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838" r:id="rId5"/>
    <p:sldMasterId id="2147483851" r:id="rId6"/>
    <p:sldMasterId id="2147483866" r:id="rId7"/>
  </p:sldMasterIdLst>
  <p:notesMasterIdLst>
    <p:notesMasterId r:id="rId26"/>
  </p:notesMasterIdLst>
  <p:sldIdLst>
    <p:sldId id="476" r:id="rId8"/>
    <p:sldId id="455" r:id="rId9"/>
    <p:sldId id="331" r:id="rId10"/>
    <p:sldId id="458" r:id="rId11"/>
    <p:sldId id="773" r:id="rId12"/>
    <p:sldId id="461" r:id="rId13"/>
    <p:sldId id="325" r:id="rId14"/>
    <p:sldId id="775" r:id="rId15"/>
    <p:sldId id="470" r:id="rId16"/>
    <p:sldId id="772" r:id="rId17"/>
    <p:sldId id="420" r:id="rId18"/>
    <p:sldId id="777" r:id="rId19"/>
    <p:sldId id="778" r:id="rId20"/>
    <p:sldId id="779" r:id="rId21"/>
    <p:sldId id="768" r:id="rId22"/>
    <p:sldId id="474" r:id="rId23"/>
    <p:sldId id="475" r:id="rId24"/>
    <p:sldId id="780"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EB7A7783-83E6-5AF5-C374-ABC101373D56}" name="Rory HARRINGTON" initials="RH" userId="S::harrington@osha.europa.eu::d569cd07-5a89-4f8f-87e5-9cb6b4be315e" providerId="AD"/>
  <p188:author id="{B233379E-20E6-5B06-554F-6D3CCB4F801D}" name="Emmanuelle BRUN" initials="EB" userId="S::brun@osha.europa.eu::5f68e420-c964-4126-a3d9-a6eab142e78f" providerId="AD"/>
  <p188:author id="{D972DAC6-3877-2B9C-E77E-2ABD50148D8A}" name="Marta URRUTIA" initials="MU" userId="S::urrutia@osha.europa.eu::5f8685cd-4754-4eba-9f14-470da4a7d9a9" providerId="AD"/>
  <p188:author id="{813D85CD-236E-1E04-ACE1-484A39DB15B5}" name="Nahia NEBRA - COMM. &amp; WEB Assistant" initials="NN" userId="S::nebra@ext.osha.europa.eu::d36bbef6-7609-4688-93a8-bd0b74285c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003399"/>
    <a:srgbClr val="899E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78378" autoAdjust="0"/>
  </p:normalViewPr>
  <p:slideViewPr>
    <p:cSldViewPr>
      <p:cViewPr varScale="1">
        <p:scale>
          <a:sx n="78" d="100"/>
          <a:sy n="78" d="100"/>
        </p:scale>
        <p:origin x="920" y="48"/>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89736853988429"/>
          <c:y val="6.887649721137001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layout>
        <c:manualLayout>
          <c:xMode val="edge"/>
          <c:yMode val="edge"/>
          <c:x val="1.0594774467703485E-2"/>
          <c:y val="0.90299145771624822"/>
          <c:w val="0.92066021282702992"/>
          <c:h val="9.700854228375177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2"/>
    </a:solid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46F27-F10A-4DEE-BD30-013E90649F3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C67C3997-705D-40AD-8942-96D24E66E7A4}">
      <dgm:prSet phldrT="[Text]" custT="1"/>
      <dgm:spPr/>
      <dgm:t>
        <a:bodyPr/>
        <a:lstStyle/>
        <a:p>
          <a:pPr>
            <a:buNone/>
          </a:pPr>
          <a:r>
            <a:rPr lang="pt-PT" sz="1200" dirty="0">
              <a:solidFill>
                <a:schemeClr val="bg1"/>
              </a:solidFill>
              <a:latin typeface="Arial" panose="020B0604020202020204" pitchFamily="34" charset="0"/>
              <a:ea typeface="Arial"/>
              <a:cs typeface="Times New Roman" panose="02020603050405020304" pitchFamily="18" charset="0"/>
            </a:rPr>
            <a:t>Falta de transparência sobre a forma como a GTIA funciona e é utilizada</a:t>
          </a:r>
        </a:p>
      </dgm:t>
    </dgm:pt>
    <dgm:pt modelId="{5FA424E0-C33B-44AE-98A0-6B21DE7EA8D6}" type="parTrans" cxnId="{8DBC0142-015A-4D36-8992-1F4C6A1D38EA}">
      <dgm:prSet/>
      <dgm:spPr/>
      <dgm:t>
        <a:bodyPr/>
        <a:lstStyle/>
        <a:p>
          <a:endParaRPr lang="en-GB" sz="1400"/>
        </a:p>
      </dgm:t>
    </dgm:pt>
    <dgm:pt modelId="{14E44F5C-3070-4F07-AFD4-BE1694CA4A71}" type="sibTrans" cxnId="{8DBC0142-015A-4D36-8992-1F4C6A1D38EA}">
      <dgm:prSet custT="1"/>
      <dgm:spPr/>
      <dgm:t>
        <a:bodyPr/>
        <a:lstStyle/>
        <a:p>
          <a:endParaRPr lang="en-GB" sz="1400"/>
        </a:p>
      </dgm:t>
    </dgm:pt>
    <dgm:pt modelId="{E7B658FE-3359-429B-BF48-BE5FEF6559CA}">
      <dgm:prSet phldrT="[Text]" custT="1"/>
      <dgm:spPr/>
      <dgm:t>
        <a:bodyPr/>
        <a:lstStyle/>
        <a:p>
          <a:r>
            <a:rPr lang="pt-PT" sz="1200"/>
            <a:t>Desequilíbrio de poder</a:t>
          </a:r>
        </a:p>
      </dgm:t>
    </dgm:pt>
    <dgm:pt modelId="{C908D53F-1673-4146-91CA-9F74D859EF2F}" type="parTrans" cxnId="{B9986F9C-F87B-483E-AF47-C2F3D6D8484C}">
      <dgm:prSet/>
      <dgm:spPr/>
      <dgm:t>
        <a:bodyPr/>
        <a:lstStyle/>
        <a:p>
          <a:endParaRPr lang="en-GB" sz="1400"/>
        </a:p>
      </dgm:t>
    </dgm:pt>
    <dgm:pt modelId="{69D8FCEE-DE11-4EC7-80D9-EAF8E9E73A3D}" type="sibTrans" cxnId="{B9986F9C-F87B-483E-AF47-C2F3D6D8484C}">
      <dgm:prSet custT="1"/>
      <dgm:spPr/>
      <dgm:t>
        <a:bodyPr/>
        <a:lstStyle/>
        <a:p>
          <a:endParaRPr lang="en-GB" sz="1400"/>
        </a:p>
      </dgm:t>
    </dgm:pt>
    <dgm:pt modelId="{6A56C84B-6B9D-41B2-9875-CEFCC59F7704}">
      <dgm:prSet phldrT="[Text]" custT="1"/>
      <dgm:spPr/>
      <dgm:t>
        <a:bodyPr/>
        <a:lstStyle/>
        <a:p>
          <a:r>
            <a:rPr lang="pt-PT" sz="1200"/>
            <a:t>Prejuízo da participação dos trabalhadores</a:t>
          </a:r>
        </a:p>
      </dgm:t>
    </dgm:pt>
    <dgm:pt modelId="{B5A5F9A4-248B-4D64-B1F0-3A47C2DFB83E}" type="parTrans" cxnId="{E7406464-EC75-4165-AE9C-B695FD65FBD7}">
      <dgm:prSet/>
      <dgm:spPr/>
      <dgm:t>
        <a:bodyPr/>
        <a:lstStyle/>
        <a:p>
          <a:endParaRPr lang="en-GB" sz="1400"/>
        </a:p>
      </dgm:t>
    </dgm:pt>
    <dgm:pt modelId="{560F175E-AD6F-46B3-9AA3-F6758A9D4E69}" type="sibTrans" cxnId="{E7406464-EC75-4165-AE9C-B695FD65FBD7}">
      <dgm:prSet/>
      <dgm:spPr/>
      <dgm:t>
        <a:bodyPr/>
        <a:lstStyle/>
        <a:p>
          <a:endParaRPr lang="en-GB" sz="1400"/>
        </a:p>
      </dgm:t>
    </dgm:pt>
    <dgm:pt modelId="{2AF1002E-55CB-4C17-AEA8-5D01FE1BFD48}" type="pres">
      <dgm:prSet presAssocID="{95546F27-F10A-4DEE-BD30-013E90649F37}" presName="Name0" presStyleCnt="0">
        <dgm:presLayoutVars>
          <dgm:dir/>
          <dgm:resizeHandles val="exact"/>
        </dgm:presLayoutVars>
      </dgm:prSet>
      <dgm:spPr/>
    </dgm:pt>
    <dgm:pt modelId="{D6F1C161-6A36-463B-AFF1-12EB7AEA5A5D}" type="pres">
      <dgm:prSet presAssocID="{C67C3997-705D-40AD-8942-96D24E66E7A4}" presName="node" presStyleLbl="node1" presStyleIdx="0" presStyleCnt="3" custScaleX="89530">
        <dgm:presLayoutVars>
          <dgm:bulletEnabled val="1"/>
        </dgm:presLayoutVars>
      </dgm:prSet>
      <dgm:spPr/>
    </dgm:pt>
    <dgm:pt modelId="{545C5C6A-5BFA-4B73-B7B4-24CF1D25AF9B}" type="pres">
      <dgm:prSet presAssocID="{14E44F5C-3070-4F07-AFD4-BE1694CA4A71}" presName="sibTrans" presStyleLbl="sibTrans2D1" presStyleIdx="0" presStyleCnt="2"/>
      <dgm:spPr/>
    </dgm:pt>
    <dgm:pt modelId="{AAAB6E7B-A519-4788-BD3D-93913A439653}" type="pres">
      <dgm:prSet presAssocID="{14E44F5C-3070-4F07-AFD4-BE1694CA4A71}" presName="connectorText" presStyleLbl="sibTrans2D1" presStyleIdx="0" presStyleCnt="2"/>
      <dgm:spPr/>
    </dgm:pt>
    <dgm:pt modelId="{73EBE4EC-A2EE-4693-9E61-8DB4CC80A5F4}" type="pres">
      <dgm:prSet presAssocID="{E7B658FE-3359-429B-BF48-BE5FEF6559CA}" presName="node" presStyleLbl="node1" presStyleIdx="1" presStyleCnt="3">
        <dgm:presLayoutVars>
          <dgm:bulletEnabled val="1"/>
        </dgm:presLayoutVars>
      </dgm:prSet>
      <dgm:spPr/>
    </dgm:pt>
    <dgm:pt modelId="{4FD0CCFA-7B09-459B-A190-B9706B684994}" type="pres">
      <dgm:prSet presAssocID="{69D8FCEE-DE11-4EC7-80D9-EAF8E9E73A3D}" presName="sibTrans" presStyleLbl="sibTrans2D1" presStyleIdx="1" presStyleCnt="2"/>
      <dgm:spPr/>
    </dgm:pt>
    <dgm:pt modelId="{3A3C0E4F-180E-45B5-B1A6-3E2B7D459930}" type="pres">
      <dgm:prSet presAssocID="{69D8FCEE-DE11-4EC7-80D9-EAF8E9E73A3D}" presName="connectorText" presStyleLbl="sibTrans2D1" presStyleIdx="1" presStyleCnt="2"/>
      <dgm:spPr/>
    </dgm:pt>
    <dgm:pt modelId="{55B0A345-CEC2-46A6-83BF-38D8885185EF}" type="pres">
      <dgm:prSet presAssocID="{6A56C84B-6B9D-41B2-9875-CEFCC59F7704}" presName="node" presStyleLbl="node1" presStyleIdx="2" presStyleCnt="3">
        <dgm:presLayoutVars>
          <dgm:bulletEnabled val="1"/>
        </dgm:presLayoutVars>
      </dgm:prSet>
      <dgm:spPr/>
    </dgm:pt>
  </dgm:ptLst>
  <dgm:cxnLst>
    <dgm:cxn modelId="{B0E2C114-E470-4C01-B423-665D5B5A3969}" type="presOf" srcId="{14E44F5C-3070-4F07-AFD4-BE1694CA4A71}" destId="{545C5C6A-5BFA-4B73-B7B4-24CF1D25AF9B}" srcOrd="0" destOrd="0" presId="urn:microsoft.com/office/officeart/2005/8/layout/process1"/>
    <dgm:cxn modelId="{8BDC9A5E-C6CF-4BAD-B29C-B5D0807345E9}" type="presOf" srcId="{C67C3997-705D-40AD-8942-96D24E66E7A4}" destId="{D6F1C161-6A36-463B-AFF1-12EB7AEA5A5D}" srcOrd="0" destOrd="0" presId="urn:microsoft.com/office/officeart/2005/8/layout/process1"/>
    <dgm:cxn modelId="{BE36405F-F269-430A-8DB6-A0A0809A1CF7}" type="presOf" srcId="{95546F27-F10A-4DEE-BD30-013E90649F37}" destId="{2AF1002E-55CB-4C17-AEA8-5D01FE1BFD48}" srcOrd="0" destOrd="0" presId="urn:microsoft.com/office/officeart/2005/8/layout/process1"/>
    <dgm:cxn modelId="{8DBC0142-015A-4D36-8992-1F4C6A1D38EA}" srcId="{95546F27-F10A-4DEE-BD30-013E90649F37}" destId="{C67C3997-705D-40AD-8942-96D24E66E7A4}" srcOrd="0" destOrd="0" parTransId="{5FA424E0-C33B-44AE-98A0-6B21DE7EA8D6}" sibTransId="{14E44F5C-3070-4F07-AFD4-BE1694CA4A71}"/>
    <dgm:cxn modelId="{E7406464-EC75-4165-AE9C-B695FD65FBD7}" srcId="{95546F27-F10A-4DEE-BD30-013E90649F37}" destId="{6A56C84B-6B9D-41B2-9875-CEFCC59F7704}" srcOrd="2" destOrd="0" parTransId="{B5A5F9A4-248B-4D64-B1F0-3A47C2DFB83E}" sibTransId="{560F175E-AD6F-46B3-9AA3-F6758A9D4E69}"/>
    <dgm:cxn modelId="{E7DEE44D-D4FF-4041-B77D-12B2EA77ADDA}" type="presOf" srcId="{69D8FCEE-DE11-4EC7-80D9-EAF8E9E73A3D}" destId="{3A3C0E4F-180E-45B5-B1A6-3E2B7D459930}" srcOrd="1" destOrd="0" presId="urn:microsoft.com/office/officeart/2005/8/layout/process1"/>
    <dgm:cxn modelId="{8F244681-4851-4473-AC3A-9F90A701634C}" type="presOf" srcId="{6A56C84B-6B9D-41B2-9875-CEFCC59F7704}" destId="{55B0A345-CEC2-46A6-83BF-38D8885185EF}" srcOrd="0" destOrd="0" presId="urn:microsoft.com/office/officeart/2005/8/layout/process1"/>
    <dgm:cxn modelId="{9E357085-5404-4FBE-A2F1-A26288D50F1E}" type="presOf" srcId="{14E44F5C-3070-4F07-AFD4-BE1694CA4A71}" destId="{AAAB6E7B-A519-4788-BD3D-93913A439653}" srcOrd="1" destOrd="0" presId="urn:microsoft.com/office/officeart/2005/8/layout/process1"/>
    <dgm:cxn modelId="{6A096887-3234-4505-9230-589E71ED115C}" type="presOf" srcId="{69D8FCEE-DE11-4EC7-80D9-EAF8E9E73A3D}" destId="{4FD0CCFA-7B09-459B-A190-B9706B684994}" srcOrd="0" destOrd="0" presId="urn:microsoft.com/office/officeart/2005/8/layout/process1"/>
    <dgm:cxn modelId="{B9986F9C-F87B-483E-AF47-C2F3D6D8484C}" srcId="{95546F27-F10A-4DEE-BD30-013E90649F37}" destId="{E7B658FE-3359-429B-BF48-BE5FEF6559CA}" srcOrd="1" destOrd="0" parTransId="{C908D53F-1673-4146-91CA-9F74D859EF2F}" sibTransId="{69D8FCEE-DE11-4EC7-80D9-EAF8E9E73A3D}"/>
    <dgm:cxn modelId="{4158FDFF-DAB0-4B70-81F5-352D786166EC}" type="presOf" srcId="{E7B658FE-3359-429B-BF48-BE5FEF6559CA}" destId="{73EBE4EC-A2EE-4693-9E61-8DB4CC80A5F4}" srcOrd="0" destOrd="0" presId="urn:microsoft.com/office/officeart/2005/8/layout/process1"/>
    <dgm:cxn modelId="{2D5ABCD5-C245-4B0A-918A-FAF8788B2F6B}" type="presParOf" srcId="{2AF1002E-55CB-4C17-AEA8-5D01FE1BFD48}" destId="{D6F1C161-6A36-463B-AFF1-12EB7AEA5A5D}" srcOrd="0" destOrd="0" presId="urn:microsoft.com/office/officeart/2005/8/layout/process1"/>
    <dgm:cxn modelId="{AB97B0A5-5532-4FEC-B7B2-10D88345CB02}" type="presParOf" srcId="{2AF1002E-55CB-4C17-AEA8-5D01FE1BFD48}" destId="{545C5C6A-5BFA-4B73-B7B4-24CF1D25AF9B}" srcOrd="1" destOrd="0" presId="urn:microsoft.com/office/officeart/2005/8/layout/process1"/>
    <dgm:cxn modelId="{164F25C8-8ED1-42E0-940F-8EE04CEFE7F9}" type="presParOf" srcId="{545C5C6A-5BFA-4B73-B7B4-24CF1D25AF9B}" destId="{AAAB6E7B-A519-4788-BD3D-93913A439653}" srcOrd="0" destOrd="0" presId="urn:microsoft.com/office/officeart/2005/8/layout/process1"/>
    <dgm:cxn modelId="{E457C613-962E-477B-BCA5-29DD4870713B}" type="presParOf" srcId="{2AF1002E-55CB-4C17-AEA8-5D01FE1BFD48}" destId="{73EBE4EC-A2EE-4693-9E61-8DB4CC80A5F4}" srcOrd="2" destOrd="0" presId="urn:microsoft.com/office/officeart/2005/8/layout/process1"/>
    <dgm:cxn modelId="{24977D51-8D43-42E9-A607-4B2C96654DA8}" type="presParOf" srcId="{2AF1002E-55CB-4C17-AEA8-5D01FE1BFD48}" destId="{4FD0CCFA-7B09-459B-A190-B9706B684994}" srcOrd="3" destOrd="0" presId="urn:microsoft.com/office/officeart/2005/8/layout/process1"/>
    <dgm:cxn modelId="{2DB59570-C10C-4AEA-988A-21E5CA79B00E}" type="presParOf" srcId="{4FD0CCFA-7B09-459B-A190-B9706B684994}" destId="{3A3C0E4F-180E-45B5-B1A6-3E2B7D459930}" srcOrd="0" destOrd="0" presId="urn:microsoft.com/office/officeart/2005/8/layout/process1"/>
    <dgm:cxn modelId="{7BBF60E6-AA04-4049-B3A1-1E1242BA7AB6}" type="presParOf" srcId="{2AF1002E-55CB-4C17-AEA8-5D01FE1BFD48}" destId="{55B0A345-CEC2-46A6-83BF-38D8885185E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46F27-F10A-4DEE-BD30-013E90649F3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C67C3997-705D-40AD-8942-96D24E66E7A4}">
      <dgm:prSet phldrT="[Text]" custT="1"/>
      <dgm:spPr/>
      <dgm:t>
        <a:bodyPr/>
        <a:lstStyle/>
        <a:p>
          <a:pPr>
            <a:buNone/>
          </a:pPr>
          <a:r>
            <a:rPr lang="pt-PT" sz="1200" dirty="0">
              <a:solidFill>
                <a:schemeClr val="bg1"/>
              </a:solidFill>
              <a:latin typeface="Arial" panose="020B0604020202020204" pitchFamily="34" charset="0"/>
              <a:ea typeface="Arial"/>
              <a:cs typeface="Times New Roman" panose="02020603050405020304" pitchFamily="18" charset="0"/>
            </a:rPr>
            <a:t>Isolamento dos trabalhadores entre si</a:t>
          </a:r>
        </a:p>
      </dgm:t>
    </dgm:pt>
    <dgm:pt modelId="{5FA424E0-C33B-44AE-98A0-6B21DE7EA8D6}" type="parTrans" cxnId="{8DBC0142-015A-4D36-8992-1F4C6A1D38EA}">
      <dgm:prSet/>
      <dgm:spPr/>
      <dgm:t>
        <a:bodyPr/>
        <a:lstStyle/>
        <a:p>
          <a:endParaRPr lang="en-GB" sz="1400"/>
        </a:p>
      </dgm:t>
    </dgm:pt>
    <dgm:pt modelId="{14E44F5C-3070-4F07-AFD4-BE1694CA4A71}" type="sibTrans" cxnId="{8DBC0142-015A-4D36-8992-1F4C6A1D38EA}">
      <dgm:prSet custT="1"/>
      <dgm:spPr/>
      <dgm:t>
        <a:bodyPr/>
        <a:lstStyle/>
        <a:p>
          <a:endParaRPr lang="en-GB" sz="1400"/>
        </a:p>
      </dgm:t>
    </dgm:pt>
    <dgm:pt modelId="{E7B658FE-3359-429B-BF48-BE5FEF6559CA}">
      <dgm:prSet phldrT="[Text]" custT="1"/>
      <dgm:spPr/>
      <dgm:t>
        <a:bodyPr/>
        <a:lstStyle/>
        <a:p>
          <a:r>
            <a:rPr lang="pt-PT" sz="1200"/>
            <a:t>Entrave à representação coletiva</a:t>
          </a:r>
        </a:p>
      </dgm:t>
    </dgm:pt>
    <dgm:pt modelId="{C908D53F-1673-4146-91CA-9F74D859EF2F}" type="parTrans" cxnId="{B9986F9C-F87B-483E-AF47-C2F3D6D8484C}">
      <dgm:prSet/>
      <dgm:spPr/>
      <dgm:t>
        <a:bodyPr/>
        <a:lstStyle/>
        <a:p>
          <a:endParaRPr lang="en-GB" sz="1400"/>
        </a:p>
      </dgm:t>
    </dgm:pt>
    <dgm:pt modelId="{69D8FCEE-DE11-4EC7-80D9-EAF8E9E73A3D}" type="sibTrans" cxnId="{B9986F9C-F87B-483E-AF47-C2F3D6D8484C}">
      <dgm:prSet custT="1"/>
      <dgm:spPr/>
      <dgm:t>
        <a:bodyPr/>
        <a:lstStyle/>
        <a:p>
          <a:endParaRPr lang="en-GB" sz="1400"/>
        </a:p>
      </dgm:t>
    </dgm:pt>
    <dgm:pt modelId="{6A56C84B-6B9D-41B2-9875-CEFCC59F7704}">
      <dgm:prSet phldrT="[Text]" custT="1"/>
      <dgm:spPr/>
      <dgm:t>
        <a:bodyPr/>
        <a:lstStyle/>
        <a:p>
          <a:r>
            <a:rPr lang="pt-PT" sz="1200"/>
            <a:t>Entrave ao diálogo social</a:t>
          </a:r>
        </a:p>
      </dgm:t>
    </dgm:pt>
    <dgm:pt modelId="{B5A5F9A4-248B-4D64-B1F0-3A47C2DFB83E}" type="parTrans" cxnId="{E7406464-EC75-4165-AE9C-B695FD65FBD7}">
      <dgm:prSet/>
      <dgm:spPr/>
      <dgm:t>
        <a:bodyPr/>
        <a:lstStyle/>
        <a:p>
          <a:endParaRPr lang="en-GB" sz="1400"/>
        </a:p>
      </dgm:t>
    </dgm:pt>
    <dgm:pt modelId="{560F175E-AD6F-46B3-9AA3-F6758A9D4E69}" type="sibTrans" cxnId="{E7406464-EC75-4165-AE9C-B695FD65FBD7}">
      <dgm:prSet/>
      <dgm:spPr/>
      <dgm:t>
        <a:bodyPr/>
        <a:lstStyle/>
        <a:p>
          <a:endParaRPr lang="en-GB" sz="1400"/>
        </a:p>
      </dgm:t>
    </dgm:pt>
    <dgm:pt modelId="{D3F700B2-84A1-43B6-84E5-BCDC0665A767}" type="pres">
      <dgm:prSet presAssocID="{95546F27-F10A-4DEE-BD30-013E90649F37}" presName="Name0" presStyleCnt="0">
        <dgm:presLayoutVars>
          <dgm:dir/>
          <dgm:resizeHandles val="exact"/>
        </dgm:presLayoutVars>
      </dgm:prSet>
      <dgm:spPr/>
    </dgm:pt>
    <dgm:pt modelId="{9A3753B4-81BD-4BFC-BD97-61C2777A60C8}" type="pres">
      <dgm:prSet presAssocID="{C67C3997-705D-40AD-8942-96D24E66E7A4}" presName="node" presStyleLbl="node1" presStyleIdx="0" presStyleCnt="3" custScaleX="89405" custScaleY="98409">
        <dgm:presLayoutVars>
          <dgm:bulletEnabled val="1"/>
        </dgm:presLayoutVars>
      </dgm:prSet>
      <dgm:spPr/>
    </dgm:pt>
    <dgm:pt modelId="{DAACD176-4677-4F91-B739-F414E4F64834}" type="pres">
      <dgm:prSet presAssocID="{14E44F5C-3070-4F07-AFD4-BE1694CA4A71}" presName="sibTrans" presStyleLbl="sibTrans2D1" presStyleIdx="0" presStyleCnt="2"/>
      <dgm:spPr/>
    </dgm:pt>
    <dgm:pt modelId="{2368CD19-1971-415D-8FA6-5C08AEC0F878}" type="pres">
      <dgm:prSet presAssocID="{14E44F5C-3070-4F07-AFD4-BE1694CA4A71}" presName="connectorText" presStyleLbl="sibTrans2D1" presStyleIdx="0" presStyleCnt="2"/>
      <dgm:spPr/>
    </dgm:pt>
    <dgm:pt modelId="{72BADB8B-71EF-430F-B5BE-01839C866BDF}" type="pres">
      <dgm:prSet presAssocID="{E7B658FE-3359-429B-BF48-BE5FEF6559CA}" presName="node" presStyleLbl="node1" presStyleIdx="1" presStyleCnt="3">
        <dgm:presLayoutVars>
          <dgm:bulletEnabled val="1"/>
        </dgm:presLayoutVars>
      </dgm:prSet>
      <dgm:spPr/>
    </dgm:pt>
    <dgm:pt modelId="{811EA7EC-2923-4AA3-8528-89881C54DDAB}" type="pres">
      <dgm:prSet presAssocID="{69D8FCEE-DE11-4EC7-80D9-EAF8E9E73A3D}" presName="sibTrans" presStyleLbl="sibTrans2D1" presStyleIdx="1" presStyleCnt="2"/>
      <dgm:spPr/>
    </dgm:pt>
    <dgm:pt modelId="{8E44C1C7-8603-40BB-B637-14F523870C7B}" type="pres">
      <dgm:prSet presAssocID="{69D8FCEE-DE11-4EC7-80D9-EAF8E9E73A3D}" presName="connectorText" presStyleLbl="sibTrans2D1" presStyleIdx="1" presStyleCnt="2"/>
      <dgm:spPr/>
    </dgm:pt>
    <dgm:pt modelId="{4553905A-3E73-4A3D-B9DE-F4865AAED54E}" type="pres">
      <dgm:prSet presAssocID="{6A56C84B-6B9D-41B2-9875-CEFCC59F7704}" presName="node" presStyleLbl="node1" presStyleIdx="2" presStyleCnt="3">
        <dgm:presLayoutVars>
          <dgm:bulletEnabled val="1"/>
        </dgm:presLayoutVars>
      </dgm:prSet>
      <dgm:spPr/>
    </dgm:pt>
  </dgm:ptLst>
  <dgm:cxnLst>
    <dgm:cxn modelId="{E892D308-9CF4-4249-8168-DE02F6BC3CEA}" type="presOf" srcId="{95546F27-F10A-4DEE-BD30-013E90649F37}" destId="{D3F700B2-84A1-43B6-84E5-BCDC0665A767}" srcOrd="0" destOrd="0" presId="urn:microsoft.com/office/officeart/2005/8/layout/process1"/>
    <dgm:cxn modelId="{5C4D9C1E-A501-49B9-81AA-C18BFBBF32EE}" type="presOf" srcId="{C67C3997-705D-40AD-8942-96D24E66E7A4}" destId="{9A3753B4-81BD-4BFC-BD97-61C2777A60C8}" srcOrd="0" destOrd="0" presId="urn:microsoft.com/office/officeart/2005/8/layout/process1"/>
    <dgm:cxn modelId="{2863D32B-DDA0-4778-AB7C-4606A8A0516D}" type="presOf" srcId="{69D8FCEE-DE11-4EC7-80D9-EAF8E9E73A3D}" destId="{811EA7EC-2923-4AA3-8528-89881C54DDAB}" srcOrd="0" destOrd="0" presId="urn:microsoft.com/office/officeart/2005/8/layout/process1"/>
    <dgm:cxn modelId="{F048BA2C-E33F-429D-8EB2-78943FE80B4F}" type="presOf" srcId="{6A56C84B-6B9D-41B2-9875-CEFCC59F7704}" destId="{4553905A-3E73-4A3D-B9DE-F4865AAED54E}" srcOrd="0" destOrd="0" presId="urn:microsoft.com/office/officeart/2005/8/layout/process1"/>
    <dgm:cxn modelId="{096A292F-AD72-4C2F-BBCA-9716EE88A5C0}" type="presOf" srcId="{69D8FCEE-DE11-4EC7-80D9-EAF8E9E73A3D}" destId="{8E44C1C7-8603-40BB-B637-14F523870C7B}" srcOrd="1" destOrd="0" presId="urn:microsoft.com/office/officeart/2005/8/layout/process1"/>
    <dgm:cxn modelId="{8DBC0142-015A-4D36-8992-1F4C6A1D38EA}" srcId="{95546F27-F10A-4DEE-BD30-013E90649F37}" destId="{C67C3997-705D-40AD-8942-96D24E66E7A4}" srcOrd="0" destOrd="0" parTransId="{5FA424E0-C33B-44AE-98A0-6B21DE7EA8D6}" sibTransId="{14E44F5C-3070-4F07-AFD4-BE1694CA4A71}"/>
    <dgm:cxn modelId="{E7406464-EC75-4165-AE9C-B695FD65FBD7}" srcId="{95546F27-F10A-4DEE-BD30-013E90649F37}" destId="{6A56C84B-6B9D-41B2-9875-CEFCC59F7704}" srcOrd="2" destOrd="0" parTransId="{B5A5F9A4-248B-4D64-B1F0-3A47C2DFB83E}" sibTransId="{560F175E-AD6F-46B3-9AA3-F6758A9D4E69}"/>
    <dgm:cxn modelId="{B9986F9C-F87B-483E-AF47-C2F3D6D8484C}" srcId="{95546F27-F10A-4DEE-BD30-013E90649F37}" destId="{E7B658FE-3359-429B-BF48-BE5FEF6559CA}" srcOrd="1" destOrd="0" parTransId="{C908D53F-1673-4146-91CA-9F74D859EF2F}" sibTransId="{69D8FCEE-DE11-4EC7-80D9-EAF8E9E73A3D}"/>
    <dgm:cxn modelId="{FEC520C5-A546-4EFE-ABCD-0E8D96462B96}" type="presOf" srcId="{E7B658FE-3359-429B-BF48-BE5FEF6559CA}" destId="{72BADB8B-71EF-430F-B5BE-01839C866BDF}" srcOrd="0" destOrd="0" presId="urn:microsoft.com/office/officeart/2005/8/layout/process1"/>
    <dgm:cxn modelId="{3DB5E6EF-3527-4D0D-981F-AAF440D4C133}" type="presOf" srcId="{14E44F5C-3070-4F07-AFD4-BE1694CA4A71}" destId="{2368CD19-1971-415D-8FA6-5C08AEC0F878}" srcOrd="1" destOrd="0" presId="urn:microsoft.com/office/officeart/2005/8/layout/process1"/>
    <dgm:cxn modelId="{76F13DF6-E5D1-4A85-9894-EED09793507A}" type="presOf" srcId="{14E44F5C-3070-4F07-AFD4-BE1694CA4A71}" destId="{DAACD176-4677-4F91-B739-F414E4F64834}" srcOrd="0" destOrd="0" presId="urn:microsoft.com/office/officeart/2005/8/layout/process1"/>
    <dgm:cxn modelId="{C45B1B54-EFC4-4F39-8F63-3F004A66E1E5}" type="presParOf" srcId="{D3F700B2-84A1-43B6-84E5-BCDC0665A767}" destId="{9A3753B4-81BD-4BFC-BD97-61C2777A60C8}" srcOrd="0" destOrd="0" presId="urn:microsoft.com/office/officeart/2005/8/layout/process1"/>
    <dgm:cxn modelId="{55B2A266-32D6-429E-8AC7-26B21A9134D3}" type="presParOf" srcId="{D3F700B2-84A1-43B6-84E5-BCDC0665A767}" destId="{DAACD176-4677-4F91-B739-F414E4F64834}" srcOrd="1" destOrd="0" presId="urn:microsoft.com/office/officeart/2005/8/layout/process1"/>
    <dgm:cxn modelId="{F3BDFA0D-90B4-45BE-BE54-9408BD5F921F}" type="presParOf" srcId="{DAACD176-4677-4F91-B739-F414E4F64834}" destId="{2368CD19-1971-415D-8FA6-5C08AEC0F878}" srcOrd="0" destOrd="0" presId="urn:microsoft.com/office/officeart/2005/8/layout/process1"/>
    <dgm:cxn modelId="{A972B976-2EEF-4701-805F-5CB93F7943D9}" type="presParOf" srcId="{D3F700B2-84A1-43B6-84E5-BCDC0665A767}" destId="{72BADB8B-71EF-430F-B5BE-01839C866BDF}" srcOrd="2" destOrd="0" presId="urn:microsoft.com/office/officeart/2005/8/layout/process1"/>
    <dgm:cxn modelId="{702F0541-694E-4AB0-BCA9-153C70087D8F}" type="presParOf" srcId="{D3F700B2-84A1-43B6-84E5-BCDC0665A767}" destId="{811EA7EC-2923-4AA3-8528-89881C54DDAB}" srcOrd="3" destOrd="0" presId="urn:microsoft.com/office/officeart/2005/8/layout/process1"/>
    <dgm:cxn modelId="{63513DE7-F91D-403C-9D99-F6EDDCDEDF96}" type="presParOf" srcId="{811EA7EC-2923-4AA3-8528-89881C54DDAB}" destId="{8E44C1C7-8603-40BB-B637-14F523870C7B}" srcOrd="0" destOrd="0" presId="urn:microsoft.com/office/officeart/2005/8/layout/process1"/>
    <dgm:cxn modelId="{790150C4-7B3C-427F-A5CA-AC8A08BCB26E}" type="presParOf" srcId="{D3F700B2-84A1-43B6-84E5-BCDC0665A767}" destId="{4553905A-3E73-4A3D-B9DE-F4865AAED54E}"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1C161-6A36-463B-AFF1-12EB7AEA5A5D}">
      <dsp:nvSpPr>
        <dsp:cNvPr id="0" name=""/>
        <dsp:cNvSpPr/>
      </dsp:nvSpPr>
      <dsp:spPr>
        <a:xfrm>
          <a:off x="1447" y="458414"/>
          <a:ext cx="1786888" cy="1197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PT" sz="1200" kern="1200" dirty="0">
              <a:solidFill>
                <a:schemeClr val="bg1"/>
              </a:solidFill>
              <a:latin typeface="Arial" panose="020B0604020202020204" pitchFamily="34" charset="0"/>
              <a:ea typeface="Arial"/>
              <a:cs typeface="Times New Roman" panose="02020603050405020304" pitchFamily="18" charset="0"/>
            </a:rPr>
            <a:t>Falta de transparência sobre a forma como a GTIA funciona e é utilizada</a:t>
          </a:r>
        </a:p>
      </dsp:txBody>
      <dsp:txXfrm>
        <a:off x="36521" y="493488"/>
        <a:ext cx="1716740" cy="1127364"/>
      </dsp:txXfrm>
    </dsp:sp>
    <dsp:sp modelId="{545C5C6A-5BFA-4B73-B7B4-24CF1D25AF9B}">
      <dsp:nvSpPr>
        <dsp:cNvPr id="0" name=""/>
        <dsp:cNvSpPr/>
      </dsp:nvSpPr>
      <dsp:spPr>
        <a:xfrm>
          <a:off x="1987921" y="809684"/>
          <a:ext cx="423121" cy="494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987921" y="908678"/>
        <a:ext cx="296185" cy="296983"/>
      </dsp:txXfrm>
    </dsp:sp>
    <dsp:sp modelId="{73EBE4EC-A2EE-4693-9E61-8DB4CC80A5F4}">
      <dsp:nvSpPr>
        <dsp:cNvPr id="0" name=""/>
        <dsp:cNvSpPr/>
      </dsp:nvSpPr>
      <dsp:spPr>
        <a:xfrm>
          <a:off x="2586677" y="458414"/>
          <a:ext cx="1995854" cy="1197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PT" sz="1200" kern="1200"/>
            <a:t>Desequilíbrio de poder</a:t>
          </a:r>
        </a:p>
      </dsp:txBody>
      <dsp:txXfrm>
        <a:off x="2621751" y="493488"/>
        <a:ext cx="1925706" cy="1127364"/>
      </dsp:txXfrm>
    </dsp:sp>
    <dsp:sp modelId="{4FD0CCFA-7B09-459B-A190-B9706B684994}">
      <dsp:nvSpPr>
        <dsp:cNvPr id="0" name=""/>
        <dsp:cNvSpPr/>
      </dsp:nvSpPr>
      <dsp:spPr>
        <a:xfrm>
          <a:off x="4782117" y="809684"/>
          <a:ext cx="423121" cy="494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782117" y="908678"/>
        <a:ext cx="296185" cy="296983"/>
      </dsp:txXfrm>
    </dsp:sp>
    <dsp:sp modelId="{55B0A345-CEC2-46A6-83BF-38D8885185EF}">
      <dsp:nvSpPr>
        <dsp:cNvPr id="0" name=""/>
        <dsp:cNvSpPr/>
      </dsp:nvSpPr>
      <dsp:spPr>
        <a:xfrm>
          <a:off x="5380873" y="458414"/>
          <a:ext cx="1995854" cy="1197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PT" sz="1200" kern="1200"/>
            <a:t>Prejuízo da participação dos trabalhadores</a:t>
          </a:r>
        </a:p>
      </dsp:txBody>
      <dsp:txXfrm>
        <a:off x="5415947" y="493488"/>
        <a:ext cx="1925706" cy="1127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753B4-81BD-4BFC-BD97-61C2777A60C8}">
      <dsp:nvSpPr>
        <dsp:cNvPr id="0" name=""/>
        <dsp:cNvSpPr/>
      </dsp:nvSpPr>
      <dsp:spPr>
        <a:xfrm>
          <a:off x="2695" y="814389"/>
          <a:ext cx="1784393" cy="1178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PT" sz="1200" kern="1200" dirty="0">
              <a:solidFill>
                <a:schemeClr val="bg1"/>
              </a:solidFill>
              <a:latin typeface="Arial" panose="020B0604020202020204" pitchFamily="34" charset="0"/>
              <a:ea typeface="Arial"/>
              <a:cs typeface="Times New Roman" panose="02020603050405020304" pitchFamily="18" charset="0"/>
            </a:rPr>
            <a:t>Isolamento dos trabalhadores entre si</a:t>
          </a:r>
        </a:p>
      </dsp:txBody>
      <dsp:txXfrm>
        <a:off x="37211" y="848905"/>
        <a:ext cx="1715361" cy="1109428"/>
      </dsp:txXfrm>
    </dsp:sp>
    <dsp:sp modelId="{DAACD176-4677-4F91-B739-F414E4F64834}">
      <dsp:nvSpPr>
        <dsp:cNvPr id="0" name=""/>
        <dsp:cNvSpPr/>
      </dsp:nvSpPr>
      <dsp:spPr>
        <a:xfrm>
          <a:off x="1986674" y="1156134"/>
          <a:ext cx="423121" cy="494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986674" y="1255128"/>
        <a:ext cx="296185" cy="296983"/>
      </dsp:txXfrm>
    </dsp:sp>
    <dsp:sp modelId="{72BADB8B-71EF-430F-B5BE-01839C866BDF}">
      <dsp:nvSpPr>
        <dsp:cNvPr id="0" name=""/>
        <dsp:cNvSpPr/>
      </dsp:nvSpPr>
      <dsp:spPr>
        <a:xfrm>
          <a:off x="2585430" y="804863"/>
          <a:ext cx="1995854" cy="1197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PT" sz="1200" kern="1200"/>
            <a:t>Entrave à representação coletiva</a:t>
          </a:r>
        </a:p>
      </dsp:txBody>
      <dsp:txXfrm>
        <a:off x="2620504" y="839937"/>
        <a:ext cx="1925706" cy="1127364"/>
      </dsp:txXfrm>
    </dsp:sp>
    <dsp:sp modelId="{811EA7EC-2923-4AA3-8528-89881C54DDAB}">
      <dsp:nvSpPr>
        <dsp:cNvPr id="0" name=""/>
        <dsp:cNvSpPr/>
      </dsp:nvSpPr>
      <dsp:spPr>
        <a:xfrm>
          <a:off x="4780870" y="1156134"/>
          <a:ext cx="423121" cy="494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780870" y="1255128"/>
        <a:ext cx="296185" cy="296983"/>
      </dsp:txXfrm>
    </dsp:sp>
    <dsp:sp modelId="{4553905A-3E73-4A3D-B9DE-F4865AAED54E}">
      <dsp:nvSpPr>
        <dsp:cNvPr id="0" name=""/>
        <dsp:cNvSpPr/>
      </dsp:nvSpPr>
      <dsp:spPr>
        <a:xfrm>
          <a:off x="5379626" y="804863"/>
          <a:ext cx="1995854" cy="1197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PT" sz="1200" kern="1200"/>
            <a:t>Entrave ao diálogo social</a:t>
          </a:r>
        </a:p>
      </dsp:txBody>
      <dsp:txXfrm>
        <a:off x="5414700" y="839937"/>
        <a:ext cx="1925706" cy="11273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7A729-4A56-4A55-9C95-BF91F7113025}"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D1725-20D8-470E-9E4C-7C859C871E69}" type="slidenum">
              <a:rPr lang="en-GB" smtClean="0"/>
              <a:t>‹#›</a:t>
            </a:fld>
            <a:endParaRPr lang="en-GB"/>
          </a:p>
        </p:txBody>
      </p:sp>
    </p:spTree>
    <p:extLst>
      <p:ext uri="{BB962C8B-B14F-4D97-AF65-F5344CB8AC3E}">
        <p14:creationId xmlns:p14="http://schemas.microsoft.com/office/powerpoint/2010/main" val="358142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3789365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41923">
              <a:buFont typeface="Arial" panose="020B0604020202020204" pitchFamily="34" charset="0"/>
              <a:buChar char="•"/>
              <a:defRPr/>
            </a:pPr>
            <a:r>
              <a:rPr lang="pt-PT" sz="1800" dirty="0">
                <a:latin typeface="+mn-lt"/>
                <a:ea typeface="+mn-lt"/>
                <a:cs typeface="+mn-cs"/>
              </a:rPr>
              <a:t>A GTIA pode ser utilizada para monitorizar riscos e fornecer alertas (em tempo real) e recomendações sobre como os prevenir. </a:t>
            </a:r>
          </a:p>
          <a:p>
            <a:pPr marL="285750" indent="-285750" defTabSz="941923">
              <a:buFont typeface="Arial" panose="020B0604020202020204" pitchFamily="34" charset="0"/>
              <a:buChar char="•"/>
              <a:defRPr/>
            </a:pPr>
            <a:endParaRPr lang="en-GB" sz="1800" kern="1200" dirty="0">
              <a:latin typeface="+mn-lt"/>
              <a:ea typeface="+mn-ea"/>
              <a:cs typeface="+mn-cs"/>
            </a:endParaRPr>
          </a:p>
          <a:p>
            <a:pPr marL="285750" indent="-285750" defTabSz="941923">
              <a:buFont typeface="Arial" panose="020B0604020202020204" pitchFamily="34" charset="0"/>
              <a:buChar char="•"/>
              <a:defRPr/>
            </a:pPr>
            <a:r>
              <a:rPr lang="pt-PT" sz="1800" dirty="0">
                <a:latin typeface="+mn-lt"/>
                <a:ea typeface="+mn-lt"/>
                <a:cs typeface="+mn-cs"/>
              </a:rPr>
              <a:t>Por exemplo, os sistemas GTIA podem detetar elevados volumes de trabalho, riscos de intimidação, stresse, esgotamento, etc., quando utilizam vídeos em tempo real ou análises de mensagens de correio eletrónico ou conteúdos de fala.</a:t>
            </a:r>
          </a:p>
          <a:p>
            <a:pPr marL="285750" indent="-285750" defTabSz="941923">
              <a:buFont typeface="Arial" panose="020B0604020202020204" pitchFamily="34" charset="0"/>
              <a:buChar char="•"/>
              <a:defRPr/>
            </a:pPr>
            <a:endParaRPr lang="en-GB" sz="1800" kern="1200" dirty="0">
              <a:latin typeface="+mn-lt"/>
              <a:ea typeface="+mn-ea"/>
              <a:cs typeface="+mn-cs"/>
            </a:endParaRPr>
          </a:p>
          <a:p>
            <a:pPr marL="285750" indent="-285750" defTabSz="941923">
              <a:buFont typeface="Arial" panose="020B0604020202020204" pitchFamily="34" charset="0"/>
              <a:buChar char="•"/>
              <a:defRPr/>
            </a:pPr>
            <a:r>
              <a:rPr lang="pt-PT" sz="1800" dirty="0">
                <a:latin typeface="+mn-lt"/>
                <a:ea typeface="+mn-lt"/>
                <a:cs typeface="+mn-cs"/>
              </a:rPr>
              <a:t>A maior parte das patentes GTIA centra-se no aumento da eficiência e da produtividade e na melhoria da tomada de decisões (muitas vezes envolvendo o acompanhamento, a classificação e a avaliação dos trabalhadores), mas não na melhoria da SST. No entanto, a adoção, a utilização e os impactos na SST das tecnologias GTIA não são predeterminados. </a:t>
            </a:r>
          </a:p>
          <a:p>
            <a:pPr marL="285750" indent="-285750" defTabSz="941923">
              <a:buFont typeface="Arial" panose="020B0604020202020204" pitchFamily="34" charset="0"/>
              <a:buChar char="•"/>
              <a:defRPr/>
            </a:pPr>
            <a:endParaRPr lang="en-GB" sz="1800" kern="1200" dirty="0">
              <a:latin typeface="+mn-lt"/>
              <a:ea typeface="+mn-ea"/>
              <a:cs typeface="+mn-cs"/>
            </a:endParaRPr>
          </a:p>
          <a:p>
            <a:pPr marL="285750" indent="-285750" defTabSz="941923">
              <a:buFont typeface="Arial" panose="020B0604020202020204" pitchFamily="34" charset="0"/>
              <a:buChar char="•"/>
              <a:defRPr/>
            </a:pPr>
            <a:r>
              <a:rPr lang="pt-PT" sz="1800" dirty="0">
                <a:latin typeface="+mn-lt"/>
                <a:ea typeface="+mn-lt"/>
                <a:cs typeface="+mn-cs"/>
              </a:rPr>
              <a:t>A cultura empresarial e as decisões de gestão sobre as tecnologias GTIA podem moldar os impactos na SST.</a:t>
            </a:r>
          </a:p>
          <a:p>
            <a:pPr defTabSz="941923">
              <a:defRPr/>
            </a:pPr>
            <a:endParaRPr lang="es-ES" sz="1800" dirty="0"/>
          </a:p>
        </p:txBody>
      </p:sp>
      <p:sp>
        <p:nvSpPr>
          <p:cNvPr id="4" name="Slide Number Placeholder 3"/>
          <p:cNvSpPr>
            <a:spLocks noGrp="1"/>
          </p:cNvSpPr>
          <p:nvPr>
            <p:ph type="sldNum" sz="quarter" idx="10"/>
          </p:nvPr>
        </p:nvSpPr>
        <p:spPr/>
        <p:txBody>
          <a:bodyPr/>
          <a:lstStyle/>
          <a:p>
            <a:fld id="{955349F1-900B-4850-AD35-DCDA59EBF816}" type="slidenum">
              <a:rPr lang="en-GB" smtClean="0"/>
              <a:t>10</a:t>
            </a:fld>
            <a:endParaRPr lang="en-GB"/>
          </a:p>
        </p:txBody>
      </p:sp>
    </p:spTree>
    <p:extLst>
      <p:ext uri="{BB962C8B-B14F-4D97-AF65-F5344CB8AC3E}">
        <p14:creationId xmlns:p14="http://schemas.microsoft.com/office/powerpoint/2010/main" val="122125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A participação dos trabalhadores é fundamental em todas as fases, desde a conceção,  a avaliação </a:t>
            </a:r>
            <a:r>
              <a:rPr lang="pt-PT" sz="1200" i="1" dirty="0" err="1"/>
              <a:t>ex</a:t>
            </a:r>
            <a:r>
              <a:rPr lang="pt-PT" sz="1200" i="1" dirty="0"/>
              <a:t> ante </a:t>
            </a:r>
            <a:r>
              <a:rPr lang="pt-PT" sz="1200" dirty="0"/>
              <a:t>(pré-avaliação), a implementação, a avaliação de riscos no local de trabalho e a </a:t>
            </a:r>
            <a:r>
              <a:rPr lang="pt-PT" sz="1200" u="sng" dirty="0"/>
              <a:t>tomada de decisões</a:t>
            </a:r>
            <a:r>
              <a:rPr lang="pt-PT" sz="1200" dirty="0"/>
              <a:t> (os trabalhadores devem ter uma palavra a dizer nas decisões baseadas em 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dirty="0"/>
          </a:p>
          <a:p>
            <a:pPr algn="just">
              <a:lnSpc>
                <a:spcPct val="80000"/>
              </a:lnSpc>
              <a:spcBef>
                <a:spcPts val="1000"/>
              </a:spcBef>
            </a:pPr>
            <a:endParaRPr lang="en-GB" sz="1200" b="0" dirty="0"/>
          </a:p>
          <a:p>
            <a:pPr algn="just">
              <a:lnSpc>
                <a:spcPct val="80000"/>
              </a:lnSpc>
              <a:spcBef>
                <a:spcPts val="1000"/>
              </a:spcBef>
            </a:pPr>
            <a:r>
              <a:rPr lang="pt-PT" sz="1200" b="0" dirty="0"/>
              <a:t>A falta de transparência sobre a forma como a GTIA funciona e é utilizada resulta num desequilíbrio de informação e poder. Isto torna muito difícil a participação dos trabalhadores na prática.</a:t>
            </a:r>
          </a:p>
          <a:p>
            <a:pPr algn="just">
              <a:lnSpc>
                <a:spcPct val="80000"/>
              </a:lnSpc>
              <a:spcBef>
                <a:spcPts val="1000"/>
              </a:spcBef>
            </a:pPr>
            <a:endParaRPr lang="en-GB" sz="1200" b="0" dirty="0"/>
          </a:p>
          <a:p>
            <a:pPr algn="just">
              <a:lnSpc>
                <a:spcPct val="80000"/>
              </a:lnSpc>
              <a:spcBef>
                <a:spcPts val="1000"/>
              </a:spcBef>
            </a:pPr>
            <a:r>
              <a:rPr lang="pt-PT" sz="1200" b="0" dirty="0"/>
              <a:t>Quando os trabalhadores estão isolados uns dos outros, ficam impedidas a representação coletiva dos trabalhadores e a negociação coletiva/diálogo social, que são fundamentais para a SST.</a:t>
            </a:r>
          </a:p>
          <a:p>
            <a:pPr algn="just">
              <a:lnSpc>
                <a:spcPct val="80000"/>
              </a:lnSpc>
              <a:spcBef>
                <a:spcPts val="1000"/>
              </a:spcBef>
            </a:pPr>
            <a:endParaRPr lang="en-GB" sz="1200" b="0" dirty="0"/>
          </a:p>
          <a:p>
            <a:pPr algn="just">
              <a:lnSpc>
                <a:spcPct val="80000"/>
              </a:lnSpc>
              <a:spcBef>
                <a:spcPts val="1000"/>
              </a:spcBef>
            </a:pPr>
            <a:r>
              <a:rPr lang="pt-PT" sz="1200" b="0" dirty="0"/>
              <a:t>A GTIA deve ser concebida, implementada e gerida de forma transparente, compreensível e habilitante, de modo a garantir que os trabalhadores tenham igual acesso à informação e à participação.</a:t>
            </a:r>
          </a:p>
          <a:p>
            <a:pPr algn="just">
              <a:lnSpc>
                <a:spcPct val="80000"/>
              </a:lnSpc>
              <a:spcBef>
                <a:spcPts val="1000"/>
              </a:spcBef>
            </a:pPr>
            <a:endParaRPr lang="en-GB" sz="1200" b="0" dirty="0"/>
          </a:p>
          <a:p>
            <a:pPr algn="just">
              <a:lnSpc>
                <a:spcPct val="80000"/>
              </a:lnSpc>
              <a:spcBef>
                <a:spcPts val="1000"/>
              </a:spcBef>
            </a:pPr>
            <a:r>
              <a:rPr lang="pt-PT" sz="1200" b="0" dirty="0"/>
              <a:t>A cogovernação da GTIA tem de ser garantida.</a:t>
            </a:r>
          </a:p>
          <a:p>
            <a:pPr algn="just">
              <a:lnSpc>
                <a:spcPct val="80000"/>
              </a:lnSpc>
              <a:spcBef>
                <a:spcPts val="1000"/>
              </a:spcBef>
            </a:pPr>
            <a:endParaRPr lang="en-GB" sz="1200" b="0" dirty="0"/>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11</a:t>
            </a:fld>
            <a:endParaRPr lang="en-GB"/>
          </a:p>
        </p:txBody>
      </p:sp>
    </p:spTree>
    <p:extLst>
      <p:ext uri="{BB962C8B-B14F-4D97-AF65-F5344CB8AC3E}">
        <p14:creationId xmlns:p14="http://schemas.microsoft.com/office/powerpoint/2010/main" val="28552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dirty="0">
                <a:effectLst/>
                <a:latin typeface="Aptos" panose="020B0004020202020204" pitchFamily="34" charset="0"/>
                <a:ea typeface="Aptos"/>
                <a:cs typeface="Aptos" panose="020B0004020202020204" pitchFamily="34" charset="0"/>
              </a:rPr>
              <a:t>Os sistemas de GTIA estão a melhorar a previsão da procura, o agendamento de turnos e a atribuição de tarefas com base nas capacidades dos trabalhadores, contribuindo assim para a segurança, saúde e bem-estar dos trabalhadores.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lnSpc>
                <a:spcPct val="116000"/>
              </a:lnSpc>
              <a:spcBef>
                <a:spcPts val="1200"/>
              </a:spcBef>
              <a:spcAft>
                <a:spcPts val="1200"/>
              </a:spcAft>
            </a:pPr>
            <a:r>
              <a:rPr lang="pt-PT" sz="1800" dirty="0">
                <a:effectLst/>
                <a:latin typeface="Aptos" panose="020B0004020202020204" pitchFamily="34" charset="0"/>
                <a:ea typeface="Aptos"/>
                <a:cs typeface="Aptos" panose="020B0004020202020204" pitchFamily="34" charset="0"/>
              </a:rPr>
              <a:t>Por exemplo, uma empresa italiana que produz peças para a indústria automóvel implementou a GTIA na produção, manutenção e logística, aumentando a produtividade, reduzindo o stresse e melhorando o equilíbrio entre a vida profissional e a vida familiar. O sistema GTIA ajuda os operadores qualificados a gerir os processos e a adaptar-se às mudanças, utilizando dados em tempo real e atribuições automatizadas de tarefas.</a:t>
            </a:r>
          </a:p>
          <a:p>
            <a:pPr>
              <a:lnSpc>
                <a:spcPct val="116000"/>
              </a:lnSpc>
              <a:spcBef>
                <a:spcPts val="1200"/>
              </a:spcBef>
              <a:spcAft>
                <a:spcPts val="1200"/>
              </a:spcAft>
            </a:pPr>
            <a:endParaRPr lang="en-GB" sz="1800" dirty="0">
              <a:effectLst/>
              <a:latin typeface="Aptos" panose="020B0004020202020204" pitchFamily="34" charset="0"/>
              <a:ea typeface="MS Mincho" panose="02020609040205080304" pitchFamily="49" charset="-128"/>
              <a:cs typeface="Arial" panose="020B0604020202020204" pitchFamily="34" charset="0"/>
            </a:endParaRPr>
          </a:p>
          <a:p>
            <a:r>
              <a:rPr lang="pt-PT" sz="1800" dirty="0">
                <a:effectLst/>
                <a:latin typeface="Aptos" panose="020B0004020202020204" pitchFamily="34" charset="0"/>
                <a:ea typeface="Aptos"/>
                <a:cs typeface="Aptos" panose="020B0004020202020204" pitchFamily="34" charset="0"/>
              </a:rPr>
              <a:t>Um fabricante belga de automóveis otimizou a sua linha de montagem com os sistemas GTIA para fazer face aos riscos para a saúde e a segurança, especialmente nas fases finais, em que as peças são montadas em carroçarias de automóveis recém-pintadas. </a:t>
            </a:r>
          </a:p>
          <a:p>
            <a:r>
              <a:rPr lang="pt-PT" sz="1800" dirty="0">
                <a:effectLst/>
                <a:latin typeface="Aptos" panose="020B0004020202020204" pitchFamily="34" charset="0"/>
                <a:ea typeface="Aptos"/>
                <a:cs typeface="Aptos" panose="020B0004020202020204" pitchFamily="34" charset="0"/>
              </a:rPr>
              <a:t>A formação extensiva e a monitorização de dados asseguram um equilíbrio entre eficiência, qualidade do trabalho e considerações de SST, beneficiando os operadores e os chefes de equipa.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800" dirty="0">
                <a:effectLst/>
                <a:latin typeface="Aptos" panose="020B0004020202020204" pitchFamily="34" charset="0"/>
                <a:ea typeface="Aptos"/>
                <a:cs typeface="Aptos" panose="020B0004020202020204" pitchFamily="34" charset="0"/>
              </a:rPr>
              <a:t>Estes casos reais confirmam que a participação dos trabalhadores, a utilização de uma política e um sistema de gestão da SST sólidos na organização, bem como a transparência na recolha e utilização de dados, são fatores-chave de sucesso para a utilização segura e saudável dos sistemas GTIA.</a:t>
            </a:r>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12</a:t>
            </a:fld>
            <a:endParaRPr lang="en-GB"/>
          </a:p>
        </p:txBody>
      </p:sp>
    </p:spTree>
    <p:extLst>
      <p:ext uri="{BB962C8B-B14F-4D97-AF65-F5344CB8AC3E}">
        <p14:creationId xmlns:p14="http://schemas.microsoft.com/office/powerpoint/2010/main" val="316781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13</a:t>
            </a:fld>
            <a:endParaRPr lang="en-GB"/>
          </a:p>
        </p:txBody>
      </p:sp>
    </p:spTree>
    <p:extLst>
      <p:ext uri="{BB962C8B-B14F-4D97-AF65-F5344CB8AC3E}">
        <p14:creationId xmlns:p14="http://schemas.microsoft.com/office/powerpoint/2010/main" val="140198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14</a:t>
            </a:fld>
            <a:endParaRPr lang="en-GB"/>
          </a:p>
        </p:txBody>
      </p:sp>
    </p:spTree>
    <p:extLst>
      <p:ext uri="{BB962C8B-B14F-4D97-AF65-F5344CB8AC3E}">
        <p14:creationId xmlns:p14="http://schemas.microsoft.com/office/powerpoint/2010/main" val="3112641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1" i="0" u="none" strike="noStrike" cap="none" normalizeH="0" baseline="0" dirty="0">
                <a:ln>
                  <a:noFill/>
                </a:ln>
                <a:solidFill>
                  <a:srgbClr val="003399"/>
                </a:solidFill>
                <a:effectLst/>
                <a:uLnTx/>
                <a:uFillTx/>
                <a:latin typeface="Verdana" panose="020B0604030504040204" pitchFamily="34" charset="0"/>
                <a:ea typeface="Verdana"/>
                <a:cs typeface="+mj-cs"/>
              </a:rPr>
              <a:t>Diretiva 89/391/CEE — a Diretiva-quadro: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1" u="none" strike="noStrike" cap="none" normalizeH="0" baseline="0" dirty="0">
                <a:ln>
                  <a:noFill/>
                </a:ln>
                <a:solidFill>
                  <a:srgbClr val="003399"/>
                </a:solidFill>
                <a:effectLst/>
                <a:uLnTx/>
                <a:uFillTx/>
                <a:latin typeface="Verdana" panose="020B0604030504040204" pitchFamily="34" charset="0"/>
                <a:ea typeface="Verdana"/>
                <a:cs typeface="+mj-cs"/>
              </a:rPr>
              <a:t>«A entidade patronal é obrigada a assegurar a segurança e a saúde dos trabalhadores em todos os aspetos relacionados com o trabalho.»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Apoiado por diretivas mais específicas sobre equipamentos de trabalho, equipamentos dotados de visor, ambientes de trabalho específicos, riscos específicos e grupos específicos de trabalhadores.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kern="1200" cap="none" spc="0" normalizeH="0" baseline="0" dirty="0">
              <a:ln>
                <a:noFill/>
              </a:ln>
              <a:solidFill>
                <a:srgbClr val="003399"/>
              </a:solidFill>
              <a:effectLst/>
              <a:uLnTx/>
              <a:uFillTx/>
              <a:latin typeface="Verdana" panose="020B0604030504040204" pitchFamily="34" charset="0"/>
              <a:ea typeface="Verdana" panose="020B060403050404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1" i="0" u="none" strike="noStrike" cap="none" normalizeH="0" baseline="0" dirty="0">
                <a:ln>
                  <a:noFill/>
                </a:ln>
                <a:solidFill>
                  <a:srgbClr val="003399"/>
                </a:solidFill>
                <a:effectLst/>
                <a:uLnTx/>
                <a:uFillTx/>
                <a:latin typeface="Verdana" panose="020B0604030504040204" pitchFamily="34" charset="0"/>
                <a:ea typeface="Verdana"/>
                <a:cs typeface="+mj-cs"/>
              </a:rPr>
              <a:t>Regulamento Inteligência Artificial: aspetos relevantes para a GTIA e a SST: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 Implantação segura de sistemas de IA, proibindo alguns deles e classificando outros como de alto risco, exigindo mais salvaguardas para a sua conceção, desenvolvimento e utilização.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 A lista proposta de sistemas de alto risco inclui sistemas de IA utilizados para recrutamento ou seleção de trabalhadores e sistemas de IA utilizados para tomar decisões sobre a promoção e cessação de relações contratuais relacionadas com o trabalho, para atribuição de tarefas e para monitorizar e avaliar o desempenho e o comportamento dos trabalhadores.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 Propõe o cumprimento de requisitos obrigatórios para os sistemas de IA de alto risco, por exemplo, a criação e manutenção de sistemas de gestão de riscos ao longo do ciclo de vida dos sistemas de IA, a formação destes sistemas com supervisão humana.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kern="1200" cap="none" spc="0" normalizeH="0" baseline="0" dirty="0">
              <a:ln>
                <a:noFill/>
              </a:ln>
              <a:solidFill>
                <a:srgbClr val="003399"/>
              </a:solidFill>
              <a:effectLst/>
              <a:uLnTx/>
              <a:uFillTx/>
              <a:latin typeface="Verdana" panose="020B0604030504040204" pitchFamily="34" charset="0"/>
              <a:ea typeface="Verdana" panose="020B060403050404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1" i="0" u="none" strike="noStrike" cap="none" normalizeH="0" baseline="0" dirty="0">
                <a:ln>
                  <a:noFill/>
                </a:ln>
                <a:solidFill>
                  <a:srgbClr val="003399"/>
                </a:solidFill>
                <a:effectLst/>
                <a:uLnTx/>
                <a:uFillTx/>
                <a:latin typeface="Verdana" panose="020B0604030504040204" pitchFamily="34" charset="0"/>
                <a:ea typeface="Verdana"/>
                <a:cs typeface="+mj-cs"/>
              </a:rPr>
              <a:t>Diretiva relativa à melhoria das condições de trabalho das pessoas que trabalham através de plataformas de trabalho digitais: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Os trabalhadores não podem ser despedidos com base numa decisão tomada por um algoritmo (supervisão humana)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Os dados dos trabalhadores devem ser mais bem protegidos (não recolha de determinados tipos de dados pessoais)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kern="1200" cap="none" spc="0" normalizeH="0" baseline="0" dirty="0">
              <a:ln>
                <a:noFill/>
              </a:ln>
              <a:solidFill>
                <a:srgbClr val="003399"/>
              </a:solidFill>
              <a:effectLst/>
              <a:uLnTx/>
              <a:uFillTx/>
              <a:latin typeface="Verdana" panose="020B0604030504040204" pitchFamily="34" charset="0"/>
              <a:ea typeface="Verdana" panose="020B060403050404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1" i="0" u="none" strike="noStrike" cap="none" normalizeH="0" baseline="0" dirty="0">
                <a:ln>
                  <a:noFill/>
                </a:ln>
                <a:solidFill>
                  <a:srgbClr val="003399"/>
                </a:solidFill>
                <a:effectLst/>
                <a:uLnTx/>
                <a:uFillTx/>
                <a:latin typeface="Verdana" panose="020B0604030504040204" pitchFamily="34" charset="0"/>
                <a:ea typeface="Verdana"/>
                <a:cs typeface="+mj-cs"/>
              </a:rPr>
              <a:t>Regulamento Geral sobre a Proteção de Dados (RGPD):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Inclui disposições exaustivas que impedem as organizações de utilizar dados privados de forma abusiva. Nos termos do artigo 22.º: «[Prevenir a] </a:t>
            </a:r>
            <a:r>
              <a:rPr kumimoji="0" lang="pt-PT" sz="1200" b="0" i="0" u="sng" strike="noStrike" cap="none" normalizeH="0" baseline="0" dirty="0">
                <a:ln>
                  <a:noFill/>
                </a:ln>
                <a:solidFill>
                  <a:srgbClr val="003399"/>
                </a:solidFill>
                <a:effectLst/>
                <a:uLnTx/>
                <a:uFillTx/>
                <a:latin typeface="Verdana" panose="020B0604030504040204" pitchFamily="34" charset="0"/>
                <a:ea typeface="Verdana"/>
                <a:cs typeface="+mj-cs"/>
              </a:rPr>
              <a:t>decisão tomada exclusivamente com base no tratamento automatizado</a:t>
            </a: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 incluindo a </a:t>
            </a:r>
            <a:r>
              <a:rPr kumimoji="0" lang="pt-PT" sz="1200" b="0" i="0" u="sng" strike="noStrike" cap="none" normalizeH="0" baseline="0" dirty="0">
                <a:ln>
                  <a:noFill/>
                </a:ln>
                <a:solidFill>
                  <a:srgbClr val="003399"/>
                </a:solidFill>
                <a:effectLst/>
                <a:uLnTx/>
                <a:uFillTx/>
                <a:latin typeface="Verdana" panose="020B0604030504040204" pitchFamily="34" charset="0"/>
                <a:ea typeface="Verdana"/>
                <a:cs typeface="+mj-cs"/>
              </a:rPr>
              <a:t>definição de perfis</a:t>
            </a: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 que produza </a:t>
            </a:r>
            <a:r>
              <a:rPr kumimoji="0" lang="pt-PT" sz="1200" b="0" i="0" u="sng" strike="noStrike" cap="none" normalizeH="0" baseline="0" dirty="0">
                <a:ln>
                  <a:noFill/>
                </a:ln>
                <a:solidFill>
                  <a:srgbClr val="003399"/>
                </a:solidFill>
                <a:effectLst/>
                <a:uLnTx/>
                <a:uFillTx/>
                <a:latin typeface="Verdana" panose="020B0604030504040204" pitchFamily="34" charset="0"/>
                <a:ea typeface="Verdana"/>
                <a:cs typeface="+mj-cs"/>
              </a:rPr>
              <a:t>efeitos na sua esfera jurídica</a:t>
            </a: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 ou que o </a:t>
            </a:r>
            <a:r>
              <a:rPr kumimoji="0" lang="pt-PT" sz="1200" b="0" i="0" u="sng" strike="noStrike" cap="none" normalizeH="0" baseline="0" dirty="0">
                <a:ln>
                  <a:noFill/>
                </a:ln>
                <a:solidFill>
                  <a:srgbClr val="003399"/>
                </a:solidFill>
                <a:effectLst/>
                <a:uLnTx/>
                <a:uFillTx/>
                <a:latin typeface="Verdana" panose="020B0604030504040204" pitchFamily="34" charset="0"/>
                <a:ea typeface="Verdana"/>
                <a:cs typeface="+mj-cs"/>
              </a:rPr>
              <a:t>afete significativamente de forma similar</a:t>
            </a:r>
            <a:r>
              <a:rPr kumimoji="0" lang="pt-PT" sz="1200" b="0" i="0" u="none" strike="noStrike" cap="none" normalizeH="0" baseline="0" dirty="0">
                <a:ln>
                  <a:noFill/>
                </a:ln>
                <a:solidFill>
                  <a:srgbClr val="003399"/>
                </a:solidFill>
                <a:effectLst/>
                <a:uLnTx/>
                <a:uFillTx/>
                <a:latin typeface="Verdana" panose="020B0604030504040204" pitchFamily="34" charset="0"/>
                <a:ea typeface="Verdana"/>
                <a:cs typeface="+mj-cs"/>
              </a:rPr>
              <a: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349F1-900B-4850-AD35-DCDA59EBF8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616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0652" rtl="0" eaLnBrk="1" fontAlgn="auto" latinLnBrk="0" hangingPunct="1">
              <a:lnSpc>
                <a:spcPct val="100000"/>
              </a:lnSpc>
              <a:spcBef>
                <a:spcPts val="0"/>
              </a:spcBef>
              <a:spcAft>
                <a:spcPts val="0"/>
              </a:spcAft>
              <a:buClrTx/>
              <a:buSzTx/>
              <a:buFontTx/>
              <a:buNone/>
              <a:tabLst/>
              <a:defRPr/>
            </a:pPr>
            <a:r>
              <a:rPr lang="pt-PT" dirty="0">
                <a:solidFill>
                  <a:schemeClr val="tx1"/>
                </a:solidFill>
              </a:rPr>
              <a:t>A avaliação dos riscos no local de trabalho deve ser dinâmica, dada a natureza evolutiva dos sistemas de IA.</a:t>
            </a:r>
          </a:p>
          <a:p>
            <a:pPr marL="0" marR="0" lvl="0" indent="0" algn="l" defTabSz="970652"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70652" rtl="0" eaLnBrk="1" fontAlgn="auto" latinLnBrk="0" hangingPunct="1">
              <a:lnSpc>
                <a:spcPct val="100000"/>
              </a:lnSpc>
              <a:spcBef>
                <a:spcPts val="0"/>
              </a:spcBef>
              <a:spcAft>
                <a:spcPts val="0"/>
              </a:spcAft>
              <a:buClrTx/>
              <a:buSzTx/>
              <a:buFontTx/>
              <a:buNone/>
              <a:tabLst/>
              <a:defRPr/>
            </a:pPr>
            <a:r>
              <a:rPr lang="pt-PT" dirty="0">
                <a:solidFill>
                  <a:schemeClr val="tx1"/>
                </a:solidFill>
              </a:rPr>
              <a:t>A GTIA deve ser concebida, implementada e gerida de forma transparente, compreensível e habilitante para garantir a igualdade de acesso à informação e participação dos trabalhadores.</a:t>
            </a:r>
          </a:p>
          <a:p>
            <a:pPr marL="0" marR="0" lvl="0" indent="0" algn="l" defTabSz="970652"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70652" rtl="0" eaLnBrk="1" fontAlgn="auto" latinLnBrk="0" hangingPunct="1">
              <a:lnSpc>
                <a:spcPct val="100000"/>
              </a:lnSpc>
              <a:spcBef>
                <a:spcPts val="0"/>
              </a:spcBef>
              <a:spcAft>
                <a:spcPts val="0"/>
              </a:spcAft>
              <a:buClrTx/>
              <a:buSzTx/>
              <a:buFontTx/>
              <a:buNone/>
              <a:tabLst/>
              <a:defRPr/>
            </a:pPr>
            <a:r>
              <a:rPr lang="pt-PT" dirty="0">
                <a:solidFill>
                  <a:schemeClr val="tx1"/>
                </a:solidFill>
              </a:rPr>
              <a:t>A recolha de dados deve ser equilibrada com os direitos à privacidade, à segurança e à saúde.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F59C5-5936-4949-8E77-5197DDFA0B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590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D1725-20D8-470E-9E4C-7C859C871E69}" type="slidenum">
              <a:rPr lang="en-GB" smtClean="0"/>
              <a:t>17</a:t>
            </a:fld>
            <a:endParaRPr lang="en-GB"/>
          </a:p>
        </p:txBody>
      </p:sp>
    </p:spTree>
    <p:extLst>
      <p:ext uri="{BB962C8B-B14F-4D97-AF65-F5344CB8AC3E}">
        <p14:creationId xmlns:p14="http://schemas.microsoft.com/office/powerpoint/2010/main" val="68673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5C8A0-A96D-4DB3-B7AC-587BF1B268A0}" type="slidenum">
              <a:rPr lang="en-GB" smtClean="0"/>
              <a:t>2</a:t>
            </a:fld>
            <a:endParaRPr lang="en-GB"/>
          </a:p>
        </p:txBody>
      </p:sp>
    </p:spTree>
    <p:extLst>
      <p:ext uri="{BB962C8B-B14F-4D97-AF65-F5344CB8AC3E}">
        <p14:creationId xmlns:p14="http://schemas.microsoft.com/office/powerpoint/2010/main" val="71710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t>Os sistemas de gestão dos trabalhadores </a:t>
            </a:r>
            <a:r>
              <a:rPr lang="pt-PT" b="0">
                <a:ea typeface=""/>
              </a:rPr>
              <a:t>recolhem dados através de uma grande variedade de tecnologias digitais, muitas vezes em tempo real, do espaço de trabalho, dos trabalhadores e do trabalho que estes </a:t>
            </a:r>
            <a:r>
              <a:rPr lang="pt-PT"/>
              <a:t>efetuam. Os dados são depois processados por algoritmos ou IA, que tiram conclusões sem precedentes </a:t>
            </a:r>
            <a:r>
              <a:rPr lang="pt-PT">
                <a:latin typeface="Arial" panose="020B0604020202020204" pitchFamily="34" charset="0"/>
                <a:cs typeface="Arial" panose="020B0604020202020204" pitchFamily="34" charset="0"/>
              </a:rPr>
              <a:t>que permitem fazer recomendações, previsões e tomar decisões sobre a gestão dos trabalhadores. Estes resultados são posteriormente comunicados a outros sistemas digitais (processo de decisão automatizado — sujeito a regulamentação) ou a intervenientes humanos (processo de decisão semiautomatizado) — </a:t>
            </a:r>
            <a:r>
              <a:rPr lang="pt-PT"/>
              <a:t>tais como gestores de RH, empregadores, gestores de quadros intermédios, por vezes trabalhadores — </a:t>
            </a:r>
            <a:r>
              <a:rPr lang="pt-PT">
                <a:latin typeface="Arial" panose="020B0604020202020204" pitchFamily="34" charset="0"/>
                <a:ea typeface="Arial"/>
                <a:cs typeface="Arial" panose="020B0604020202020204" pitchFamily="34" charset="0"/>
              </a:rPr>
              <a:t>que atuam com base neles para gerir os trabalhadores com o objetivo de melhorar a organização do trabalho, a produtividade, a gestão de RH, o desempenho dos trabalhadores, a motivação dos trabalhadores e, possivelmente, a segurança, a saúde e o bem-estar dos trabalhadores.</a:t>
            </a:r>
            <a:r>
              <a:rPr lang="pt-PT" i="1">
                <a:latin typeface="Arial" panose="020B0604020202020204" pitchFamily="34" charset="0"/>
                <a:ea typeface="Arial"/>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3399"/>
              </a:solidFill>
            </a:endParaRPr>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3</a:t>
            </a:fld>
            <a:endParaRPr lang="en-GB"/>
          </a:p>
        </p:txBody>
      </p:sp>
    </p:spTree>
    <p:extLst>
      <p:ext uri="{BB962C8B-B14F-4D97-AF65-F5344CB8AC3E}">
        <p14:creationId xmlns:p14="http://schemas.microsoft.com/office/powerpoint/2010/main" val="264347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PT" sz="1200" b="0" dirty="0">
                <a:cs typeface="Arial" panose="020B0604020202020204" pitchFamily="34" charset="0"/>
              </a:rPr>
              <a:t>Exemplo 1: A ferramenta de IA mede a rapidez com que os trabalhadores concluem as tarefas e sugere formas de a aumentar.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PT" sz="1200" dirty="0">
                <a:cs typeface="Arial" panose="020B0604020202020204" pitchFamily="34" charset="0"/>
              </a:rPr>
              <a:t>Exemplo 2: A ferramenta de IA prevê a procura dos clientes com base na previsão meteorológica. Fornece recomendações sobre quantos trabalhadores devem estar num turno e quem deve ser escalado para uma determinada tarefa com base nas suas competências e experiência.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955349F1-900B-4850-AD35-DCDA59EBF816}" type="slidenum">
              <a:rPr lang="en-GB" smtClean="0"/>
              <a:t>4</a:t>
            </a:fld>
            <a:endParaRPr lang="en-GB"/>
          </a:p>
        </p:txBody>
      </p:sp>
    </p:spTree>
    <p:extLst>
      <p:ext uri="{BB962C8B-B14F-4D97-AF65-F5344CB8AC3E}">
        <p14:creationId xmlns:p14="http://schemas.microsoft.com/office/powerpoint/2010/main" val="153624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Fonte: EU-OSHA, «Tomar o pulso à SST — Segurança e saúde nos locais de trabalho após a pandemia», 2022 (</a:t>
            </a:r>
            <a:r>
              <a:rPr lang="pt-PT" dirty="0">
                <a:hlinkClick r:id="rId3"/>
              </a:rPr>
              <a:t>https://osha.europa.eu/pt/facts-and-figures/osh-pulse-occupational-safety-and-health-post-pandemic-workplaces</a:t>
            </a:r>
            <a:r>
              <a:rPr lang="pt-PT" dirty="0"/>
              <a:t>).</a:t>
            </a:r>
          </a:p>
          <a:p>
            <a:endParaRPr lang="en-GB" dirty="0"/>
          </a:p>
          <a:p>
            <a:r>
              <a:rPr lang="pt-PT" dirty="0"/>
              <a:t>A EU-OSHA encomendou o inquérito «</a:t>
            </a:r>
            <a:r>
              <a:rPr lang="pt-PT" dirty="0" err="1"/>
              <a:t>Eurobarómetro</a:t>
            </a:r>
            <a:r>
              <a:rPr lang="pt-PT" dirty="0"/>
              <a:t> Flash — Tomar o pulso à SST» com o objetivo de obter informações sobre o estado da segurança e saúde no trabalho (SST) nos locais de trabalho após a pandemia.</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solidFill>
                  <a:srgbClr val="FF0000"/>
                </a:solidFill>
              </a:rPr>
              <a:t>De abril a maio de 2022</a:t>
            </a:r>
            <a:r>
              <a:rPr lang="pt-PT" dirty="0"/>
              <a:t>, foi entrevistada uma amostra representativa de mais de 27 000 trabalhadores assalariados em todos os países da UE, bem como na Islândia e na Noruega. Estes foram questionados sobre os problemas de saúde mental e física que enfrentam e a importância das medidas de SST no seu local de trabalho.</a:t>
            </a:r>
          </a:p>
          <a:p>
            <a:endParaRPr lang="en-GB" dirty="0"/>
          </a:p>
          <a:p>
            <a:r>
              <a:rPr lang="pt-PT" dirty="0"/>
              <a:t>Outras questões incidiram sobre a utilização das tecnologias digitais relacionadas com o trabalho e o respetivo impacto no bem-estar dos trabalhadores.</a:t>
            </a:r>
          </a:p>
          <a:p>
            <a:endParaRPr lang="en-GB" dirty="0"/>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5</a:t>
            </a:fld>
            <a:endParaRPr lang="en-GB"/>
          </a:p>
        </p:txBody>
      </p:sp>
    </p:spTree>
    <p:extLst>
      <p:ext uri="{BB962C8B-B14F-4D97-AF65-F5344CB8AC3E}">
        <p14:creationId xmlns:p14="http://schemas.microsoft.com/office/powerpoint/2010/main" val="133275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0652" rtl="0" eaLnBrk="1" fontAlgn="auto" latinLnBrk="0" hangingPunct="1">
              <a:lnSpc>
                <a:spcPct val="100000"/>
              </a:lnSpc>
              <a:spcBef>
                <a:spcPts val="0"/>
              </a:spcBef>
              <a:spcAft>
                <a:spcPts val="0"/>
              </a:spcAft>
              <a:buClrTx/>
              <a:buSzTx/>
              <a:buFontTx/>
              <a:buNone/>
              <a:tabLst/>
              <a:defRPr/>
            </a:pPr>
            <a:r>
              <a:rPr lang="pt-PT" sz="1200" dirty="0">
                <a:solidFill>
                  <a:schemeClr val="tx1"/>
                </a:solidFill>
                <a:latin typeface="Arial" panose="020B0604020202020204" pitchFamily="34" charset="0"/>
                <a:cs typeface="Arial" panose="020B0604020202020204" pitchFamily="34" charset="0"/>
              </a:rPr>
              <a:t>De acordo com a investigação da </a:t>
            </a:r>
            <a:r>
              <a:rPr lang="pt-PT" sz="1200" b="0" dirty="0">
                <a:solidFill>
                  <a:schemeClr val="tx1"/>
                </a:solidFill>
                <a:latin typeface="Arial" panose="020B0604020202020204" pitchFamily="34" charset="0"/>
                <a:cs typeface="Arial" panose="020B0604020202020204" pitchFamily="34" charset="0"/>
              </a:rPr>
              <a:t>EU-OSHA, as empresas de maior dimensão são mais propensas a utilizar tecnologias relacionadas com a gestão da segurança e saúde no trabalho do que os locais de trabalho mais pequenos, devido à sua necessidade de gerir e, muitas vezes, controlar uma grande força de trabalho. </a:t>
            </a:r>
          </a:p>
          <a:p>
            <a:pPr marL="0" marR="0" lvl="0" indent="0" algn="l" defTabSz="970652"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Arial" panose="020B0604020202020204" pitchFamily="34" charset="0"/>
              <a:cs typeface="Arial" panose="020B0604020202020204" pitchFamily="34" charset="0"/>
            </a:endParaRPr>
          </a:p>
          <a:p>
            <a:pPr marL="0" marR="0" lvl="0" indent="0" algn="l" defTabSz="970652" rtl="0" eaLnBrk="1" fontAlgn="auto" latinLnBrk="0" hangingPunct="1">
              <a:lnSpc>
                <a:spcPct val="100000"/>
              </a:lnSpc>
              <a:spcBef>
                <a:spcPts val="0"/>
              </a:spcBef>
              <a:spcAft>
                <a:spcPts val="0"/>
              </a:spcAft>
              <a:buClrTx/>
              <a:buSzTx/>
              <a:buFontTx/>
              <a:buNone/>
              <a:tabLst/>
              <a:defRPr/>
            </a:pPr>
            <a:r>
              <a:rPr lang="pt-PT" sz="1200" b="0" dirty="0">
                <a:solidFill>
                  <a:schemeClr val="tx1"/>
                </a:solidFill>
                <a:latin typeface="Arial" panose="020B0604020202020204" pitchFamily="34" charset="0"/>
                <a:cs typeface="Arial" panose="020B0604020202020204" pitchFamily="34" charset="0"/>
              </a:rPr>
              <a:t>A GTIA parece ser mais frequentemente utilizada em setores em que os postos de trabalho comportam muitas tarefas manuais ou repetitivas, com natureza rotineira. </a:t>
            </a:r>
          </a:p>
          <a:p>
            <a:pPr marL="0" marR="0" lvl="0" indent="0" algn="l" defTabSz="970652"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Arial" panose="020B0604020202020204" pitchFamily="34" charset="0"/>
              <a:cs typeface="Arial" panose="020B0604020202020204" pitchFamily="34" charset="0"/>
            </a:endParaRPr>
          </a:p>
          <a:p>
            <a:pPr marL="0" marR="0" lvl="0" indent="0" algn="l" defTabSz="970652" rtl="0" eaLnBrk="1" fontAlgn="auto" latinLnBrk="0" hangingPunct="1">
              <a:lnSpc>
                <a:spcPct val="100000"/>
              </a:lnSpc>
              <a:spcBef>
                <a:spcPts val="0"/>
              </a:spcBef>
              <a:spcAft>
                <a:spcPts val="0"/>
              </a:spcAft>
              <a:buClrTx/>
              <a:buSzTx/>
              <a:buFontTx/>
              <a:buNone/>
              <a:tabLst/>
              <a:defRPr/>
            </a:pPr>
            <a:r>
              <a:rPr lang="pt-PT" sz="1200" b="0" dirty="0">
                <a:solidFill>
                  <a:schemeClr val="tx1"/>
                </a:solidFill>
                <a:latin typeface="Arial" panose="020B0604020202020204" pitchFamily="34" charset="0"/>
                <a:cs typeface="Arial" panose="020B0604020202020204" pitchFamily="34" charset="0"/>
              </a:rPr>
              <a:t>A GTIA é mais frequentemente utilizada em trabalhadores que desempenham muitas tarefas manuais e de rotina — por exemplo, nos setores do transporte e da armazenagem, da indústria transformadora, dos cuidados de saúde, da limpeza profissional, etc.</a:t>
            </a:r>
          </a:p>
          <a:p>
            <a:pPr marL="0" marR="0" lvl="0" indent="0" algn="l" defTabSz="970652" rtl="0" eaLnBrk="1" fontAlgn="auto" latinLnBrk="0" hangingPunct="1">
              <a:lnSpc>
                <a:spcPct val="100000"/>
              </a:lnSpc>
              <a:spcBef>
                <a:spcPts val="0"/>
              </a:spcBef>
              <a:spcAft>
                <a:spcPts val="0"/>
              </a:spcAft>
              <a:buClrTx/>
              <a:buSzTx/>
              <a:buFontTx/>
              <a:buNone/>
              <a:tabLst/>
              <a:defRPr/>
            </a:pPr>
            <a:r>
              <a:rPr lang="pt-PT" sz="1200" b="0" dirty="0">
                <a:solidFill>
                  <a:schemeClr val="tx1"/>
                </a:solidFill>
                <a:latin typeface="Arial" panose="020B0604020202020204" pitchFamily="34" charset="0"/>
                <a:cs typeface="Arial" panose="020B0604020202020204" pitchFamily="34" charset="0"/>
              </a:rPr>
              <a:t> </a:t>
            </a:r>
          </a:p>
          <a:p>
            <a:pPr defTabSz="970652">
              <a:defRPr/>
            </a:pPr>
            <a:r>
              <a:rPr lang="pt-PT" sz="1200" b="0" dirty="0">
                <a:solidFill>
                  <a:schemeClr val="tx1"/>
                </a:solidFill>
                <a:latin typeface="Arial" panose="020B0604020202020204" pitchFamily="34" charset="0"/>
                <a:cs typeface="Arial" panose="020B0604020202020204" pitchFamily="34" charset="0"/>
              </a:rPr>
              <a:t>No entanto, os empregos administrativos, especialmente aqueles que envolvem tarefas mais rotineiras, também estão sujeitos à GTIA. Tal inclui, por exemplo, trabalhadores do setor bancário ou centros de atendimento telefónico, teletrabalhadores, etc.</a:t>
            </a:r>
          </a:p>
        </p:txBody>
      </p:sp>
      <p:sp>
        <p:nvSpPr>
          <p:cNvPr id="4" name="Slide Number Placeholder 3"/>
          <p:cNvSpPr>
            <a:spLocks noGrp="1"/>
          </p:cNvSpPr>
          <p:nvPr>
            <p:ph type="sldNum" sz="quarter" idx="10"/>
          </p:nvPr>
        </p:nvSpPr>
        <p:spPr/>
        <p:txBody>
          <a:bodyPr/>
          <a:lstStyle/>
          <a:p>
            <a:fld id="{955349F1-900B-4850-AD35-DCDA59EBF816}" type="slidenum">
              <a:rPr lang="en-GB" smtClean="0"/>
              <a:t>6</a:t>
            </a:fld>
            <a:endParaRPr lang="en-GB"/>
          </a:p>
        </p:txBody>
      </p:sp>
    </p:spTree>
    <p:extLst>
      <p:ext uri="{BB962C8B-B14F-4D97-AF65-F5344CB8AC3E}">
        <p14:creationId xmlns:p14="http://schemas.microsoft.com/office/powerpoint/2010/main" val="417570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pt-PT" dirty="0">
                <a:effectLst/>
              </a:rPr>
              <a:t>Fonte:</a:t>
            </a:r>
            <a:r>
              <a:rPr lang="pt-PT" dirty="0"/>
              <a:t> EU-OSHA, Terceiro Inquérito Europeu às Empresas sobre Riscos Novos e Emergentes (ESENER 3), 2019. Disponível em: </a:t>
            </a:r>
            <a:r>
              <a:rPr lang="pt-PT" u="sng" dirty="0"/>
              <a:t>https://osha.europa.eu/en/publications/esener-2019-overview-report-how-european-workplaces-manage-safety-and-health</a:t>
            </a:r>
          </a:p>
          <a:p>
            <a:endParaRPr lang="en-US" dirty="0"/>
          </a:p>
          <a:p>
            <a:r>
              <a:rPr lang="pt-PT" dirty="0">
                <a:latin typeface="Arial"/>
                <a:ea typeface="Arial"/>
                <a:cs typeface="Arial"/>
              </a:rPr>
              <a:t>Dados ponderados (peso: </a:t>
            </a:r>
            <a:r>
              <a:rPr lang="pt-PT" dirty="0" err="1">
                <a:latin typeface="Arial"/>
                <a:ea typeface="Arial"/>
                <a:cs typeface="Arial"/>
              </a:rPr>
              <a:t>estex</a:t>
            </a:r>
            <a:r>
              <a:rPr lang="pt-PT" dirty="0">
                <a:latin typeface="Arial"/>
                <a:ea typeface="Arial"/>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t>Fonte: EU-OSHA, «Tomar o pulso à SST — Segurança e saúde nos locais de trabalho após a pandemia», 2022 (</a:t>
            </a:r>
            <a:r>
              <a:rPr lang="pt-PT">
                <a:hlinkClick r:id="rId3"/>
              </a:rPr>
              <a:t>https://osha.europa.eu/pt/facts-and-figures/osh-pulse-occupational-safety-and-health-post-pandemic-workplaces</a:t>
            </a:r>
            <a:r>
              <a:rPr lang="pt-PT"/>
              <a:t>).</a:t>
            </a:r>
          </a:p>
          <a:p>
            <a:endParaRPr lang="en-GB" dirty="0"/>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8</a:t>
            </a:fld>
            <a:endParaRPr lang="en-GB"/>
          </a:p>
        </p:txBody>
      </p:sp>
    </p:spTree>
    <p:extLst>
      <p:ext uri="{BB962C8B-B14F-4D97-AF65-F5344CB8AC3E}">
        <p14:creationId xmlns:p14="http://schemas.microsoft.com/office/powerpoint/2010/main" val="288869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A monitorização, direção e controlo constantes resultam num aumento da </a:t>
            </a:r>
            <a:r>
              <a:rPr lang="pt-PT" sz="1200" dirty="0" err="1"/>
              <a:t>microgestão</a:t>
            </a:r>
            <a:r>
              <a:rPr lang="pt-PT" sz="1200" dirty="0"/>
              <a:t>, que é um fator de risco conhecido que contribui para o stresse relacionado com o trabalho. O reforço da monitorização e classificação do desempenho também é utilizado para incentivar e penalizar/disciplinar os trabalhadores.</a:t>
            </a:r>
          </a:p>
          <a:p>
            <a:endParaRPr lang="en-GB" sz="1200" dirty="0"/>
          </a:p>
          <a:p>
            <a:r>
              <a:rPr lang="pt-PT" sz="1200" dirty="0"/>
              <a:t>De acordo com o ESENER-2019, o aumento da intensidade do trabalho ou da pressão do tempo é o impacto na segurança e saúde dos trabalhadores mais discutido pelos estabelecimentos que utilizam tecnologias digitais para monitorizar o desempenho dos trabalhadores. Consequentemente, os trabalhadores podem não conseguir fazer (mini-)pausas quando necessário, o que resulta em stresse, fadiga e aumento do risco de acidentes, lesões musculoesqueléticas, etc.</a:t>
            </a:r>
          </a:p>
          <a:p>
            <a:endParaRPr lang="en-GB" sz="1200" dirty="0"/>
          </a:p>
          <a:p>
            <a:r>
              <a:rPr lang="pt-PT" sz="1200" dirty="0"/>
              <a:t>Redução das interações humanas: os gestores desempenham um papel fundamental na atenuação do stresse nos trabalhos com elevadas exigências e baixo controlo do trabalho (modelo de controlo da procura de trabalho de </a:t>
            </a:r>
            <a:r>
              <a:rPr lang="pt-PT" sz="1200" dirty="0" err="1"/>
              <a:t>Karasek</a:t>
            </a:r>
            <a:r>
              <a:rPr lang="pt-PT" sz="1200" dirty="0"/>
              <a:t>).</a:t>
            </a:r>
          </a:p>
          <a:p>
            <a:endParaRPr lang="en-GB" sz="1200" dirty="0"/>
          </a:p>
          <a:p>
            <a:r>
              <a:rPr lang="pt-PT" sz="1200" dirty="0"/>
              <a:t>A falta de transparência sobre o funcionamento e a utilização da GTIA resulta num desequilíbrio de informação e de poder, tornando a participação dos trabalhadores muito difícil na prática. A GTIA deve ser concebida, implementada e gerida de uma forma transparente, compreensível e habilitante, garantindo a igualdade de acesso à informação e a participação dos trabalhadores. </a:t>
            </a:r>
          </a:p>
          <a:p>
            <a:endParaRPr lang="en-GB" sz="1200" dirty="0"/>
          </a:p>
          <a:p>
            <a:r>
              <a:rPr lang="pt-PT" sz="1200" dirty="0"/>
              <a:t>Resultados em matéria de SST associados à GTIA encontrados na literatura: stresse, fadiga, exaustão, ansiedade, esgotamento, lesões musculoesqueléticas, perturbações cardiovasculares, perturbações do sistema urinário, acidentes.</a:t>
            </a:r>
          </a:p>
          <a:p>
            <a:endParaRPr lang="en-GB" sz="1200" dirty="0"/>
          </a:p>
          <a:p>
            <a:endParaRPr lang="en-GB" dirty="0"/>
          </a:p>
        </p:txBody>
      </p:sp>
      <p:sp>
        <p:nvSpPr>
          <p:cNvPr id="4" name="Slide Number Placeholder 3"/>
          <p:cNvSpPr>
            <a:spLocks noGrp="1"/>
          </p:cNvSpPr>
          <p:nvPr>
            <p:ph type="sldNum" sz="quarter" idx="10"/>
          </p:nvPr>
        </p:nvSpPr>
        <p:spPr/>
        <p:txBody>
          <a:bodyPr/>
          <a:lstStyle/>
          <a:p>
            <a:fld id="{955349F1-900B-4850-AD35-DCDA59EBF816}" type="slidenum">
              <a:rPr lang="en-GB" smtClean="0"/>
              <a:t>9</a:t>
            </a:fld>
            <a:endParaRPr lang="en-GB"/>
          </a:p>
        </p:txBody>
      </p:sp>
    </p:spTree>
    <p:extLst>
      <p:ext uri="{BB962C8B-B14F-4D97-AF65-F5344CB8AC3E}">
        <p14:creationId xmlns:p14="http://schemas.microsoft.com/office/powerpoint/2010/main" val="3039346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g"/><Relationship Id="rId7" Type="http://schemas.openxmlformats.org/officeDocument/2006/relationships/image" Target="file://localhost/Volumes/XRAID/Equipo%20Rojo/EU-OSHA/18-0115%20PPT%20templates%20update/PNG/PORTADA-RESEARCH.png" TargetMode="External"/><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9.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20" name="imagen-portada-EUOSHA-2013-16-9.png"/>
          <p:cNvPicPr>
            <a:picLocks noChangeAspect="1"/>
          </p:cNvPicPr>
          <p:nvPr/>
        </p:nvPicPr>
        <p:blipFill>
          <a:blip r:embed="rId6">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spTree>
    <p:extLst>
      <p:ext uri="{BB962C8B-B14F-4D97-AF65-F5344CB8AC3E}">
        <p14:creationId xmlns:p14="http://schemas.microsoft.com/office/powerpoint/2010/main" val="155441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417499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9972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23955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20" name="imagen-portada-EUOSHA-2013-16-9.png"/>
          <p:cNvPicPr>
            <a:picLocks noChangeAspect="1"/>
          </p:cNvPicPr>
          <p:nvPr/>
        </p:nvPicPr>
        <p:blipFill>
          <a:blip r:embed="rId6">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3" name="Picture 2">
            <a:extLst>
              <a:ext uri="{FF2B5EF4-FFF2-40B4-BE49-F238E27FC236}">
                <a16:creationId xmlns:a16="http://schemas.microsoft.com/office/drawing/2014/main" id="{269BEED7-E7F7-3DDB-8053-55FB4F0EA07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241364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834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4" name="PORTADA-RESEARCH.png" descr="/Volumes/XRAID/Equipo Rojo/EU-OSHA/18-0115 PPT templates update/PNG/PORTADA-RESEARCH.png">
            <a:extLst>
              <a:ext uri="{FF2B5EF4-FFF2-40B4-BE49-F238E27FC236}">
                <a16:creationId xmlns:a16="http://schemas.microsoft.com/office/drawing/2014/main" id="{77E6E926-DF81-56E4-7960-21EB62553B4B}"/>
              </a:ext>
            </a:extLst>
          </p:cNvPr>
          <p:cNvPicPr>
            <a:picLocks/>
          </p:cNvPicPr>
          <p:nvPr userDrawn="1"/>
        </p:nvPicPr>
        <p:blipFill>
          <a:blip r:embed="rId6" r:link="rId7"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pic>
        <p:nvPicPr>
          <p:cNvPr id="6" name="Bild 2" descr="111004_EU-OSHA_PPT_Corporate logo.png">
            <a:extLst>
              <a:ext uri="{FF2B5EF4-FFF2-40B4-BE49-F238E27FC236}">
                <a16:creationId xmlns:a16="http://schemas.microsoft.com/office/drawing/2014/main" id="{836BEDC8-6D76-A2A3-E73D-08BA66B75225}"/>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444501" y="4131469"/>
            <a:ext cx="959147" cy="542925"/>
          </a:xfrm>
          <a:prstGeom prst="rect">
            <a:avLst/>
          </a:prstGeom>
          <a:noFill/>
          <a:ln w="9525">
            <a:noFill/>
            <a:miter lim="800000"/>
            <a:headEnd/>
            <a:tailEnd/>
          </a:ln>
        </p:spPr>
      </p:pic>
      <p:pic>
        <p:nvPicPr>
          <p:cNvPr id="7" name="Bild 4" descr="111004_EU-OSHA_PPT_EU logo.png">
            <a:extLst>
              <a:ext uri="{FF2B5EF4-FFF2-40B4-BE49-F238E27FC236}">
                <a16:creationId xmlns:a16="http://schemas.microsoft.com/office/drawing/2014/main" id="{CA7C11B4-B0C3-A3D8-DB32-61891DDB3105}"/>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723909" y="4431506"/>
            <a:ext cx="372491" cy="242888"/>
          </a:xfrm>
          <a:prstGeom prst="rect">
            <a:avLst/>
          </a:prstGeom>
          <a:noFill/>
          <a:ln w="9525">
            <a:noFill/>
            <a:miter lim="800000"/>
            <a:headEnd/>
            <a:tailEnd/>
          </a:ln>
        </p:spPr>
      </p:pic>
      <p:sp>
        <p:nvSpPr>
          <p:cNvPr id="8" name="Textplatzhalter 2">
            <a:extLst>
              <a:ext uri="{FF2B5EF4-FFF2-40B4-BE49-F238E27FC236}">
                <a16:creationId xmlns:a16="http://schemas.microsoft.com/office/drawing/2014/main" id="{0B366CF6-3CF0-FA94-1334-0FF7CBA53C07}"/>
              </a:ext>
            </a:extLst>
          </p:cNvPr>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spTree>
    <p:extLst>
      <p:ext uri="{BB962C8B-B14F-4D97-AF65-F5344CB8AC3E}">
        <p14:creationId xmlns:p14="http://schemas.microsoft.com/office/powerpoint/2010/main" val="2604731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pt-PT">
                <a:solidFill>
                  <a:schemeClr val="tx2"/>
                </a:solidFill>
                <a:ea typeface=""/>
                <a:cs typeface="Trebuchet MS"/>
              </a:rPr>
              <a:t>@AgênciaEuropeiaparaaSegurançaeSaúdenoTrabalho</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pt-PT">
                <a:solidFill>
                  <a:schemeClr val="tx2"/>
                </a:solidFill>
                <a:ea typeface=""/>
                <a:cs typeface="Trebuchet MS"/>
              </a:rPr>
              <a:t>Agência Europeia para a Segurança e Saúde no Trabalho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pt-PT" sz="2400" b="1">
                <a:solidFill>
                  <a:schemeClr val="tx2"/>
                </a:solidFill>
                <a:ea typeface=""/>
              </a:rPr>
              <a:t>OBRIGADO!</a:t>
            </a:r>
          </a:p>
        </p:txBody>
      </p:sp>
    </p:spTree>
    <p:extLst>
      <p:ext uri="{BB962C8B-B14F-4D97-AF65-F5344CB8AC3E}">
        <p14:creationId xmlns:p14="http://schemas.microsoft.com/office/powerpoint/2010/main" val="878625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43313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6561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3441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98896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89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48640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620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68255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314031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341457" y="4432842"/>
            <a:ext cx="461083" cy="30360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8244408" y="0"/>
            <a:ext cx="936104" cy="5143500"/>
          </a:xfrm>
          <a:prstGeom prst="rect">
            <a:avLst/>
          </a:prstGeom>
        </p:spPr>
      </p:pic>
      <p:pic>
        <p:nvPicPr>
          <p:cNvPr id="16" name="Picture 15">
            <a:extLst>
              <a:ext uri="{FF2B5EF4-FFF2-40B4-BE49-F238E27FC236}">
                <a16:creationId xmlns:a16="http://schemas.microsoft.com/office/drawing/2014/main" id="{5A978CC8-6FBE-4675-9992-5A4A8F4C0F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22292" y="4401676"/>
            <a:ext cx="1309231" cy="334773"/>
          </a:xfrm>
          <a:prstGeom prst="rect">
            <a:avLst/>
          </a:prstGeom>
        </p:spPr>
      </p:pic>
      <p:pic>
        <p:nvPicPr>
          <p:cNvPr id="22" name="Picture 21" descr="A logo of a healthy workplace&#10;&#10;Description automatically generated">
            <a:extLst>
              <a:ext uri="{FF2B5EF4-FFF2-40B4-BE49-F238E27FC236}">
                <a16:creationId xmlns:a16="http://schemas.microsoft.com/office/drawing/2014/main" id="{A08762B3-CC22-4E73-89FA-5D72EF019F5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37166" y="4266054"/>
            <a:ext cx="500262" cy="470395"/>
          </a:xfrm>
          <a:prstGeom prst="rect">
            <a:avLst/>
          </a:prstGeom>
        </p:spPr>
      </p:pic>
    </p:spTree>
    <p:extLst>
      <p:ext uri="{BB962C8B-B14F-4D97-AF65-F5344CB8AC3E}">
        <p14:creationId xmlns:p14="http://schemas.microsoft.com/office/powerpoint/2010/main" val="1351933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90747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254866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pt-PT">
                <a:solidFill>
                  <a:schemeClr val="tx2"/>
                </a:solidFill>
                <a:ea typeface=""/>
                <a:cs typeface="Trebuchet MS"/>
              </a:rPr>
              <a:t>@AgênciaEuropeiaparaaSegurançaeSaúdenoTrabalho</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pt-PT">
                <a:solidFill>
                  <a:schemeClr val="tx2"/>
                </a:solidFill>
                <a:ea typeface=""/>
                <a:cs typeface="Trebuchet MS"/>
              </a:rPr>
              <a:t>Agência Europeia para a Segurança e Saúde no Trabalho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pt-PT" sz="2400" b="1">
                <a:solidFill>
                  <a:schemeClr val="tx2"/>
                </a:solidFill>
                <a:ea typeface=""/>
              </a:rPr>
              <a:t>OBRIGADO!</a:t>
            </a:r>
          </a:p>
        </p:txBody>
      </p:sp>
    </p:spTree>
    <p:extLst>
      <p:ext uri="{BB962C8B-B14F-4D97-AF65-F5344CB8AC3E}">
        <p14:creationId xmlns:p14="http://schemas.microsoft.com/office/powerpoint/2010/main" val="4104941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60047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spTree>
    <p:extLst>
      <p:ext uri="{BB962C8B-B14F-4D97-AF65-F5344CB8AC3E}">
        <p14:creationId xmlns:p14="http://schemas.microsoft.com/office/powerpoint/2010/main" val="342334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3954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180268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66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316744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005730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806497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274803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712789" y="1314450"/>
            <a:ext cx="7177087" cy="3086100"/>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884CB6-7458-49DC-B060-B44123621A94}" type="slidenum">
              <a:rPr lang="en-GB" altLang="en-US"/>
              <a:pPr>
                <a:defRPr/>
              </a:pPr>
              <a:t>‹#›</a:t>
            </a:fld>
            <a:endParaRPr lang="en-GB" altLang="en-US"/>
          </a:p>
        </p:txBody>
      </p:sp>
    </p:spTree>
    <p:extLst>
      <p:ext uri="{BB962C8B-B14F-4D97-AF65-F5344CB8AC3E}">
        <p14:creationId xmlns:p14="http://schemas.microsoft.com/office/powerpoint/2010/main" val="439590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20" name="imagen-portada-EUOSHA-2013-16-9.png"/>
          <p:cNvPicPr>
            <a:picLocks noChangeAspect="1"/>
          </p:cNvPicPr>
          <p:nvPr/>
        </p:nvPicPr>
        <p:blipFill>
          <a:blip r:embed="rId6">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spTree>
    <p:extLst>
      <p:ext uri="{BB962C8B-B14F-4D97-AF65-F5344CB8AC3E}">
        <p14:creationId xmlns:p14="http://schemas.microsoft.com/office/powerpoint/2010/main" val="3194975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396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userDrawn="1"/>
        </p:nvSpPr>
        <p:spPr>
          <a:xfrm>
            <a:off x="1788820" y="1172240"/>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userDrawn="1"/>
        </p:nvSpPr>
        <p:spPr>
          <a:xfrm>
            <a:off x="1788820" y="1779662"/>
            <a:ext cx="4968552" cy="369332"/>
          </a:xfrm>
          <a:prstGeom prst="rect">
            <a:avLst/>
          </a:prstGeom>
          <a:noFill/>
        </p:spPr>
        <p:txBody>
          <a:bodyPr wrap="square" rtlCol="0">
            <a:spAutoFit/>
          </a:bodyPr>
          <a:lstStyle/>
          <a:p>
            <a:r>
              <a:rPr lang="pt-PT">
                <a:solidFill>
                  <a:schemeClr val="tx2"/>
                </a:solidFill>
                <a:ea typeface=""/>
                <a:cs typeface="Trebuchet MS"/>
              </a:rPr>
              <a:t>@AgênciaEuropeiaparaaSegurançaeSaúdenoTrabalho</a:t>
            </a:r>
          </a:p>
        </p:txBody>
      </p:sp>
      <p:sp>
        <p:nvSpPr>
          <p:cNvPr id="6" name="TextBox 5">
            <a:extLst>
              <a:ext uri="{FF2B5EF4-FFF2-40B4-BE49-F238E27FC236}">
                <a16:creationId xmlns:a16="http://schemas.microsoft.com/office/drawing/2014/main" id="{856C2E16-3193-429C-97E6-9287EAAEC892}"/>
              </a:ext>
            </a:extLst>
          </p:cNvPr>
          <p:cNvSpPr txBox="1"/>
          <p:nvPr userDrawn="1"/>
        </p:nvSpPr>
        <p:spPr>
          <a:xfrm>
            <a:off x="1787638" y="2387084"/>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userDrawn="1"/>
        </p:nvSpPr>
        <p:spPr>
          <a:xfrm>
            <a:off x="1787638" y="2973204"/>
            <a:ext cx="6456770" cy="369332"/>
          </a:xfrm>
          <a:prstGeom prst="rect">
            <a:avLst/>
          </a:prstGeom>
          <a:noFill/>
        </p:spPr>
        <p:txBody>
          <a:bodyPr wrap="square" rtlCol="0">
            <a:spAutoFit/>
          </a:bodyPr>
          <a:lstStyle/>
          <a:p>
            <a:r>
              <a:rPr lang="pt-PT">
                <a:solidFill>
                  <a:schemeClr val="tx2"/>
                </a:solidFill>
                <a:ea typeface=""/>
                <a:cs typeface="Trebuchet MS"/>
              </a:rPr>
              <a:t>Agência Europeia para a Segurança e Saúde no Trabalho (EU-OSHA)</a:t>
            </a:r>
          </a:p>
        </p:txBody>
      </p:sp>
      <p:sp>
        <p:nvSpPr>
          <p:cNvPr id="8" name="TextBox 7">
            <a:extLst>
              <a:ext uri="{FF2B5EF4-FFF2-40B4-BE49-F238E27FC236}">
                <a16:creationId xmlns:a16="http://schemas.microsoft.com/office/drawing/2014/main" id="{6F3D01AA-BE98-440A-BCBA-0FAA32F7ABB8}"/>
              </a:ext>
            </a:extLst>
          </p:cNvPr>
          <p:cNvSpPr txBox="1"/>
          <p:nvPr userDrawn="1"/>
        </p:nvSpPr>
        <p:spPr>
          <a:xfrm>
            <a:off x="1787638" y="3601928"/>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userDrawn="1"/>
        </p:nvSpPr>
        <p:spPr>
          <a:xfrm>
            <a:off x="450001" y="85378"/>
            <a:ext cx="3960440" cy="461665"/>
          </a:xfrm>
          <a:prstGeom prst="rect">
            <a:avLst/>
          </a:prstGeom>
          <a:noFill/>
        </p:spPr>
        <p:txBody>
          <a:bodyPr wrap="square" rtlCol="0">
            <a:spAutoFit/>
          </a:bodyPr>
          <a:lstStyle/>
          <a:p>
            <a:r>
              <a:rPr lang="pt-PT" sz="2400" b="1">
                <a:solidFill>
                  <a:schemeClr val="tx2"/>
                </a:solidFill>
                <a:ea typeface=""/>
              </a:rPr>
              <a:t>OBRIGADO!</a:t>
            </a:r>
          </a:p>
        </p:txBody>
      </p:sp>
    </p:spTree>
    <p:extLst>
      <p:ext uri="{BB962C8B-B14F-4D97-AF65-F5344CB8AC3E}">
        <p14:creationId xmlns:p14="http://schemas.microsoft.com/office/powerpoint/2010/main" val="3250965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843076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pt-PT">
                <a:solidFill>
                  <a:schemeClr val="tx2"/>
                </a:solidFill>
                <a:ea typeface=""/>
                <a:cs typeface="Trebuchet MS"/>
              </a:rPr>
              <a:t>@AgênciaEuropeiaparaaSegurançaeSaúdenoTrabalho</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pt-PT">
                <a:solidFill>
                  <a:schemeClr val="tx2"/>
                </a:solidFill>
                <a:ea typeface=""/>
                <a:cs typeface="Trebuchet MS"/>
              </a:rPr>
              <a:t>Agência Europeia para a Segurança e Saúde no Trabalho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pt-PT">
                <a:solidFill>
                  <a:schemeClr val="tx2"/>
                </a:solidFill>
                <a:ea typeface=""/>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pt-PT" sz="2400" b="1">
                <a:solidFill>
                  <a:schemeClr val="tx2"/>
                </a:solidFill>
                <a:ea typeface=""/>
              </a:rPr>
              <a:t>OBRIGADO!</a:t>
            </a:r>
          </a:p>
        </p:txBody>
      </p:sp>
    </p:spTree>
    <p:extLst>
      <p:ext uri="{BB962C8B-B14F-4D97-AF65-F5344CB8AC3E}">
        <p14:creationId xmlns:p14="http://schemas.microsoft.com/office/powerpoint/2010/main" val="1405599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7086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59884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228968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138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53297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304317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95446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98621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350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192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2796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98097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5.jpeg"/><Relationship Id="rId2" Type="http://schemas.openxmlformats.org/officeDocument/2006/relationships/slideLayout" Target="../slideLayouts/slideLayout26.xml"/><Relationship Id="rId16"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3.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pt-PT" sz="675" b="1">
                <a:solidFill>
                  <a:schemeClr val="tx2"/>
                </a:solidFill>
                <a:latin typeface="Arial" pitchFamily="-107" charset="0"/>
                <a:ea typeface="Arial"/>
                <a:cs typeface="ＭＳ Ｐゴシック" pitchFamily="-107" charset="-128"/>
              </a:rPr>
              <a:t>https://healthy-workplaces.eu</a:t>
            </a:r>
          </a:p>
        </p:txBody>
      </p:sp>
      <p:pic>
        <p:nvPicPr>
          <p:cNvPr id="12" name="Bild 5" descr="111004_EU-OSHA_PPT_HW logo.png"/>
          <p:cNvPicPr>
            <a:picLocks noChangeAspect="1"/>
          </p:cNvPicPr>
          <p:nvPr/>
        </p:nvPicPr>
        <p:blipFill>
          <a:blip r:embed="rId16"/>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65"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pt-PT" sz="675" b="1">
                <a:solidFill>
                  <a:schemeClr val="tx2"/>
                </a:solidFill>
                <a:latin typeface="Arial" pitchFamily="-107" charset="0"/>
                <a:ea typeface="Arial"/>
                <a:cs typeface="ＭＳ Ｐゴシック" pitchFamily="-107" charset="-128"/>
              </a:rPr>
              <a:t>https://healthy-workplaces.eu</a:t>
            </a:r>
          </a:p>
        </p:txBody>
      </p:sp>
      <p:pic>
        <p:nvPicPr>
          <p:cNvPr id="12" name="Bild 5" descr="111004_EU-OSHA_PPT_HW logo.png"/>
          <p:cNvPicPr>
            <a:picLocks noChangeAspect="1"/>
          </p:cNvPicPr>
          <p:nvPr/>
        </p:nvPicPr>
        <p:blipFill>
          <a:blip r:embed="rId16"/>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299027775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pt-PT" sz="675" b="1">
                <a:solidFill>
                  <a:schemeClr val="tx2"/>
                </a:solidFill>
                <a:latin typeface="Arial" pitchFamily="-107" charset="0"/>
                <a:ea typeface="Arial"/>
                <a:cs typeface="ＭＳ Ｐゴシック" pitchFamily="-107" charset="-128"/>
              </a:rPr>
              <a:t>https://healthy-workplaces.eu</a:t>
            </a:r>
          </a:p>
        </p:txBody>
      </p:sp>
      <p:pic>
        <p:nvPicPr>
          <p:cNvPr id="12" name="Picture 11">
            <a:extLst>
              <a:ext uri="{FF2B5EF4-FFF2-40B4-BE49-F238E27FC236}">
                <a16:creationId xmlns:a16="http://schemas.microsoft.com/office/drawing/2014/main" id="{C33CB122-1862-475F-9E6B-3D6C138A35C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0001" y="4692976"/>
            <a:ext cx="1320434" cy="337637"/>
          </a:xfrm>
          <a:prstGeom prst="rect">
            <a:avLst/>
          </a:prstGeom>
        </p:spPr>
      </p:pic>
      <p:pic>
        <p:nvPicPr>
          <p:cNvPr id="14" name="Picture 13" descr="A logo of a healthy workplace&#10;&#10;Description automatically generated">
            <a:extLst>
              <a:ext uri="{FF2B5EF4-FFF2-40B4-BE49-F238E27FC236}">
                <a16:creationId xmlns:a16="http://schemas.microsoft.com/office/drawing/2014/main" id="{FC83ACC5-4602-45A2-A9D3-ED9C5F84D01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06687" y="4590340"/>
            <a:ext cx="468227" cy="440274"/>
          </a:xfrm>
          <a:prstGeom prst="rect">
            <a:avLst/>
          </a:prstGeom>
        </p:spPr>
      </p:pic>
    </p:spTree>
    <p:extLst>
      <p:ext uri="{BB962C8B-B14F-4D97-AF65-F5344CB8AC3E}">
        <p14:creationId xmlns:p14="http://schemas.microsoft.com/office/powerpoint/2010/main" val="420420248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Bild 3" descr="111004_EU-OSHA_PPT_Corporate logo_inner slide.png"/>
          <p:cNvPicPr>
            <a:picLocks noChangeAspect="1"/>
          </p:cNvPicPr>
          <p:nvPr userDrawn="1"/>
        </p:nvPicPr>
        <p:blipFill>
          <a:blip r:embed="rId15"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pt-PT" sz="675" b="1">
                <a:solidFill>
                  <a:schemeClr val="tx2"/>
                </a:solidFill>
                <a:latin typeface="Arial" pitchFamily="-107" charset="0"/>
                <a:ea typeface="Arial"/>
                <a:cs typeface="ＭＳ Ｐゴシック" pitchFamily="-107" charset="-128"/>
              </a:rPr>
              <a:t>https://healthy-workplaces.eu</a:t>
            </a:r>
          </a:p>
        </p:txBody>
      </p:sp>
      <p:pic>
        <p:nvPicPr>
          <p:cNvPr id="12" name="Bild 5" descr="111004_EU-OSHA_PPT_HW logo.png"/>
          <p:cNvPicPr>
            <a:picLocks noChangeAspect="1"/>
          </p:cNvPicPr>
          <p:nvPr/>
        </p:nvPicPr>
        <p:blipFill>
          <a:blip r:embed="rId16"/>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228548491"/>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hyperlink" Target="https://osha.europa.eu/en/publications-priority-area/ai-and-worker-management" TargetMode="Externa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62262" y="3507854"/>
            <a:ext cx="8544232" cy="553998"/>
          </a:xfrm>
        </p:spPr>
        <p:txBody>
          <a:bodyPr vert="horz" lIns="0" tIns="0" rIns="0" bIns="0" rtlCol="0" anchor="t" anchorCtr="0">
            <a:spAutoFit/>
          </a:bodyPr>
          <a:lstStyle/>
          <a:p>
            <a:pPr>
              <a:spcBef>
                <a:spcPts val="450"/>
              </a:spcBef>
              <a:buClr>
                <a:schemeClr val="tx2"/>
              </a:buClr>
              <a:buFont typeface="Wingdings" pitchFamily="2" charset="2"/>
            </a:pPr>
            <a:r>
              <a:rPr lang="pt-PT" sz="1800" dirty="0">
                <a:solidFill>
                  <a:srgbClr val="899E00"/>
                </a:solidFill>
                <a:latin typeface="+mn-lt"/>
                <a:ea typeface="+mn-lt"/>
                <a:cs typeface="+mn-cs"/>
              </a:rPr>
              <a:t>TRABALHAR COM SEGURANÇA E SAÚDE NA ERA DIGITAL</a:t>
            </a:r>
            <a:br>
              <a:rPr lang="pt-PT" sz="1800" dirty="0">
                <a:solidFill>
                  <a:srgbClr val="899E00"/>
                </a:solidFill>
                <a:latin typeface="+mn-lt"/>
                <a:ea typeface="+mn-lt"/>
                <a:cs typeface="+mn-cs"/>
              </a:rPr>
            </a:br>
            <a:r>
              <a:rPr lang="pt-PT" sz="1800" dirty="0">
                <a:solidFill>
                  <a:srgbClr val="899E00"/>
                </a:solidFill>
                <a:latin typeface="+mn-lt"/>
                <a:ea typeface="+mn-lt"/>
                <a:cs typeface="+mn-cs"/>
              </a:rPr>
              <a:t>Campanha «Locais de Trabalho Seguros e Saudáveis 2023-2025»</a:t>
            </a:r>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62262" y="2682317"/>
            <a:ext cx="8810355" cy="615553"/>
          </a:xfrm>
        </p:spPr>
        <p:txBody>
          <a:bodyPr vert="horz" lIns="0" tIns="0" rIns="0" bIns="0" rtlCol="0" anchor="t" anchorCtr="0">
            <a:spAutoFit/>
          </a:bodyPr>
          <a:lstStyle/>
          <a:p>
            <a:pPr>
              <a:spcBef>
                <a:spcPct val="0"/>
              </a:spcBef>
            </a:pPr>
            <a:r>
              <a:rPr lang="pt-PT" sz="2000" dirty="0">
                <a:ea typeface=""/>
              </a:rPr>
              <a:t>Gestão dos </a:t>
            </a:r>
            <a:r>
              <a:rPr lang="pt-PT" sz="2000" dirty="0"/>
              <a:t>trabalhadores baseada em inteligência </a:t>
            </a:r>
            <a:r>
              <a:rPr lang="pt-PT" sz="2000" dirty="0">
                <a:ea typeface=""/>
              </a:rPr>
              <a:t>artificial (IA): implicações para a segurança e a saúde no trabalho (SST)</a:t>
            </a:r>
          </a:p>
        </p:txBody>
      </p:sp>
    </p:spTree>
    <p:extLst>
      <p:ext uri="{BB962C8B-B14F-4D97-AF65-F5344CB8AC3E}">
        <p14:creationId xmlns:p14="http://schemas.microsoft.com/office/powerpoint/2010/main" val="1475885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361141" y="1074143"/>
            <a:ext cx="4441978" cy="19087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9000" indent="-189000" defTabSz="342900">
              <a:lnSpc>
                <a:spcPct val="80000"/>
              </a:lnSpc>
              <a:spcBef>
                <a:spcPts val="450"/>
              </a:spcBef>
              <a:buClr>
                <a:schemeClr val="tx2"/>
              </a:buClr>
              <a:buFont typeface="Wingdings" pitchFamily="2" charset="2"/>
              <a:buChar char="§"/>
            </a:pPr>
            <a:endParaRPr lang="en-GB" sz="1400" dirty="0">
              <a:solidFill>
                <a:schemeClr val="tx2"/>
              </a:solidFill>
            </a:endParaRPr>
          </a:p>
        </p:txBody>
      </p:sp>
      <p:sp>
        <p:nvSpPr>
          <p:cNvPr id="6" name="TextBox 5">
            <a:extLst>
              <a:ext uri="{FF2B5EF4-FFF2-40B4-BE49-F238E27FC236}">
                <a16:creationId xmlns:a16="http://schemas.microsoft.com/office/drawing/2014/main" id="{628A901A-C53A-D4C7-D41F-031EBFCAE5B1}"/>
              </a:ext>
            </a:extLst>
          </p:cNvPr>
          <p:cNvSpPr txBox="1"/>
          <p:nvPr/>
        </p:nvSpPr>
        <p:spPr>
          <a:xfrm>
            <a:off x="1421149" y="1059582"/>
            <a:ext cx="7465633" cy="1887696"/>
          </a:xfrm>
          <a:prstGeom prst="rect">
            <a:avLst/>
          </a:prstGeom>
          <a:noFill/>
        </p:spPr>
        <p:txBody>
          <a:bodyPr wrap="square">
            <a:spAutoFit/>
          </a:bodyPr>
          <a:lstStyle/>
          <a:p>
            <a:pPr marL="189000" indent="-189000" defTabSz="342900">
              <a:spcBef>
                <a:spcPts val="450"/>
              </a:spcBef>
              <a:buClr>
                <a:schemeClr val="tx2"/>
              </a:buClr>
              <a:buFont typeface="Wingdings" pitchFamily="2" charset="2"/>
              <a:buChar char="§"/>
            </a:pPr>
            <a:r>
              <a:rPr lang="pt-PT" sz="2000" dirty="0">
                <a:solidFill>
                  <a:schemeClr val="tx2"/>
                </a:solidFill>
              </a:rPr>
              <a:t>Melhor atribuição de tarefas e carga de trabalho aos trabalhadores</a:t>
            </a:r>
          </a:p>
          <a:p>
            <a:pPr marL="189000" indent="-189000" defTabSz="342900">
              <a:spcBef>
                <a:spcPts val="450"/>
              </a:spcBef>
              <a:buClr>
                <a:schemeClr val="tx2"/>
              </a:buClr>
              <a:buFont typeface="Wingdings" pitchFamily="2" charset="2"/>
              <a:buChar char="§"/>
            </a:pPr>
            <a:r>
              <a:rPr lang="pt-PT" sz="2000" dirty="0">
                <a:solidFill>
                  <a:schemeClr val="tx2"/>
                </a:solidFill>
              </a:rPr>
              <a:t>Monitorização de riscos; alerta para vários riscos psicossociais</a:t>
            </a:r>
          </a:p>
          <a:p>
            <a:pPr marL="189000" indent="-189000" defTabSz="342900">
              <a:spcBef>
                <a:spcPts val="450"/>
              </a:spcBef>
              <a:buClr>
                <a:schemeClr val="tx2"/>
              </a:buClr>
              <a:buFont typeface="Wingdings" pitchFamily="2" charset="2"/>
              <a:buChar char="§"/>
            </a:pPr>
            <a:r>
              <a:rPr lang="pt-PT" sz="2000" dirty="0">
                <a:solidFill>
                  <a:schemeClr val="tx2"/>
                </a:solidFill>
              </a:rPr>
              <a:t>Aconselhamento digital personalizado para os trabalhadores</a:t>
            </a:r>
          </a:p>
          <a:p>
            <a:pPr marL="189000" indent="-189000" defTabSz="342900">
              <a:spcBef>
                <a:spcPts val="450"/>
              </a:spcBef>
              <a:buClr>
                <a:schemeClr val="tx2"/>
              </a:buClr>
              <a:buFont typeface="Wingdings" pitchFamily="2" charset="2"/>
              <a:buChar char="§"/>
            </a:pPr>
            <a:r>
              <a:rPr lang="pt-PT" sz="2000" dirty="0">
                <a:solidFill>
                  <a:schemeClr val="tx2"/>
                </a:solidFill>
              </a:rPr>
              <a:t>Dados para apoiar a avaliação dos riscos no local de trabalho</a:t>
            </a:r>
          </a:p>
          <a:p>
            <a:pPr marL="189000" indent="-189000" defTabSz="342900">
              <a:spcBef>
                <a:spcPts val="450"/>
              </a:spcBef>
              <a:buClr>
                <a:schemeClr val="tx2"/>
              </a:buClr>
              <a:buFont typeface="Wingdings" pitchFamily="2" charset="2"/>
              <a:buChar char="§"/>
            </a:pPr>
            <a:r>
              <a:rPr lang="pt-PT" sz="2000" dirty="0">
                <a:solidFill>
                  <a:schemeClr val="tx2"/>
                </a:solidFill>
              </a:rPr>
              <a:t>Contribuição para os programas de formação em matéria de SST</a:t>
            </a:r>
          </a:p>
        </p:txBody>
      </p:sp>
      <p:sp>
        <p:nvSpPr>
          <p:cNvPr id="9" name="Τίτλος 1">
            <a:extLst>
              <a:ext uri="{FF2B5EF4-FFF2-40B4-BE49-F238E27FC236}">
                <a16:creationId xmlns:a16="http://schemas.microsoft.com/office/drawing/2014/main" id="{9E98E1B7-7C72-254D-C24F-630D366659DA}"/>
              </a:ext>
            </a:extLst>
          </p:cNvPr>
          <p:cNvSpPr txBox="1">
            <a:spLocks/>
          </p:cNvSpPr>
          <p:nvPr/>
        </p:nvSpPr>
        <p:spPr>
          <a:xfrm>
            <a:off x="153902" y="87768"/>
            <a:ext cx="8162514" cy="461665"/>
          </a:xfrm>
          <a:prstGeom prst="rect">
            <a:avLst/>
          </a:prstGeom>
        </p:spPr>
        <p:txBody>
          <a:bodyPr vert="horz" lIns="91440" tIns="45720" rIns="91440" bIns="45720" rtlCol="0" anchor="ctr">
            <a:sp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2400">
                <a:solidFill>
                  <a:srgbClr val="003399"/>
                </a:solidFill>
              </a:rPr>
              <a:t>Potenciais benefícios da GTIA para a SST</a:t>
            </a:r>
          </a:p>
        </p:txBody>
      </p:sp>
      <p:sp>
        <p:nvSpPr>
          <p:cNvPr id="3" name="TextBox 2">
            <a:extLst>
              <a:ext uri="{FF2B5EF4-FFF2-40B4-BE49-F238E27FC236}">
                <a16:creationId xmlns:a16="http://schemas.microsoft.com/office/drawing/2014/main" id="{141575BD-AB41-DD61-1BC6-C56DBBE2178E}"/>
              </a:ext>
            </a:extLst>
          </p:cNvPr>
          <p:cNvSpPr txBox="1"/>
          <p:nvPr/>
        </p:nvSpPr>
        <p:spPr>
          <a:xfrm>
            <a:off x="153903" y="3579862"/>
            <a:ext cx="8732880" cy="707886"/>
          </a:xfrm>
          <a:prstGeom prst="rect">
            <a:avLst/>
          </a:prstGeom>
          <a:solidFill>
            <a:srgbClr val="003399"/>
          </a:solidFill>
          <a:ln w="28575">
            <a:solidFill>
              <a:srgbClr val="ACC700"/>
            </a:solidFill>
          </a:ln>
        </p:spPr>
        <p:txBody>
          <a:bodyPr wrap="square">
            <a:spAutoFit/>
          </a:bodyPr>
          <a:lstStyle>
            <a:defPPr>
              <a:defRPr lang="en-US"/>
            </a:defPPr>
            <a:lvl1pPr>
              <a:defRPr sz="1600" b="1" i="1">
                <a:solidFill>
                  <a:srgbClr val="E64715"/>
                </a:solidFill>
                <a:latin typeface="Arial" panose="020B0604020202020204" pitchFamily="34" charset="0"/>
                <a:ea typeface="SimSun" panose="02010600030101010101" pitchFamily="2" charset="-122"/>
                <a:cs typeface="Times New Roman" panose="02020603050405020304" pitchFamily="18" charset="0"/>
              </a:defRPr>
            </a:lvl1pPr>
          </a:lstStyle>
          <a:p>
            <a:pPr lvl="1" algn="ctr"/>
            <a:r>
              <a:rPr lang="pt-PT" sz="2000" b="1" dirty="0">
                <a:solidFill>
                  <a:schemeClr val="bg1"/>
                </a:solidFill>
                <a:latin typeface="Arial" panose="020B0604020202020204" pitchFamily="34" charset="0"/>
                <a:ea typeface="Arial"/>
                <a:cs typeface="Times New Roman" panose="02020603050405020304" pitchFamily="18" charset="0"/>
              </a:rPr>
              <a:t>Até à data, as melhorias em matéria de SST </a:t>
            </a:r>
            <a:r>
              <a:rPr lang="pt-PT" sz="2000" b="1" dirty="0">
                <a:solidFill>
                  <a:schemeClr val="bg1"/>
                </a:solidFill>
                <a:latin typeface="Arial" panose="020B0604020202020204" pitchFamily="34" charset="0"/>
                <a:cs typeface="Times New Roman" panose="02020603050405020304" pitchFamily="18" charset="0"/>
              </a:rPr>
              <a:t>graças à GTIA continuam a ser limitadas na prática</a:t>
            </a:r>
          </a:p>
        </p:txBody>
      </p:sp>
      <p:pic>
        <p:nvPicPr>
          <p:cNvPr id="2" name="Picture 1" descr="A hand with keys on it&#10;&#10;Description automatically generated">
            <a:extLst>
              <a:ext uri="{FF2B5EF4-FFF2-40B4-BE49-F238E27FC236}">
                <a16:creationId xmlns:a16="http://schemas.microsoft.com/office/drawing/2014/main" id="{7AA4A285-D532-ACDA-0C7F-B9F75B810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504" y="1301728"/>
            <a:ext cx="1011388" cy="1011388"/>
          </a:xfrm>
          <a:prstGeom prst="rect">
            <a:avLst/>
          </a:prstGeom>
        </p:spPr>
      </p:pic>
    </p:spTree>
    <p:extLst>
      <p:ext uri="{BB962C8B-B14F-4D97-AF65-F5344CB8AC3E}">
        <p14:creationId xmlns:p14="http://schemas.microsoft.com/office/powerpoint/2010/main" val="34963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0FAC-4200-0EA4-66D0-075D19748D44}"/>
              </a:ext>
            </a:extLst>
          </p:cNvPr>
          <p:cNvSpPr>
            <a:spLocks noGrp="1"/>
          </p:cNvSpPr>
          <p:nvPr>
            <p:ph type="title"/>
          </p:nvPr>
        </p:nvSpPr>
        <p:spPr>
          <a:xfrm>
            <a:off x="449874" y="123478"/>
            <a:ext cx="8298590" cy="369332"/>
          </a:xfrm>
        </p:spPr>
        <p:txBody>
          <a:bodyPr>
            <a:spAutoFit/>
          </a:bodyPr>
          <a:lstStyle/>
          <a:p>
            <a:r>
              <a:rPr lang="pt-PT" dirty="0"/>
              <a:t>Participação dos trabalhadores: uma pedra angular da prevenção de SST</a:t>
            </a:r>
          </a:p>
        </p:txBody>
      </p:sp>
      <p:graphicFrame>
        <p:nvGraphicFramePr>
          <p:cNvPr id="6" name="Diagram 5">
            <a:extLst>
              <a:ext uri="{FF2B5EF4-FFF2-40B4-BE49-F238E27FC236}">
                <a16:creationId xmlns:a16="http://schemas.microsoft.com/office/drawing/2014/main" id="{0EBF4F91-0FA3-41E4-A1D7-A6880CCDB067}"/>
              </a:ext>
            </a:extLst>
          </p:cNvPr>
          <p:cNvGraphicFramePr/>
          <p:nvPr>
            <p:extLst>
              <p:ext uri="{D42A27DB-BD31-4B8C-83A1-F6EECF244321}">
                <p14:modId xmlns:p14="http://schemas.microsoft.com/office/powerpoint/2010/main" val="3848839074"/>
              </p:ext>
            </p:extLst>
          </p:nvPr>
        </p:nvGraphicFramePr>
        <p:xfrm>
          <a:off x="722216" y="1681545"/>
          <a:ext cx="7378176" cy="2114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69AD9C6C-11F7-5268-4973-98955E9CE41C}"/>
              </a:ext>
            </a:extLst>
          </p:cNvPr>
          <p:cNvGraphicFramePr/>
          <p:nvPr>
            <p:extLst>
              <p:ext uri="{D42A27DB-BD31-4B8C-83A1-F6EECF244321}">
                <p14:modId xmlns:p14="http://schemas.microsoft.com/office/powerpoint/2010/main" val="1142620528"/>
              </p:ext>
            </p:extLst>
          </p:nvPr>
        </p:nvGraphicFramePr>
        <p:xfrm>
          <a:off x="722216" y="2572822"/>
          <a:ext cx="7378176" cy="2807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54BC630B-F15C-9727-6973-68A8AB5B72E5}"/>
              </a:ext>
            </a:extLst>
          </p:cNvPr>
          <p:cNvSpPr txBox="1"/>
          <p:nvPr/>
        </p:nvSpPr>
        <p:spPr>
          <a:xfrm>
            <a:off x="614204" y="1275606"/>
            <a:ext cx="7594200" cy="563231"/>
          </a:xfrm>
          <a:prstGeom prst="rect">
            <a:avLst/>
          </a:prstGeom>
          <a:noFill/>
          <a:ln w="28575">
            <a:solidFill>
              <a:srgbClr val="899E00"/>
            </a:solidFill>
          </a:ln>
        </p:spPr>
        <p:txBody>
          <a:bodyPr wrap="square">
            <a:spAutoFit/>
          </a:bodyPr>
          <a:lstStyle>
            <a:defPPr>
              <a:defRPr lang="en-US"/>
            </a:defPPr>
            <a:lvl1pPr>
              <a:defRPr sz="1600" b="1" i="1">
                <a:solidFill>
                  <a:srgbClr val="E64715"/>
                </a:solidFill>
                <a:latin typeface="Arial" panose="020B0604020202020204" pitchFamily="34" charset="0"/>
                <a:ea typeface="SimSun" panose="02010600030101010101" pitchFamily="2" charset="-122"/>
                <a:cs typeface="Times New Roman" panose="02020603050405020304" pitchFamily="18" charset="0"/>
              </a:defRPr>
            </a:lvl1pPr>
          </a:lstStyle>
          <a:p>
            <a:pPr marL="0" indent="0">
              <a:lnSpc>
                <a:spcPct val="80000"/>
              </a:lnSpc>
              <a:spcBef>
                <a:spcPts val="600"/>
              </a:spcBef>
              <a:buNone/>
            </a:pPr>
            <a:r>
              <a:rPr lang="pt-PT" b="0" i="1" dirty="0">
                <a:solidFill>
                  <a:srgbClr val="899E00"/>
                </a:solidFill>
                <a:ea typeface=""/>
                <a:cs typeface="Times New Roman" panose="02020603050405020304" pitchFamily="18" charset="0"/>
              </a:rPr>
              <a:t>É essencial informar os trabalhadores e envolvê-los na sua conceção e utilização.</a:t>
            </a:r>
          </a:p>
          <a:p>
            <a:pPr>
              <a:lnSpc>
                <a:spcPct val="80000"/>
              </a:lnSpc>
              <a:spcBef>
                <a:spcPts val="600"/>
              </a:spcBef>
            </a:pPr>
            <a:r>
              <a:rPr lang="pt-PT" b="0" dirty="0">
                <a:solidFill>
                  <a:srgbClr val="899E00"/>
                </a:solidFill>
              </a:rPr>
              <a:t>Por isso, a GTIA deve ser transparente e compreensível.</a:t>
            </a:r>
          </a:p>
        </p:txBody>
      </p:sp>
      <p:sp>
        <p:nvSpPr>
          <p:cNvPr id="8" name="Title 1">
            <a:extLst>
              <a:ext uri="{FF2B5EF4-FFF2-40B4-BE49-F238E27FC236}">
                <a16:creationId xmlns:a16="http://schemas.microsoft.com/office/drawing/2014/main" id="{7D488F57-CFC5-43A5-8E10-4F975CA4D900}"/>
              </a:ext>
            </a:extLst>
          </p:cNvPr>
          <p:cNvSpPr txBox="1">
            <a:spLocks/>
          </p:cNvSpPr>
          <p:nvPr/>
        </p:nvSpPr>
        <p:spPr>
          <a:xfrm>
            <a:off x="602274" y="781016"/>
            <a:ext cx="8298590" cy="338554"/>
          </a:xfrm>
          <a:prstGeom prst="rect">
            <a:avLst/>
          </a:prstGeom>
        </p:spPr>
        <p:txBody>
          <a:bodyPr vert="horz" lIns="91440" tIns="45720" rIns="91440" bIns="45720" rtlCol="0" anchor="ctr">
            <a:sp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1600" i="1" dirty="0">
                <a:solidFill>
                  <a:schemeClr val="tx1"/>
                </a:solidFill>
                <a:latin typeface="Arial" panose="020B0604020202020204" pitchFamily="34" charset="0"/>
                <a:ea typeface="Arial"/>
                <a:cs typeface="Times New Roman" panose="02020603050405020304" pitchFamily="18" charset="0"/>
              </a:rPr>
              <a:t>Confirmado por estudos de caso:</a:t>
            </a:r>
          </a:p>
        </p:txBody>
      </p:sp>
    </p:spTree>
    <p:extLst>
      <p:ext uri="{BB962C8B-B14F-4D97-AF65-F5344CB8AC3E}">
        <p14:creationId xmlns:p14="http://schemas.microsoft.com/office/powerpoint/2010/main" val="270131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B97D415E-24ED-DF46-93E9-B337F0A623D3}"/>
              </a:ext>
            </a:extLst>
          </p:cNvPr>
          <p:cNvSpPr/>
          <p:nvPr/>
        </p:nvSpPr>
        <p:spPr>
          <a:xfrm rot="10800000">
            <a:off x="506055" y="1059582"/>
            <a:ext cx="7803397" cy="3065331"/>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key and checklist with a key&#10;&#10;Description automatically generated">
            <a:extLst>
              <a:ext uri="{FF2B5EF4-FFF2-40B4-BE49-F238E27FC236}">
                <a16:creationId xmlns:a16="http://schemas.microsoft.com/office/drawing/2014/main" id="{C337B8CB-D5AA-0992-0E45-FA33C6664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1768" y="3752658"/>
            <a:ext cx="1276178" cy="1236352"/>
          </a:xfrm>
          <a:prstGeom prst="rect">
            <a:avLst/>
          </a:prstGeom>
        </p:spPr>
      </p:pic>
      <p:sp>
        <p:nvSpPr>
          <p:cNvPr id="2" name="Title 1">
            <a:extLst>
              <a:ext uri="{FF2B5EF4-FFF2-40B4-BE49-F238E27FC236}">
                <a16:creationId xmlns:a16="http://schemas.microsoft.com/office/drawing/2014/main" id="{AF8E30F6-6CFA-1691-2C01-22B75CCFE865}"/>
              </a:ext>
            </a:extLst>
          </p:cNvPr>
          <p:cNvSpPr>
            <a:spLocks noGrp="1"/>
          </p:cNvSpPr>
          <p:nvPr>
            <p:ph type="title"/>
          </p:nvPr>
        </p:nvSpPr>
        <p:spPr>
          <a:xfrm>
            <a:off x="539552" y="124059"/>
            <a:ext cx="8352928" cy="430887"/>
          </a:xfrm>
        </p:spPr>
        <p:txBody>
          <a:bodyPr wrap="square">
            <a:spAutoFit/>
          </a:bodyPr>
          <a:lstStyle/>
          <a:p>
            <a:r>
              <a:rPr lang="pt-PT" sz="2200" dirty="0"/>
              <a:t>Principais fatores de sucesso para a SST: casos da vida real</a:t>
            </a:r>
          </a:p>
        </p:txBody>
      </p:sp>
      <p:sp>
        <p:nvSpPr>
          <p:cNvPr id="3" name="Content Placeholder 2">
            <a:extLst>
              <a:ext uri="{FF2B5EF4-FFF2-40B4-BE49-F238E27FC236}">
                <a16:creationId xmlns:a16="http://schemas.microsoft.com/office/drawing/2014/main" id="{AC3E137B-26BC-95E1-C4C0-EA9DE6CBFCE4}"/>
              </a:ext>
            </a:extLst>
          </p:cNvPr>
          <p:cNvSpPr>
            <a:spLocks noGrp="1"/>
          </p:cNvSpPr>
          <p:nvPr>
            <p:ph sz="half" idx="1"/>
          </p:nvPr>
        </p:nvSpPr>
        <p:spPr>
          <a:xfrm>
            <a:off x="604596" y="1707654"/>
            <a:ext cx="7704856" cy="2185214"/>
          </a:xfrm>
        </p:spPr>
        <p:txBody>
          <a:bodyPr>
            <a:spAutoFit/>
          </a:bodyPr>
          <a:lstStyle/>
          <a:p>
            <a:pPr marL="0" indent="0">
              <a:lnSpc>
                <a:spcPct val="90000"/>
              </a:lnSpc>
              <a:spcBef>
                <a:spcPts val="600"/>
              </a:spcBef>
              <a:buNone/>
            </a:pPr>
            <a:r>
              <a:rPr lang="pt-PT" sz="2000" dirty="0"/>
              <a:t>A GTIA na produção, manutenção e logística numa empresa que produz peças para a indústria automóvel:</a:t>
            </a:r>
          </a:p>
          <a:p>
            <a:pPr lvl="1">
              <a:lnSpc>
                <a:spcPct val="90000"/>
              </a:lnSpc>
              <a:spcBef>
                <a:spcPts val="600"/>
              </a:spcBef>
            </a:pPr>
            <a:r>
              <a:rPr lang="pt-PT" sz="2000" dirty="0">
                <a:solidFill>
                  <a:srgbClr val="899E00"/>
                </a:solidFill>
              </a:rPr>
              <a:t>reforço da produtividade, redução do stresse, melhoria do equilíbrio entre a vida profissional e a vida privada</a:t>
            </a:r>
          </a:p>
          <a:p>
            <a:pPr lvl="1">
              <a:lnSpc>
                <a:spcPct val="90000"/>
              </a:lnSpc>
              <a:spcBef>
                <a:spcPts val="600"/>
              </a:spcBef>
            </a:pPr>
            <a:r>
              <a:rPr lang="pt-PT" sz="2000" dirty="0">
                <a:solidFill>
                  <a:srgbClr val="899E00"/>
                </a:solidFill>
              </a:rPr>
              <a:t>apoio aos operadores qualificados na gestão dos processos e na adaptação às mudanças utilizando dados em tempo real e atribuições de tarefas automatizadas</a:t>
            </a:r>
          </a:p>
        </p:txBody>
      </p:sp>
    </p:spTree>
    <p:extLst>
      <p:ext uri="{BB962C8B-B14F-4D97-AF65-F5344CB8AC3E}">
        <p14:creationId xmlns:p14="http://schemas.microsoft.com/office/powerpoint/2010/main" val="235161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0BF0D083-A021-5C54-ECDC-F5BF7E702D1C}"/>
              </a:ext>
            </a:extLst>
          </p:cNvPr>
          <p:cNvSpPr/>
          <p:nvPr/>
        </p:nvSpPr>
        <p:spPr>
          <a:xfrm rot="10800000">
            <a:off x="715981" y="1018586"/>
            <a:ext cx="7803397" cy="3065331"/>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key and checklist with a key&#10;&#10;Description automatically generated">
            <a:extLst>
              <a:ext uri="{FF2B5EF4-FFF2-40B4-BE49-F238E27FC236}">
                <a16:creationId xmlns:a16="http://schemas.microsoft.com/office/drawing/2014/main" id="{7564829B-C41F-9095-9BE2-9C11BC9FB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3579862"/>
            <a:ext cx="1467560" cy="1421761"/>
          </a:xfrm>
          <a:prstGeom prst="rect">
            <a:avLst/>
          </a:prstGeom>
        </p:spPr>
      </p:pic>
      <p:sp>
        <p:nvSpPr>
          <p:cNvPr id="2" name="Title 1">
            <a:extLst>
              <a:ext uri="{FF2B5EF4-FFF2-40B4-BE49-F238E27FC236}">
                <a16:creationId xmlns:a16="http://schemas.microsoft.com/office/drawing/2014/main" id="{AF8E30F6-6CFA-1691-2C01-22B75CCFE865}"/>
              </a:ext>
            </a:extLst>
          </p:cNvPr>
          <p:cNvSpPr>
            <a:spLocks noGrp="1"/>
          </p:cNvSpPr>
          <p:nvPr>
            <p:ph type="title"/>
          </p:nvPr>
        </p:nvSpPr>
        <p:spPr>
          <a:xfrm>
            <a:off x="323528" y="124059"/>
            <a:ext cx="8595487" cy="430887"/>
          </a:xfrm>
        </p:spPr>
        <p:txBody>
          <a:bodyPr>
            <a:spAutoFit/>
          </a:bodyPr>
          <a:lstStyle/>
          <a:p>
            <a:r>
              <a:rPr lang="pt-PT" sz="2200" dirty="0"/>
              <a:t>Principais fatores de sucesso para a SST: casos da vida real</a:t>
            </a:r>
          </a:p>
        </p:txBody>
      </p:sp>
      <p:sp>
        <p:nvSpPr>
          <p:cNvPr id="3" name="Content Placeholder 2">
            <a:extLst>
              <a:ext uri="{FF2B5EF4-FFF2-40B4-BE49-F238E27FC236}">
                <a16:creationId xmlns:a16="http://schemas.microsoft.com/office/drawing/2014/main" id="{AC3E137B-26BC-95E1-C4C0-EA9DE6CBFCE4}"/>
              </a:ext>
            </a:extLst>
          </p:cNvPr>
          <p:cNvSpPr>
            <a:spLocks noGrp="1"/>
          </p:cNvSpPr>
          <p:nvPr>
            <p:ph sz="half" idx="1"/>
          </p:nvPr>
        </p:nvSpPr>
        <p:spPr>
          <a:xfrm>
            <a:off x="755576" y="1491630"/>
            <a:ext cx="7641620" cy="2462213"/>
          </a:xfrm>
        </p:spPr>
        <p:txBody>
          <a:bodyPr>
            <a:spAutoFit/>
          </a:bodyPr>
          <a:lstStyle/>
          <a:p>
            <a:pPr marL="0" indent="0">
              <a:lnSpc>
                <a:spcPct val="90000"/>
              </a:lnSpc>
              <a:spcBef>
                <a:spcPts val="600"/>
              </a:spcBef>
              <a:buNone/>
            </a:pPr>
            <a:r>
              <a:rPr lang="pt-PT" sz="2000" dirty="0"/>
              <a:t>A GTIA na linha de montagem de um fabricante de automóveis:</a:t>
            </a:r>
          </a:p>
          <a:p>
            <a:pPr lvl="1">
              <a:lnSpc>
                <a:spcPct val="90000"/>
              </a:lnSpc>
              <a:spcBef>
                <a:spcPts val="600"/>
              </a:spcBef>
            </a:pPr>
            <a:r>
              <a:rPr lang="pt-PT" sz="2000" dirty="0">
                <a:solidFill>
                  <a:srgbClr val="899E00"/>
                </a:solidFill>
                <a:effectLst/>
                <a:ea typeface=""/>
                <a:cs typeface="Aptos" panose="020B0004020202020204" pitchFamily="34" charset="0"/>
              </a:rPr>
              <a:t>otimização da linha de montagem, abordando os riscos para a segurança </a:t>
            </a:r>
            <a:r>
              <a:rPr lang="pt-PT" sz="2000" dirty="0">
                <a:solidFill>
                  <a:srgbClr val="899E00"/>
                </a:solidFill>
              </a:rPr>
              <a:t>e saúde, especialmente </a:t>
            </a:r>
            <a:r>
              <a:rPr lang="pt-PT" sz="2000" dirty="0">
                <a:solidFill>
                  <a:srgbClr val="899E00"/>
                </a:solidFill>
                <a:effectLst/>
                <a:ea typeface=""/>
                <a:cs typeface="Aptos" panose="020B0004020202020204" pitchFamily="34" charset="0"/>
              </a:rPr>
              <a:t>nas fases finais e mais exigentes. </a:t>
            </a:r>
          </a:p>
          <a:p>
            <a:pPr lvl="1">
              <a:lnSpc>
                <a:spcPct val="90000"/>
              </a:lnSpc>
              <a:spcBef>
                <a:spcPts val="600"/>
              </a:spcBef>
            </a:pPr>
            <a:r>
              <a:rPr lang="pt-PT" sz="2000" dirty="0">
                <a:solidFill>
                  <a:srgbClr val="899E00"/>
                </a:solidFill>
                <a:effectLst/>
                <a:ea typeface=""/>
                <a:cs typeface="Aptos" panose="020B0004020202020204" pitchFamily="34" charset="0"/>
              </a:rPr>
              <a:t>a formação extensiva e a monitorização de dados garantem o equilíbrio entre eficiência, qualidade do trabalho e SST, beneficiando os operadores e os chefes de equipa.</a:t>
            </a:r>
          </a:p>
        </p:txBody>
      </p:sp>
    </p:spTree>
    <p:extLst>
      <p:ext uri="{BB962C8B-B14F-4D97-AF65-F5344CB8AC3E}">
        <p14:creationId xmlns:p14="http://schemas.microsoft.com/office/powerpoint/2010/main" val="203277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EE566565-5981-9E15-2D0B-5905FD12F582}"/>
              </a:ext>
            </a:extLst>
          </p:cNvPr>
          <p:cNvSpPr/>
          <p:nvPr/>
        </p:nvSpPr>
        <p:spPr>
          <a:xfrm rot="10800000">
            <a:off x="380583" y="814778"/>
            <a:ext cx="7803397" cy="3065331"/>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8E30F6-6CFA-1691-2C01-22B75CCFE865}"/>
              </a:ext>
            </a:extLst>
          </p:cNvPr>
          <p:cNvSpPr>
            <a:spLocks noGrp="1"/>
          </p:cNvSpPr>
          <p:nvPr>
            <p:ph type="title"/>
          </p:nvPr>
        </p:nvSpPr>
        <p:spPr>
          <a:xfrm>
            <a:off x="365774" y="10697"/>
            <a:ext cx="8595487" cy="701731"/>
          </a:xfrm>
        </p:spPr>
        <p:txBody>
          <a:bodyPr>
            <a:spAutoFit/>
          </a:bodyPr>
          <a:lstStyle/>
          <a:p>
            <a:pPr marL="0" indent="0">
              <a:lnSpc>
                <a:spcPct val="90000"/>
              </a:lnSpc>
              <a:spcBef>
                <a:spcPts val="600"/>
              </a:spcBef>
              <a:buNone/>
            </a:pPr>
            <a:r>
              <a:rPr lang="pt-PT" sz="2200" dirty="0"/>
              <a:t>Principais fatores de sucesso para a SST: a GTIA no local de trabalho </a:t>
            </a:r>
          </a:p>
        </p:txBody>
      </p:sp>
      <p:sp>
        <p:nvSpPr>
          <p:cNvPr id="3" name="Content Placeholder 2">
            <a:extLst>
              <a:ext uri="{FF2B5EF4-FFF2-40B4-BE49-F238E27FC236}">
                <a16:creationId xmlns:a16="http://schemas.microsoft.com/office/drawing/2014/main" id="{AC3E137B-26BC-95E1-C4C0-EA9DE6CBFCE4}"/>
              </a:ext>
            </a:extLst>
          </p:cNvPr>
          <p:cNvSpPr>
            <a:spLocks noGrp="1"/>
          </p:cNvSpPr>
          <p:nvPr>
            <p:ph sz="half" idx="1"/>
          </p:nvPr>
        </p:nvSpPr>
        <p:spPr>
          <a:xfrm>
            <a:off x="755576" y="1419622"/>
            <a:ext cx="7650392" cy="2139047"/>
          </a:xfrm>
        </p:spPr>
        <p:txBody>
          <a:bodyPr>
            <a:spAutoFit/>
          </a:bodyPr>
          <a:lstStyle/>
          <a:p>
            <a:pPr marL="0" indent="0">
              <a:lnSpc>
                <a:spcPct val="90000"/>
              </a:lnSpc>
              <a:spcBef>
                <a:spcPts val="600"/>
              </a:spcBef>
              <a:buNone/>
            </a:pPr>
            <a:endParaRPr lang="en-GB" sz="2000" dirty="0">
              <a:solidFill>
                <a:srgbClr val="92D050"/>
              </a:solidFill>
              <a:ea typeface="Aptos" panose="020B0004020202020204" pitchFamily="34" charset="0"/>
              <a:cs typeface="Aptos" panose="020B0004020202020204" pitchFamily="34" charset="0"/>
            </a:endParaRPr>
          </a:p>
          <a:p>
            <a:pPr>
              <a:lnSpc>
                <a:spcPct val="90000"/>
              </a:lnSpc>
              <a:spcBef>
                <a:spcPts val="600"/>
              </a:spcBef>
            </a:pPr>
            <a:r>
              <a:rPr lang="pt-PT" sz="2000" dirty="0">
                <a:solidFill>
                  <a:srgbClr val="003399"/>
                </a:solidFill>
              </a:rPr>
              <a:t>uma política e um sistema de gestão da SST sólidos</a:t>
            </a:r>
          </a:p>
          <a:p>
            <a:pPr marL="0" indent="0">
              <a:lnSpc>
                <a:spcPct val="90000"/>
              </a:lnSpc>
              <a:spcBef>
                <a:spcPts val="600"/>
              </a:spcBef>
              <a:buNone/>
            </a:pPr>
            <a:endParaRPr lang="en-GB" sz="2000" dirty="0">
              <a:solidFill>
                <a:srgbClr val="003399"/>
              </a:solidFill>
            </a:endParaRPr>
          </a:p>
          <a:p>
            <a:pPr>
              <a:lnSpc>
                <a:spcPct val="90000"/>
              </a:lnSpc>
              <a:spcBef>
                <a:spcPts val="600"/>
              </a:spcBef>
            </a:pPr>
            <a:r>
              <a:rPr lang="pt-PT" sz="2000" dirty="0">
                <a:solidFill>
                  <a:srgbClr val="003399"/>
                </a:solidFill>
              </a:rPr>
              <a:t>transparência na recolha e utilização de dados </a:t>
            </a:r>
          </a:p>
          <a:p>
            <a:pPr marL="0" indent="0">
              <a:lnSpc>
                <a:spcPct val="90000"/>
              </a:lnSpc>
              <a:spcBef>
                <a:spcPts val="600"/>
              </a:spcBef>
              <a:buNone/>
            </a:pPr>
            <a:endParaRPr lang="en-GB" sz="2000" dirty="0">
              <a:solidFill>
                <a:srgbClr val="003399"/>
              </a:solidFill>
            </a:endParaRPr>
          </a:p>
          <a:p>
            <a:pPr>
              <a:lnSpc>
                <a:spcPct val="90000"/>
              </a:lnSpc>
              <a:spcBef>
                <a:spcPts val="600"/>
              </a:spcBef>
            </a:pPr>
            <a:r>
              <a:rPr lang="pt-PT" sz="2000" dirty="0">
                <a:solidFill>
                  <a:srgbClr val="003399"/>
                </a:solidFill>
              </a:rPr>
              <a:t>participação dos trabalhadores</a:t>
            </a:r>
          </a:p>
        </p:txBody>
      </p:sp>
      <p:pic>
        <p:nvPicPr>
          <p:cNvPr id="6" name="Picture 5" descr="A key and checklist with a key&#10;&#10;Description automatically generated">
            <a:extLst>
              <a:ext uri="{FF2B5EF4-FFF2-40B4-BE49-F238E27FC236}">
                <a16:creationId xmlns:a16="http://schemas.microsoft.com/office/drawing/2014/main" id="{3EBEEA62-9276-81C4-8A3F-6CE4A8675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484" y="2940989"/>
            <a:ext cx="1467560" cy="1421761"/>
          </a:xfrm>
          <a:prstGeom prst="rect">
            <a:avLst/>
          </a:prstGeom>
        </p:spPr>
      </p:pic>
    </p:spTree>
    <p:extLst>
      <p:ext uri="{BB962C8B-B14F-4D97-AF65-F5344CB8AC3E}">
        <p14:creationId xmlns:p14="http://schemas.microsoft.com/office/powerpoint/2010/main" val="3161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74" y="1275606"/>
            <a:ext cx="7349070" cy="1938992"/>
          </a:xfrm>
        </p:spPr>
        <p:txBody>
          <a:bodyPr wrap="square">
            <a:spAutoFit/>
          </a:bodyPr>
          <a:lstStyle/>
          <a:p>
            <a:pPr marL="179388" lvl="1" indent="-179388">
              <a:spcBef>
                <a:spcPts val="600"/>
              </a:spcBef>
              <a:buFont typeface="Wingdings" panose="05000000000000000000" pitchFamily="2" charset="2"/>
              <a:buChar char="§"/>
            </a:pPr>
            <a:r>
              <a:rPr lang="pt-PT" sz="2000" dirty="0">
                <a:solidFill>
                  <a:srgbClr val="003399"/>
                </a:solidFill>
              </a:rPr>
              <a:t>Diretiva-Quadro 89/391/CEE da UE relativa à SST</a:t>
            </a:r>
          </a:p>
          <a:p>
            <a:pPr marL="179388" lvl="1" indent="-179388">
              <a:spcBef>
                <a:spcPts val="600"/>
              </a:spcBef>
              <a:buFont typeface="Wingdings" panose="05000000000000000000" pitchFamily="2" charset="2"/>
              <a:buChar char="§"/>
            </a:pPr>
            <a:r>
              <a:rPr lang="pt-PT" sz="2000" dirty="0">
                <a:solidFill>
                  <a:srgbClr val="003399"/>
                </a:solidFill>
              </a:rPr>
              <a:t> Diretivas específicas</a:t>
            </a:r>
          </a:p>
          <a:p>
            <a:pPr marL="179388" lvl="1" indent="-179388">
              <a:spcBef>
                <a:spcPts val="600"/>
              </a:spcBef>
              <a:buFont typeface="Wingdings" panose="05000000000000000000" pitchFamily="2" charset="2"/>
              <a:buChar char="§"/>
            </a:pPr>
            <a:r>
              <a:rPr lang="pt-PT" sz="2000" dirty="0">
                <a:solidFill>
                  <a:srgbClr val="003399"/>
                </a:solidFill>
              </a:rPr>
              <a:t> Regulamento IA</a:t>
            </a:r>
          </a:p>
          <a:p>
            <a:pPr marL="179388" lvl="1" indent="-179388">
              <a:spcBef>
                <a:spcPts val="600"/>
              </a:spcBef>
              <a:buFont typeface="Wingdings" panose="05000000000000000000" pitchFamily="2" charset="2"/>
              <a:buChar char="§"/>
            </a:pPr>
            <a:r>
              <a:rPr lang="pt-PT" sz="2000" dirty="0">
                <a:solidFill>
                  <a:srgbClr val="003399"/>
                </a:solidFill>
              </a:rPr>
              <a:t>Diretiva relativa à</a:t>
            </a:r>
            <a:r>
              <a:rPr lang="pt-PT" sz="2000" b="0" dirty="0">
                <a:solidFill>
                  <a:srgbClr val="003399"/>
                </a:solidFill>
              </a:rPr>
              <a:t>s plataformas de trabalho digitais</a:t>
            </a:r>
          </a:p>
          <a:p>
            <a:pPr marL="179388" lvl="1" indent="-179388">
              <a:spcBef>
                <a:spcPts val="600"/>
              </a:spcBef>
              <a:buFont typeface="Wingdings" panose="05000000000000000000" pitchFamily="2" charset="2"/>
              <a:buChar char="§"/>
            </a:pPr>
            <a:r>
              <a:rPr lang="pt-PT" sz="2000" b="0" dirty="0">
                <a:solidFill>
                  <a:srgbClr val="003399"/>
                </a:solidFill>
              </a:rPr>
              <a:t>Regulamento Geral de Proteção de Dados (RGPD)</a:t>
            </a:r>
          </a:p>
        </p:txBody>
      </p:sp>
      <p:sp>
        <p:nvSpPr>
          <p:cNvPr id="4" name="Title 2"/>
          <p:cNvSpPr txBox="1">
            <a:spLocks/>
          </p:cNvSpPr>
          <p:nvPr/>
        </p:nvSpPr>
        <p:spPr>
          <a:xfrm>
            <a:off x="175259" y="133176"/>
            <a:ext cx="8968741" cy="401648"/>
          </a:xfrm>
          <a:prstGeom prst="rect">
            <a:avLst/>
          </a:prstGeom>
        </p:spPr>
        <p:txBody>
          <a:bodyPr vert="horz"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pt-PT" sz="2400" b="1">
                <a:solidFill>
                  <a:srgbClr val="003399"/>
                </a:solidFill>
                <a:ea typeface=""/>
              </a:rPr>
              <a:t>Quadro regulamentar da UE aplicável à GTIA</a:t>
            </a:r>
          </a:p>
        </p:txBody>
      </p:sp>
      <p:pic>
        <p:nvPicPr>
          <p:cNvPr id="2" name="Picture 1" descr="A gavel and paper with a piece of paper&#10;&#10;Description automatically generated">
            <a:extLst>
              <a:ext uri="{FF2B5EF4-FFF2-40B4-BE49-F238E27FC236}">
                <a16:creationId xmlns:a16="http://schemas.microsoft.com/office/drawing/2014/main" id="{5F7A465F-0D57-2B72-8984-87235F137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494" y="2571750"/>
            <a:ext cx="1759700" cy="1759700"/>
          </a:xfrm>
          <a:prstGeom prst="rect">
            <a:avLst/>
          </a:prstGeom>
        </p:spPr>
      </p:pic>
    </p:spTree>
    <p:extLst>
      <p:ext uri="{BB962C8B-B14F-4D97-AF65-F5344CB8AC3E}">
        <p14:creationId xmlns:p14="http://schemas.microsoft.com/office/powerpoint/2010/main" val="2731359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3069" y="1059582"/>
            <a:ext cx="8337861" cy="3170099"/>
          </a:xfrm>
        </p:spPr>
        <p:txBody>
          <a:bodyPr vert="horz" lIns="91440" tIns="45720" rIns="91440" bIns="45720" rtlCol="0" anchor="t" anchorCtr="0">
            <a:spAutoFit/>
          </a:bodyPr>
          <a:lstStyle/>
          <a:p>
            <a:pPr fontAlgn="base">
              <a:lnSpc>
                <a:spcPct val="90000"/>
              </a:lnSpc>
              <a:spcBef>
                <a:spcPts val="300"/>
              </a:spcBef>
            </a:pPr>
            <a:endParaRPr lang="en-US" sz="2000" b="0" dirty="0">
              <a:solidFill>
                <a:srgbClr val="92D050"/>
              </a:solidFill>
            </a:endParaRPr>
          </a:p>
          <a:p>
            <a:pPr fontAlgn="base">
              <a:lnSpc>
                <a:spcPct val="90000"/>
              </a:lnSpc>
              <a:spcBef>
                <a:spcPts val="300"/>
              </a:spcBef>
            </a:pPr>
            <a:r>
              <a:rPr lang="pt-PT" sz="2000" b="0" dirty="0">
                <a:solidFill>
                  <a:srgbClr val="003399"/>
                </a:solidFill>
              </a:rPr>
              <a:t>Execução dos regulamentos pertinentes</a:t>
            </a:r>
          </a:p>
          <a:p>
            <a:pPr fontAlgn="base">
              <a:lnSpc>
                <a:spcPct val="90000"/>
              </a:lnSpc>
              <a:spcBef>
                <a:spcPts val="300"/>
              </a:spcBef>
            </a:pPr>
            <a:r>
              <a:rPr lang="pt-PT" sz="2000" b="0" dirty="0">
                <a:solidFill>
                  <a:srgbClr val="003399"/>
                </a:solidFill>
              </a:rPr>
              <a:t>Avaliação holística e dinâmica dos riscos no local de trabalho</a:t>
            </a:r>
          </a:p>
          <a:p>
            <a:pPr fontAlgn="base">
              <a:lnSpc>
                <a:spcPct val="90000"/>
              </a:lnSpc>
              <a:spcBef>
                <a:spcPts val="300"/>
              </a:spcBef>
            </a:pPr>
            <a:r>
              <a:rPr lang="pt-PT" sz="2000" b="0" dirty="0">
                <a:solidFill>
                  <a:srgbClr val="003399"/>
                </a:solidFill>
              </a:rPr>
              <a:t>Transparência e compreensibilidade</a:t>
            </a:r>
          </a:p>
          <a:p>
            <a:pPr fontAlgn="base">
              <a:lnSpc>
                <a:spcPct val="90000"/>
              </a:lnSpc>
              <a:spcBef>
                <a:spcPts val="300"/>
              </a:spcBef>
            </a:pPr>
            <a:r>
              <a:rPr lang="pt-PT" sz="2000" b="0" dirty="0">
                <a:solidFill>
                  <a:srgbClr val="003399"/>
                </a:solidFill>
              </a:rPr>
              <a:t>Igualdade de acesso à informação e participação dos trabalhadores </a:t>
            </a:r>
          </a:p>
          <a:p>
            <a:pPr fontAlgn="base">
              <a:lnSpc>
                <a:spcPct val="90000"/>
              </a:lnSpc>
              <a:spcBef>
                <a:spcPts val="300"/>
              </a:spcBef>
            </a:pPr>
            <a:r>
              <a:rPr lang="pt-PT" sz="2000" b="0" dirty="0">
                <a:solidFill>
                  <a:srgbClr val="003399"/>
                </a:solidFill>
                <a:cs typeface="Calibri" panose="020F0502020204030204" pitchFamily="34" charset="0"/>
              </a:rPr>
              <a:t>Preservação da autonomia dos trabalhadores e do controlo sobre o trabalho</a:t>
            </a:r>
          </a:p>
          <a:p>
            <a:pPr fontAlgn="base">
              <a:lnSpc>
                <a:spcPct val="90000"/>
              </a:lnSpc>
              <a:spcBef>
                <a:spcPts val="300"/>
              </a:spcBef>
            </a:pPr>
            <a:r>
              <a:rPr lang="pt-PT" sz="2000" b="0" dirty="0">
                <a:solidFill>
                  <a:srgbClr val="003399"/>
                </a:solidFill>
              </a:rPr>
              <a:t>Minimização dos dados recolhidos dos trabalhadores</a:t>
            </a:r>
          </a:p>
          <a:p>
            <a:pPr fontAlgn="base">
              <a:lnSpc>
                <a:spcPct val="90000"/>
              </a:lnSpc>
              <a:spcBef>
                <a:spcPts val="300"/>
              </a:spcBef>
            </a:pPr>
            <a:r>
              <a:rPr lang="pt-PT" sz="2000" b="0" dirty="0">
                <a:solidFill>
                  <a:srgbClr val="003399"/>
                </a:solidFill>
              </a:rPr>
              <a:t>Seres humanos no comando</a:t>
            </a:r>
          </a:p>
          <a:p>
            <a:pPr>
              <a:lnSpc>
                <a:spcPct val="90000"/>
              </a:lnSpc>
              <a:spcBef>
                <a:spcPts val="300"/>
              </a:spcBef>
            </a:pPr>
            <a:r>
              <a:rPr lang="pt-PT" sz="2000" b="0" dirty="0">
                <a:solidFill>
                  <a:srgbClr val="003399"/>
                </a:solidFill>
              </a:rPr>
              <a:t>Maior sensibilização para os impactos da GTIA na saúde mental</a:t>
            </a:r>
          </a:p>
        </p:txBody>
      </p:sp>
      <p:sp>
        <p:nvSpPr>
          <p:cNvPr id="5" name="Titre 1">
            <a:extLst>
              <a:ext uri="{FF2B5EF4-FFF2-40B4-BE49-F238E27FC236}">
                <a16:creationId xmlns:a16="http://schemas.microsoft.com/office/drawing/2014/main" id="{39A682D7-4449-4BAF-9700-6E0F06EC29CB}"/>
              </a:ext>
            </a:extLst>
          </p:cNvPr>
          <p:cNvSpPr txBox="1">
            <a:spLocks/>
          </p:cNvSpPr>
          <p:nvPr/>
        </p:nvSpPr>
        <p:spPr>
          <a:xfrm>
            <a:off x="480848" y="162824"/>
            <a:ext cx="8435280" cy="401648"/>
          </a:xfrm>
          <a:prstGeom prst="rect">
            <a:avLst/>
          </a:prstGeom>
        </p:spPr>
        <p:txBody>
          <a:bodyPr vert="horz" lIns="68580" tIns="34290" rIns="68580" bIns="34290" rtlCol="0" anchor="b">
            <a:spAutoFit/>
          </a:bodyPr>
          <a:lstStyle>
            <a:lvl1pPr algn="l" defTabSz="914400" rtl="0" eaLnBrk="1" latinLnBrk="0" hangingPunct="1">
              <a:lnSpc>
                <a:spcPct val="90000"/>
              </a:lnSpc>
              <a:spcBef>
                <a:spcPct val="0"/>
              </a:spcBef>
              <a:buNone/>
              <a:defRPr lang="en-SI" sz="3400" b="1" i="0" kern="1200">
                <a:solidFill>
                  <a:schemeClr val="tx2"/>
                </a:solidFill>
                <a:effectLst/>
                <a:latin typeface="Montserrat SemiBold"/>
                <a:ea typeface="+mn-ea"/>
                <a:cs typeface="+mn-cs"/>
              </a:defRPr>
            </a:lvl1pPr>
          </a:lstStyle>
          <a:p>
            <a:r>
              <a:rPr lang="pt-PT" sz="2400">
                <a:latin typeface="+mj-lt"/>
                <a:ea typeface="+mj-lt"/>
                <a:cs typeface="+mj-cs"/>
              </a:rPr>
              <a:t>Principais indicadores para a prevenção da SST</a:t>
            </a:r>
          </a:p>
        </p:txBody>
      </p:sp>
    </p:spTree>
    <p:extLst>
      <p:ext uri="{BB962C8B-B14F-4D97-AF65-F5344CB8AC3E}">
        <p14:creationId xmlns:p14="http://schemas.microsoft.com/office/powerpoint/2010/main" val="394380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hand with a blue circle and a finger pressing a button&#10;&#10;Description automatically generated">
            <a:extLst>
              <a:ext uri="{FF2B5EF4-FFF2-40B4-BE49-F238E27FC236}">
                <a16:creationId xmlns:a16="http://schemas.microsoft.com/office/drawing/2014/main" id="{EFA04028-DED2-4508-93B0-CC87FD707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05" y="955205"/>
            <a:ext cx="1708751" cy="1708751"/>
          </a:xfrm>
          <a:prstGeom prst="rect">
            <a:avLst/>
          </a:prstGeom>
        </p:spPr>
      </p:pic>
      <p:pic>
        <p:nvPicPr>
          <p:cNvPr id="7" name="Picture 6" descr="A computer with a screen on&#10;&#10;Description automatically generated">
            <a:extLst>
              <a:ext uri="{FF2B5EF4-FFF2-40B4-BE49-F238E27FC236}">
                <a16:creationId xmlns:a16="http://schemas.microsoft.com/office/drawing/2014/main" id="{8489CA9D-D157-4CC2-97DA-6C0008820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2617" y="698760"/>
            <a:ext cx="3610163" cy="2221639"/>
          </a:xfrm>
          <a:prstGeom prst="rect">
            <a:avLst/>
          </a:prstGeom>
        </p:spPr>
      </p:pic>
      <p:sp>
        <p:nvSpPr>
          <p:cNvPr id="5" name="Content Placeholder 2">
            <a:extLst>
              <a:ext uri="{FF2B5EF4-FFF2-40B4-BE49-F238E27FC236}">
                <a16:creationId xmlns:a16="http://schemas.microsoft.com/office/drawing/2014/main" id="{F567A181-C4B7-4D4B-8398-84F814A78CCF}"/>
              </a:ext>
            </a:extLst>
          </p:cNvPr>
          <p:cNvSpPr txBox="1">
            <a:spLocks/>
          </p:cNvSpPr>
          <p:nvPr/>
        </p:nvSpPr>
        <p:spPr>
          <a:xfrm>
            <a:off x="457200" y="2920399"/>
            <a:ext cx="8229600" cy="974626"/>
          </a:xfrm>
          <a:prstGeom prst="rect">
            <a:avLst/>
          </a:prstGeom>
        </p:spPr>
        <p:txBody>
          <a:bodyPr vert="horz" wrap="square" lIns="0" tIns="45720" rIns="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GB" sz="1500" b="0" i="0" u="none" strike="noStrike" kern="1200" cap="none" spc="0" normalizeH="0" baseline="0" noProof="0" dirty="0">
              <a:ln>
                <a:noFill/>
              </a:ln>
              <a:solidFill>
                <a:srgbClr val="899E00"/>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ACC700"/>
              </a:buClr>
              <a:buSzTx/>
              <a:buNone/>
              <a:tabLst/>
              <a:defRPr/>
            </a:pPr>
            <a:r>
              <a:rPr kumimoji="0" lang="pt-PT" sz="2000" b="1" i="0" u="none" strike="noStrike" cap="none" normalizeH="0" baseline="0" noProof="0" dirty="0">
                <a:ln>
                  <a:noFill/>
                </a:ln>
                <a:solidFill>
                  <a:srgbClr val="899E00"/>
                </a:solidFill>
                <a:effectLst/>
                <a:uLnTx/>
                <a:uFillTx/>
                <a:latin typeface="Arial"/>
                <a:ea typeface="Arial"/>
                <a:cs typeface="+mn-cs"/>
              </a:rPr>
              <a:t>Consulte todas as publicações sobre o tema: </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lang="pt-PT" sz="1400" dirty="0">
                <a:solidFill>
                  <a:srgbClr val="000000"/>
                </a:solidFill>
                <a:latin typeface="+mj-lt"/>
                <a:hlinkClick r:id="rId5"/>
              </a:rPr>
              <a:t>https://osha.europa.eu/pt/publications-priority-area/ai-and-worker-management</a:t>
            </a:r>
          </a:p>
        </p:txBody>
      </p:sp>
      <p:pic>
        <p:nvPicPr>
          <p:cNvPr id="3" name="Picture 2">
            <a:extLst>
              <a:ext uri="{FF2B5EF4-FFF2-40B4-BE49-F238E27FC236}">
                <a16:creationId xmlns:a16="http://schemas.microsoft.com/office/drawing/2014/main" id="{C959CF49-2329-41C2-D13F-35F51CE68F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2780" y="137442"/>
            <a:ext cx="2424020" cy="3283403"/>
          </a:xfrm>
          <a:prstGeom prst="rect">
            <a:avLst/>
          </a:prstGeom>
        </p:spPr>
      </p:pic>
      <p:sp>
        <p:nvSpPr>
          <p:cNvPr id="6" name="Title 5">
            <a:extLst>
              <a:ext uri="{FF2B5EF4-FFF2-40B4-BE49-F238E27FC236}">
                <a16:creationId xmlns:a16="http://schemas.microsoft.com/office/drawing/2014/main" id="{1B67C078-7767-3DF5-121B-164310745DD0}"/>
              </a:ext>
            </a:extLst>
          </p:cNvPr>
          <p:cNvSpPr>
            <a:spLocks noGrp="1"/>
          </p:cNvSpPr>
          <p:nvPr>
            <p:ph type="title"/>
          </p:nvPr>
        </p:nvSpPr>
        <p:spPr/>
        <p:txBody>
          <a:bodyPr/>
          <a:lstStyle/>
          <a:p>
            <a:r>
              <a:rPr lang="pt-PT" sz="2400"/>
              <a:t>Recursos</a:t>
            </a:r>
          </a:p>
        </p:txBody>
      </p:sp>
    </p:spTree>
    <p:extLst>
      <p:ext uri="{BB962C8B-B14F-4D97-AF65-F5344CB8AC3E}">
        <p14:creationId xmlns:p14="http://schemas.microsoft.com/office/powerpoint/2010/main" val="2488266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22" y="189184"/>
            <a:ext cx="7559873" cy="367200"/>
          </a:xfrm>
        </p:spPr>
        <p:txBody>
          <a:bodyPr>
            <a:spAutoFit/>
          </a:bodyPr>
          <a:lstStyle/>
          <a:p>
            <a:r>
              <a:rPr lang="pt-PT"/>
              <a:t>Direitos de autor</a:t>
            </a:r>
          </a:p>
        </p:txBody>
      </p:sp>
      <p:sp>
        <p:nvSpPr>
          <p:cNvPr id="4" name="TextBox 3">
            <a:extLst>
              <a:ext uri="{FF2B5EF4-FFF2-40B4-BE49-F238E27FC236}">
                <a16:creationId xmlns:a16="http://schemas.microsoft.com/office/drawing/2014/main" id="{F25148AE-C978-AC71-8011-037CD4723C78}"/>
              </a:ext>
            </a:extLst>
          </p:cNvPr>
          <p:cNvSpPr txBox="1"/>
          <p:nvPr/>
        </p:nvSpPr>
        <p:spPr>
          <a:xfrm>
            <a:off x="368722" y="1535569"/>
            <a:ext cx="7056784" cy="207236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pt-PT" sz="1400" i="0" u="none" strike="noStrike" cap="none" normalizeH="0" baseline="0">
                <a:ln>
                  <a:noFill/>
                </a:ln>
                <a:solidFill>
                  <a:srgbClr val="003399"/>
                </a:solidFill>
                <a:effectLst/>
                <a:uLnTx/>
                <a:uFillTx/>
                <a:latin typeface="Arial"/>
                <a:ea typeface="Arial"/>
                <a:cs typeface="+mn-cs"/>
              </a:rPr>
              <a:t>© Agência Europeia para a Segurança e Saúde no Trabalho, 2024</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400" i="0" u="none" strike="noStrike" kern="1200" cap="none" spc="0" normalizeH="0" baseline="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pt-PT" sz="1400" i="0" u="none" strike="noStrike" cap="none" normalizeH="0" baseline="0">
                <a:ln>
                  <a:noFill/>
                </a:ln>
                <a:solidFill>
                  <a:srgbClr val="003399"/>
                </a:solidFill>
                <a:effectLst/>
                <a:uLnTx/>
                <a:uFillTx/>
                <a:latin typeface="Arial"/>
                <a:ea typeface="Arial"/>
                <a:cs typeface="+mn-cs"/>
              </a:rPr>
              <a:t>Reprodução autorizada mediante indicação da fonte.</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pt-PT" sz="1400" i="0" u="none" strike="noStrike" cap="none" normalizeH="0" baseline="0">
                <a:ln>
                  <a:noFill/>
                </a:ln>
                <a:solidFill>
                  <a:srgbClr val="003399"/>
                </a:solidFill>
                <a:effectLst/>
                <a:uLnTx/>
                <a:uFillTx/>
                <a:latin typeface="Arial"/>
                <a:ea typeface="Arial"/>
                <a:cs typeface="+mn-cs"/>
              </a:rPr>
              <a:t>Para a utilização ou reprodução de fotografias ou outros conteúdos não abrangidos pelos direitos de autor da EU-OSHA, deve ser solicitada autorização diretamente aos titulares dos direitos de autor.</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pt-PT" sz="1400" i="0" u="none" strike="noStrike" cap="none" normalizeH="0" baseline="0">
                <a:ln>
                  <a:noFill/>
                </a:ln>
                <a:solidFill>
                  <a:srgbClr val="003399"/>
                </a:solidFill>
                <a:effectLst/>
                <a:uLnTx/>
                <a:uFillTx/>
                <a:latin typeface="Arial"/>
                <a:ea typeface="Arial"/>
                <a:cs typeface="+mn-cs"/>
              </a:rPr>
              <a:t>Nem a Agência Europeia para a Segurança e Saúde no Trabalho nem qualquer pessoa que aja em seu nome assumem responsabilidade por eventuais utilizações da informação que se segue.</a:t>
            </a:r>
          </a:p>
        </p:txBody>
      </p:sp>
    </p:spTree>
    <p:extLst>
      <p:ext uri="{BB962C8B-B14F-4D97-AF65-F5344CB8AC3E}">
        <p14:creationId xmlns:p14="http://schemas.microsoft.com/office/powerpoint/2010/main" val="169435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3307E9-1F2E-0BE7-F719-A0388DB23CB4}"/>
              </a:ext>
            </a:extLst>
          </p:cNvPr>
          <p:cNvSpPr>
            <a:spLocks noGrp="1"/>
          </p:cNvSpPr>
          <p:nvPr>
            <p:ph type="title"/>
          </p:nvPr>
        </p:nvSpPr>
        <p:spPr>
          <a:xfrm>
            <a:off x="450000" y="78335"/>
            <a:ext cx="7560000" cy="461665"/>
          </a:xfrm>
        </p:spPr>
        <p:txBody>
          <a:bodyPr lIns="0">
            <a:spAutoFit/>
          </a:bodyPr>
          <a:lstStyle/>
          <a:p>
            <a:r>
              <a:rPr lang="pt-PT" sz="2400"/>
              <a:t>Visão geral</a:t>
            </a:r>
          </a:p>
        </p:txBody>
      </p:sp>
      <p:grpSp>
        <p:nvGrpSpPr>
          <p:cNvPr id="5" name="Group 4">
            <a:extLst>
              <a:ext uri="{FF2B5EF4-FFF2-40B4-BE49-F238E27FC236}">
                <a16:creationId xmlns:a16="http://schemas.microsoft.com/office/drawing/2014/main" id="{3ABEFBBD-DDE2-4D1C-A6F5-BBEBE684871F}"/>
              </a:ext>
            </a:extLst>
          </p:cNvPr>
          <p:cNvGrpSpPr/>
          <p:nvPr/>
        </p:nvGrpSpPr>
        <p:grpSpPr>
          <a:xfrm>
            <a:off x="447247" y="729731"/>
            <a:ext cx="4976364" cy="436807"/>
            <a:chOff x="450000" y="768538"/>
            <a:chExt cx="4976364" cy="436807"/>
          </a:xfrm>
        </p:grpSpPr>
        <p:sp>
          <p:nvSpPr>
            <p:cNvPr id="6" name="Rectangle 5">
              <a:extLst>
                <a:ext uri="{FF2B5EF4-FFF2-40B4-BE49-F238E27FC236}">
                  <a16:creationId xmlns:a16="http://schemas.microsoft.com/office/drawing/2014/main" id="{6A12E357-CEFB-4B4C-8F82-B76E2BDE33AE}"/>
                </a:ext>
              </a:extLst>
            </p:cNvPr>
            <p:cNvSpPr/>
            <p:nvPr/>
          </p:nvSpPr>
          <p:spPr>
            <a:xfrm>
              <a:off x="450000" y="955964"/>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solidFill>
                  <a:srgbClr val="003399"/>
                </a:solidFill>
              </a:endParaRPr>
            </a:p>
          </p:txBody>
        </p:sp>
        <p:grpSp>
          <p:nvGrpSpPr>
            <p:cNvPr id="7" name="Group 6">
              <a:extLst>
                <a:ext uri="{FF2B5EF4-FFF2-40B4-BE49-F238E27FC236}">
                  <a16:creationId xmlns:a16="http://schemas.microsoft.com/office/drawing/2014/main" id="{2B8C109D-5785-4944-965C-3BE491C6C29C}"/>
                </a:ext>
              </a:extLst>
            </p:cNvPr>
            <p:cNvGrpSpPr/>
            <p:nvPr/>
          </p:nvGrpSpPr>
          <p:grpSpPr>
            <a:xfrm>
              <a:off x="583720" y="768538"/>
              <a:ext cx="4670640" cy="370956"/>
              <a:chOff x="259890" y="3219"/>
              <a:chExt cx="4267200" cy="383760"/>
            </a:xfrm>
          </p:grpSpPr>
          <p:sp>
            <p:nvSpPr>
              <p:cNvPr id="8" name="Rectangle: Rounded Corners 7">
                <a:extLst>
                  <a:ext uri="{FF2B5EF4-FFF2-40B4-BE49-F238E27FC236}">
                    <a16:creationId xmlns:a16="http://schemas.microsoft.com/office/drawing/2014/main" id="{2B5063C7-746C-4861-8030-D8A224F27A7F}"/>
                  </a:ext>
                </a:extLst>
              </p:cNvPr>
              <p:cNvSpPr/>
              <p:nvPr/>
            </p:nvSpPr>
            <p:spPr>
              <a:xfrm>
                <a:off x="259890" y="3219"/>
                <a:ext cx="4267200" cy="383760"/>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en-GB" dirty="0">
                  <a:solidFill>
                    <a:srgbClr val="003399"/>
                  </a:solidFill>
                </a:endParaRPr>
              </a:p>
            </p:txBody>
          </p:sp>
          <p:sp>
            <p:nvSpPr>
              <p:cNvPr id="10" name="Rectangle: Rounded Corners 4">
                <a:extLst>
                  <a:ext uri="{FF2B5EF4-FFF2-40B4-BE49-F238E27FC236}">
                    <a16:creationId xmlns:a16="http://schemas.microsoft.com/office/drawing/2014/main" id="{28A2A611-4891-4B05-BE99-0454AC78D8EE}"/>
                  </a:ext>
                </a:extLst>
              </p:cNvPr>
              <p:cNvSpPr txBox="1"/>
              <p:nvPr/>
            </p:nvSpPr>
            <p:spPr>
              <a:xfrm>
                <a:off x="281927" y="83659"/>
                <a:ext cx="4229732" cy="22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spAutoFit/>
              </a:bodyPr>
              <a:lstStyle/>
              <a:p>
                <a:r>
                  <a:rPr lang="pt-PT" sz="1400">
                    <a:solidFill>
                      <a:srgbClr val="003399"/>
                    </a:solidFill>
                  </a:rPr>
                  <a:t>Definições e utilizações</a:t>
                </a:r>
              </a:p>
            </p:txBody>
          </p:sp>
        </p:grpSp>
      </p:grpSp>
      <p:grpSp>
        <p:nvGrpSpPr>
          <p:cNvPr id="17" name="Group 16">
            <a:extLst>
              <a:ext uri="{FF2B5EF4-FFF2-40B4-BE49-F238E27FC236}">
                <a16:creationId xmlns:a16="http://schemas.microsoft.com/office/drawing/2014/main" id="{50662551-A89C-498B-AE78-C49B18DFCF16}"/>
              </a:ext>
            </a:extLst>
          </p:cNvPr>
          <p:cNvGrpSpPr/>
          <p:nvPr/>
        </p:nvGrpSpPr>
        <p:grpSpPr>
          <a:xfrm>
            <a:off x="463601" y="1872133"/>
            <a:ext cx="4973516" cy="426342"/>
            <a:chOff x="447624" y="2394783"/>
            <a:chExt cx="4973516" cy="426342"/>
          </a:xfrm>
        </p:grpSpPr>
        <p:sp>
          <p:nvSpPr>
            <p:cNvPr id="18" name="Rectangle 17">
              <a:extLst>
                <a:ext uri="{FF2B5EF4-FFF2-40B4-BE49-F238E27FC236}">
                  <a16:creationId xmlns:a16="http://schemas.microsoft.com/office/drawing/2014/main" id="{E6987153-F70B-4AF5-BC72-B0B0545B73FC}"/>
                </a:ext>
              </a:extLst>
            </p:cNvPr>
            <p:cNvSpPr/>
            <p:nvPr/>
          </p:nvSpPr>
          <p:spPr>
            <a:xfrm>
              <a:off x="447624" y="2571744"/>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19" name="Group 18">
              <a:extLst>
                <a:ext uri="{FF2B5EF4-FFF2-40B4-BE49-F238E27FC236}">
                  <a16:creationId xmlns:a16="http://schemas.microsoft.com/office/drawing/2014/main" id="{2328B6B6-581A-490A-A27D-01DC1435D680}"/>
                </a:ext>
              </a:extLst>
            </p:cNvPr>
            <p:cNvGrpSpPr/>
            <p:nvPr/>
          </p:nvGrpSpPr>
          <p:grpSpPr>
            <a:xfrm>
              <a:off x="582857" y="2394783"/>
              <a:ext cx="4651907" cy="370957"/>
              <a:chOff x="241728" y="1772260"/>
              <a:chExt cx="4267200" cy="383760"/>
            </a:xfrm>
          </p:grpSpPr>
          <p:sp>
            <p:nvSpPr>
              <p:cNvPr id="20" name="Rectangle: Rounded Corners 19">
                <a:extLst>
                  <a:ext uri="{FF2B5EF4-FFF2-40B4-BE49-F238E27FC236}">
                    <a16:creationId xmlns:a16="http://schemas.microsoft.com/office/drawing/2014/main" id="{DD3DC332-8FA4-4D9F-B720-CB8A5AF12A19}"/>
                  </a:ext>
                </a:extLst>
              </p:cNvPr>
              <p:cNvSpPr/>
              <p:nvPr/>
            </p:nvSpPr>
            <p:spPr>
              <a:xfrm>
                <a:off x="241728" y="1772260"/>
                <a:ext cx="4267200" cy="383760"/>
              </a:xfrm>
              <a:prstGeom prst="roundRect">
                <a:avLst/>
              </a:prstGeom>
            </p:spPr>
            <p:style>
              <a:lnRef idx="2">
                <a:schemeClr val="lt1">
                  <a:hueOff val="0"/>
                  <a:satOff val="0"/>
                  <a:lumOff val="0"/>
                  <a:alphaOff val="0"/>
                </a:schemeClr>
              </a:lnRef>
              <a:fillRef idx="1">
                <a:schemeClr val="accent2">
                  <a:shade val="80000"/>
                  <a:hueOff val="174394"/>
                  <a:satOff val="-25946"/>
                  <a:lumOff val="18295"/>
                  <a:alphaOff val="0"/>
                </a:schemeClr>
              </a:fillRef>
              <a:effectRef idx="0">
                <a:schemeClr val="accent2">
                  <a:shade val="80000"/>
                  <a:hueOff val="174394"/>
                  <a:satOff val="-25946"/>
                  <a:lumOff val="18295"/>
                  <a:alphaOff val="0"/>
                </a:schemeClr>
              </a:effectRef>
              <a:fontRef idx="minor">
                <a:schemeClr val="lt1"/>
              </a:fontRef>
            </p:style>
            <p:txBody>
              <a:bodyPr/>
              <a:lstStyle/>
              <a:p>
                <a:endParaRPr lang="en-GB" dirty="0"/>
              </a:p>
            </p:txBody>
          </p:sp>
          <p:sp>
            <p:nvSpPr>
              <p:cNvPr id="21" name="Rectangle: Rounded Corners 8">
                <a:extLst>
                  <a:ext uri="{FF2B5EF4-FFF2-40B4-BE49-F238E27FC236}">
                    <a16:creationId xmlns:a16="http://schemas.microsoft.com/office/drawing/2014/main" id="{499D88FA-7A0A-4E69-A7B9-05DA672B83E3}"/>
                  </a:ext>
                </a:extLst>
              </p:cNvPr>
              <p:cNvSpPr txBox="1"/>
              <p:nvPr/>
            </p:nvSpPr>
            <p:spPr>
              <a:xfrm>
                <a:off x="258529" y="1852700"/>
                <a:ext cx="4244230" cy="22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spAutoFit/>
              </a:bodyPr>
              <a:lstStyle/>
              <a:p>
                <a:r>
                  <a:rPr lang="pt-PT" sz="1400">
                    <a:solidFill>
                      <a:srgbClr val="003399"/>
                    </a:solidFill>
                  </a:rPr>
                  <a:t>Riscos para a SST</a:t>
                </a:r>
              </a:p>
            </p:txBody>
          </p:sp>
        </p:grpSp>
      </p:grpSp>
      <p:grpSp>
        <p:nvGrpSpPr>
          <p:cNvPr id="22" name="Group 21">
            <a:extLst>
              <a:ext uri="{FF2B5EF4-FFF2-40B4-BE49-F238E27FC236}">
                <a16:creationId xmlns:a16="http://schemas.microsoft.com/office/drawing/2014/main" id="{B01B4C4E-467A-469B-9F27-6C842A441951}"/>
              </a:ext>
            </a:extLst>
          </p:cNvPr>
          <p:cNvGrpSpPr/>
          <p:nvPr/>
        </p:nvGrpSpPr>
        <p:grpSpPr>
          <a:xfrm>
            <a:off x="424140" y="2437176"/>
            <a:ext cx="4973516" cy="429031"/>
            <a:chOff x="446751" y="2750907"/>
            <a:chExt cx="4973516" cy="429031"/>
          </a:xfrm>
        </p:grpSpPr>
        <p:sp>
          <p:nvSpPr>
            <p:cNvPr id="23" name="Rectangle 22">
              <a:extLst>
                <a:ext uri="{FF2B5EF4-FFF2-40B4-BE49-F238E27FC236}">
                  <a16:creationId xmlns:a16="http://schemas.microsoft.com/office/drawing/2014/main" id="{24251484-7E77-4FBB-BD35-02BEE7B90A83}"/>
                </a:ext>
              </a:extLst>
            </p:cNvPr>
            <p:cNvSpPr/>
            <p:nvPr/>
          </p:nvSpPr>
          <p:spPr>
            <a:xfrm>
              <a:off x="446751" y="2930557"/>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24" name="Group 23">
              <a:extLst>
                <a:ext uri="{FF2B5EF4-FFF2-40B4-BE49-F238E27FC236}">
                  <a16:creationId xmlns:a16="http://schemas.microsoft.com/office/drawing/2014/main" id="{6C3308B3-8608-4F11-B182-AF0F112DCF2B}"/>
                </a:ext>
              </a:extLst>
            </p:cNvPr>
            <p:cNvGrpSpPr/>
            <p:nvPr/>
          </p:nvGrpSpPr>
          <p:grpSpPr>
            <a:xfrm>
              <a:off x="584946" y="2750907"/>
              <a:ext cx="4651904" cy="370957"/>
              <a:chOff x="243645" y="2361940"/>
              <a:chExt cx="4267200" cy="383760"/>
            </a:xfrm>
          </p:grpSpPr>
          <p:sp>
            <p:nvSpPr>
              <p:cNvPr id="25" name="Rectangle: Rounded Corners 24">
                <a:extLst>
                  <a:ext uri="{FF2B5EF4-FFF2-40B4-BE49-F238E27FC236}">
                    <a16:creationId xmlns:a16="http://schemas.microsoft.com/office/drawing/2014/main" id="{A4EACCC3-FD6A-40C3-A5F5-F9539A74E3B0}"/>
                  </a:ext>
                </a:extLst>
              </p:cNvPr>
              <p:cNvSpPr/>
              <p:nvPr/>
            </p:nvSpPr>
            <p:spPr>
              <a:xfrm>
                <a:off x="243645" y="2361940"/>
                <a:ext cx="4267200" cy="383760"/>
              </a:xfrm>
              <a:prstGeom prst="roundRect">
                <a:avLst/>
              </a:prstGeom>
            </p:spPr>
            <p:style>
              <a:lnRef idx="2">
                <a:schemeClr val="lt1">
                  <a:hueOff val="0"/>
                  <a:satOff val="0"/>
                  <a:lumOff val="0"/>
                  <a:alphaOff val="0"/>
                </a:schemeClr>
              </a:lnRef>
              <a:fillRef idx="1">
                <a:schemeClr val="accent2">
                  <a:shade val="80000"/>
                  <a:hueOff val="232525"/>
                  <a:satOff val="-34595"/>
                  <a:lumOff val="24393"/>
                  <a:alphaOff val="0"/>
                </a:schemeClr>
              </a:fillRef>
              <a:effectRef idx="0">
                <a:schemeClr val="accent2">
                  <a:shade val="80000"/>
                  <a:hueOff val="232525"/>
                  <a:satOff val="-34595"/>
                  <a:lumOff val="24393"/>
                  <a:alphaOff val="0"/>
                </a:schemeClr>
              </a:effectRef>
              <a:fontRef idx="minor">
                <a:schemeClr val="lt1"/>
              </a:fontRef>
            </p:style>
            <p:txBody>
              <a:bodyPr/>
              <a:lstStyle/>
              <a:p>
                <a:endParaRPr lang="en-GB" dirty="0"/>
              </a:p>
            </p:txBody>
          </p:sp>
          <p:sp>
            <p:nvSpPr>
              <p:cNvPr id="26" name="Rectangle: Rounded Corners 10">
                <a:extLst>
                  <a:ext uri="{FF2B5EF4-FFF2-40B4-BE49-F238E27FC236}">
                    <a16:creationId xmlns:a16="http://schemas.microsoft.com/office/drawing/2014/main" id="{F4E8BCCD-EBFA-4214-B631-78609EEFC649}"/>
                  </a:ext>
                </a:extLst>
              </p:cNvPr>
              <p:cNvSpPr txBox="1"/>
              <p:nvPr/>
            </p:nvSpPr>
            <p:spPr>
              <a:xfrm>
                <a:off x="261232" y="2442380"/>
                <a:ext cx="4244230" cy="22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spAutoFit/>
              </a:bodyPr>
              <a:lstStyle/>
              <a:p>
                <a:r>
                  <a:rPr lang="pt-PT" sz="1400" b="0">
                    <a:solidFill>
                      <a:srgbClr val="003399"/>
                    </a:solidFill>
                  </a:rPr>
                  <a:t>Oportunidades para a SST</a:t>
                </a:r>
              </a:p>
            </p:txBody>
          </p:sp>
        </p:grpSp>
      </p:grpSp>
      <p:grpSp>
        <p:nvGrpSpPr>
          <p:cNvPr id="27" name="Group 26">
            <a:extLst>
              <a:ext uri="{FF2B5EF4-FFF2-40B4-BE49-F238E27FC236}">
                <a16:creationId xmlns:a16="http://schemas.microsoft.com/office/drawing/2014/main" id="{C96D24AD-C70E-4707-BA8D-9508A45D14B4}"/>
              </a:ext>
            </a:extLst>
          </p:cNvPr>
          <p:cNvGrpSpPr/>
          <p:nvPr/>
        </p:nvGrpSpPr>
        <p:grpSpPr>
          <a:xfrm>
            <a:off x="470354" y="3004908"/>
            <a:ext cx="4973516" cy="428254"/>
            <a:chOff x="446751" y="3285839"/>
            <a:chExt cx="4973516" cy="428254"/>
          </a:xfrm>
        </p:grpSpPr>
        <p:sp>
          <p:nvSpPr>
            <p:cNvPr id="28" name="Rectangle 27">
              <a:extLst>
                <a:ext uri="{FF2B5EF4-FFF2-40B4-BE49-F238E27FC236}">
                  <a16:creationId xmlns:a16="http://schemas.microsoft.com/office/drawing/2014/main" id="{89EA875F-A041-42AD-B3BC-27F2948F075E}"/>
                </a:ext>
              </a:extLst>
            </p:cNvPr>
            <p:cNvSpPr/>
            <p:nvPr/>
          </p:nvSpPr>
          <p:spPr>
            <a:xfrm>
              <a:off x="446751" y="3464712"/>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29" name="Group 28">
              <a:extLst>
                <a:ext uri="{FF2B5EF4-FFF2-40B4-BE49-F238E27FC236}">
                  <a16:creationId xmlns:a16="http://schemas.microsoft.com/office/drawing/2014/main" id="{CBF19FC6-2377-4496-9D89-091F7776006E}"/>
                </a:ext>
              </a:extLst>
            </p:cNvPr>
            <p:cNvGrpSpPr/>
            <p:nvPr/>
          </p:nvGrpSpPr>
          <p:grpSpPr>
            <a:xfrm>
              <a:off x="577944" y="3285839"/>
              <a:ext cx="4658904" cy="370957"/>
              <a:chOff x="237222" y="2951620"/>
              <a:chExt cx="4273623" cy="383760"/>
            </a:xfrm>
          </p:grpSpPr>
          <p:sp>
            <p:nvSpPr>
              <p:cNvPr id="30" name="Rectangle: Rounded Corners 29">
                <a:extLst>
                  <a:ext uri="{FF2B5EF4-FFF2-40B4-BE49-F238E27FC236}">
                    <a16:creationId xmlns:a16="http://schemas.microsoft.com/office/drawing/2014/main" id="{797CD1A0-7562-4814-A8AC-B4F1E79F8542}"/>
                  </a:ext>
                </a:extLst>
              </p:cNvPr>
              <p:cNvSpPr/>
              <p:nvPr/>
            </p:nvSpPr>
            <p:spPr>
              <a:xfrm>
                <a:off x="243645" y="2951620"/>
                <a:ext cx="4267200" cy="383760"/>
              </a:xfrm>
              <a:prstGeom prst="roundRect">
                <a:avLst/>
              </a:prstGeom>
            </p:spPr>
            <p:style>
              <a:lnRef idx="2">
                <a:schemeClr val="lt1">
                  <a:hueOff val="0"/>
                  <a:satOff val="0"/>
                  <a:lumOff val="0"/>
                  <a:alphaOff val="0"/>
                </a:schemeClr>
              </a:lnRef>
              <a:fillRef idx="1">
                <a:schemeClr val="accent2">
                  <a:shade val="80000"/>
                  <a:hueOff val="290657"/>
                  <a:satOff val="-43244"/>
                  <a:lumOff val="30492"/>
                  <a:alphaOff val="0"/>
                </a:schemeClr>
              </a:fillRef>
              <a:effectRef idx="0">
                <a:schemeClr val="accent2">
                  <a:shade val="80000"/>
                  <a:hueOff val="290657"/>
                  <a:satOff val="-43244"/>
                  <a:lumOff val="30492"/>
                  <a:alphaOff val="0"/>
                </a:schemeClr>
              </a:effectRef>
              <a:fontRef idx="minor">
                <a:schemeClr val="lt1"/>
              </a:fontRef>
            </p:style>
            <p:txBody>
              <a:bodyPr/>
              <a:lstStyle/>
              <a:p>
                <a:endParaRPr lang="en-GB" dirty="0"/>
              </a:p>
            </p:txBody>
          </p:sp>
          <p:sp>
            <p:nvSpPr>
              <p:cNvPr id="31" name="Rectangle: Rounded Corners 12">
                <a:extLst>
                  <a:ext uri="{FF2B5EF4-FFF2-40B4-BE49-F238E27FC236}">
                    <a16:creationId xmlns:a16="http://schemas.microsoft.com/office/drawing/2014/main" id="{B7590CB3-6F58-4681-B719-D0E67C02B468}"/>
                  </a:ext>
                </a:extLst>
              </p:cNvPr>
              <p:cNvSpPr txBox="1"/>
              <p:nvPr/>
            </p:nvSpPr>
            <p:spPr>
              <a:xfrm>
                <a:off x="237222" y="3013326"/>
                <a:ext cx="4244230" cy="22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spAutoFit/>
              </a:bodyPr>
              <a:lstStyle/>
              <a:p>
                <a:r>
                  <a:rPr lang="pt-PT" sz="1400" b="0" dirty="0">
                    <a:solidFill>
                      <a:srgbClr val="003399"/>
                    </a:solidFill>
                  </a:rPr>
                  <a:t>Fatores de sucesso para a SST – casos da vida real</a:t>
                </a:r>
              </a:p>
            </p:txBody>
          </p:sp>
        </p:grpSp>
      </p:grpSp>
      <p:grpSp>
        <p:nvGrpSpPr>
          <p:cNvPr id="32" name="Group 31">
            <a:extLst>
              <a:ext uri="{FF2B5EF4-FFF2-40B4-BE49-F238E27FC236}">
                <a16:creationId xmlns:a16="http://schemas.microsoft.com/office/drawing/2014/main" id="{86F6847C-260A-43B3-9E1B-20B4A3A11106}"/>
              </a:ext>
            </a:extLst>
          </p:cNvPr>
          <p:cNvGrpSpPr/>
          <p:nvPr/>
        </p:nvGrpSpPr>
        <p:grpSpPr>
          <a:xfrm>
            <a:off x="430893" y="3571863"/>
            <a:ext cx="4973516" cy="421811"/>
            <a:chOff x="446751" y="3875519"/>
            <a:chExt cx="4973516" cy="421811"/>
          </a:xfrm>
        </p:grpSpPr>
        <p:sp>
          <p:nvSpPr>
            <p:cNvPr id="33" name="Rectangle 32">
              <a:extLst>
                <a:ext uri="{FF2B5EF4-FFF2-40B4-BE49-F238E27FC236}">
                  <a16:creationId xmlns:a16="http://schemas.microsoft.com/office/drawing/2014/main" id="{6CD22C62-B2FA-4A4B-89F0-122464DC9235}"/>
                </a:ext>
              </a:extLst>
            </p:cNvPr>
            <p:cNvSpPr/>
            <p:nvPr/>
          </p:nvSpPr>
          <p:spPr>
            <a:xfrm>
              <a:off x="446751" y="4047949"/>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34" name="Group 33">
              <a:extLst>
                <a:ext uri="{FF2B5EF4-FFF2-40B4-BE49-F238E27FC236}">
                  <a16:creationId xmlns:a16="http://schemas.microsoft.com/office/drawing/2014/main" id="{6FB45F15-7EB9-443E-B5BF-CE5562422071}"/>
                </a:ext>
              </a:extLst>
            </p:cNvPr>
            <p:cNvGrpSpPr/>
            <p:nvPr/>
          </p:nvGrpSpPr>
          <p:grpSpPr>
            <a:xfrm>
              <a:off x="584947" y="3875519"/>
              <a:ext cx="4651902" cy="370957"/>
              <a:chOff x="243645" y="3541300"/>
              <a:chExt cx="4267200" cy="383760"/>
            </a:xfrm>
          </p:grpSpPr>
          <p:sp>
            <p:nvSpPr>
              <p:cNvPr id="35" name="Rectangle: Rounded Corners 34">
                <a:extLst>
                  <a:ext uri="{FF2B5EF4-FFF2-40B4-BE49-F238E27FC236}">
                    <a16:creationId xmlns:a16="http://schemas.microsoft.com/office/drawing/2014/main" id="{5078825B-C17E-460B-AFBE-0D0B660FB581}"/>
                  </a:ext>
                </a:extLst>
              </p:cNvPr>
              <p:cNvSpPr/>
              <p:nvPr/>
            </p:nvSpPr>
            <p:spPr>
              <a:xfrm>
                <a:off x="243645" y="3541300"/>
                <a:ext cx="4267200" cy="383760"/>
              </a:xfrm>
              <a:prstGeom prst="roundRect">
                <a:avLst/>
              </a:prstGeom>
            </p:spPr>
            <p:style>
              <a:lnRef idx="2">
                <a:schemeClr val="lt1">
                  <a:hueOff val="0"/>
                  <a:satOff val="0"/>
                  <a:lumOff val="0"/>
                  <a:alphaOff val="0"/>
                </a:schemeClr>
              </a:lnRef>
              <a:fillRef idx="1">
                <a:schemeClr val="accent2">
                  <a:shade val="80000"/>
                  <a:hueOff val="348788"/>
                  <a:satOff val="-51893"/>
                  <a:lumOff val="36590"/>
                  <a:alphaOff val="0"/>
                </a:schemeClr>
              </a:fillRef>
              <a:effectRef idx="0">
                <a:schemeClr val="accent2">
                  <a:shade val="80000"/>
                  <a:hueOff val="348788"/>
                  <a:satOff val="-51893"/>
                  <a:lumOff val="36590"/>
                  <a:alphaOff val="0"/>
                </a:schemeClr>
              </a:effectRef>
              <a:fontRef idx="minor">
                <a:schemeClr val="lt1"/>
              </a:fontRef>
            </p:style>
            <p:txBody>
              <a:bodyPr/>
              <a:lstStyle/>
              <a:p>
                <a:endParaRPr lang="en-US" dirty="0"/>
              </a:p>
            </p:txBody>
          </p:sp>
          <p:sp>
            <p:nvSpPr>
              <p:cNvPr id="36" name="Rectangle: Rounded Corners 14">
                <a:extLst>
                  <a:ext uri="{FF2B5EF4-FFF2-40B4-BE49-F238E27FC236}">
                    <a16:creationId xmlns:a16="http://schemas.microsoft.com/office/drawing/2014/main" id="{4BA44CB1-C17C-4C49-A389-4949F674933F}"/>
                  </a:ext>
                </a:extLst>
              </p:cNvPr>
              <p:cNvSpPr txBox="1"/>
              <p:nvPr/>
            </p:nvSpPr>
            <p:spPr>
              <a:xfrm>
                <a:off x="259949" y="3621740"/>
                <a:ext cx="4244231" cy="22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spAutoFit/>
              </a:bodyPr>
              <a:lstStyle/>
              <a:p>
                <a:r>
                  <a:rPr lang="pt-PT" sz="1400">
                    <a:solidFill>
                      <a:srgbClr val="003399"/>
                    </a:solidFill>
                  </a:rPr>
                  <a:t>Quadro regulamentar da UE</a:t>
                </a:r>
              </a:p>
            </p:txBody>
          </p:sp>
        </p:grpSp>
      </p:grpSp>
      <p:grpSp>
        <p:nvGrpSpPr>
          <p:cNvPr id="37" name="Group 36">
            <a:extLst>
              <a:ext uri="{FF2B5EF4-FFF2-40B4-BE49-F238E27FC236}">
                <a16:creationId xmlns:a16="http://schemas.microsoft.com/office/drawing/2014/main" id="{6C730D4F-E269-4DC3-82B8-15D0C5C582F5}"/>
              </a:ext>
            </a:extLst>
          </p:cNvPr>
          <p:cNvGrpSpPr/>
          <p:nvPr/>
        </p:nvGrpSpPr>
        <p:grpSpPr>
          <a:xfrm>
            <a:off x="437646" y="1305239"/>
            <a:ext cx="4976364" cy="428193"/>
            <a:chOff x="446750" y="1266219"/>
            <a:chExt cx="4976364" cy="428193"/>
          </a:xfrm>
        </p:grpSpPr>
        <p:sp>
          <p:nvSpPr>
            <p:cNvPr id="38" name="Rectangle 37">
              <a:extLst>
                <a:ext uri="{FF2B5EF4-FFF2-40B4-BE49-F238E27FC236}">
                  <a16:creationId xmlns:a16="http://schemas.microsoft.com/office/drawing/2014/main" id="{8F566613-7CF5-46A1-ACBD-3BC5DDDBE9C4}"/>
                </a:ext>
              </a:extLst>
            </p:cNvPr>
            <p:cNvSpPr/>
            <p:nvPr/>
          </p:nvSpPr>
          <p:spPr>
            <a:xfrm>
              <a:off x="446750" y="1445031"/>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solidFill>
                  <a:srgbClr val="003399"/>
                </a:solidFill>
              </a:endParaRPr>
            </a:p>
          </p:txBody>
        </p:sp>
        <p:grpSp>
          <p:nvGrpSpPr>
            <p:cNvPr id="39" name="Group 38">
              <a:extLst>
                <a:ext uri="{FF2B5EF4-FFF2-40B4-BE49-F238E27FC236}">
                  <a16:creationId xmlns:a16="http://schemas.microsoft.com/office/drawing/2014/main" id="{14158F89-B51E-4F4E-A8CA-230DC94FD56C}"/>
                </a:ext>
              </a:extLst>
            </p:cNvPr>
            <p:cNvGrpSpPr/>
            <p:nvPr/>
          </p:nvGrpSpPr>
          <p:grpSpPr>
            <a:xfrm>
              <a:off x="581955" y="1266219"/>
              <a:ext cx="4672581" cy="374904"/>
              <a:chOff x="259908" y="592899"/>
              <a:chExt cx="4267200" cy="383760"/>
            </a:xfrm>
          </p:grpSpPr>
          <p:sp>
            <p:nvSpPr>
              <p:cNvPr id="40" name="Rectangle: Rounded Corners 39">
                <a:extLst>
                  <a:ext uri="{FF2B5EF4-FFF2-40B4-BE49-F238E27FC236}">
                    <a16:creationId xmlns:a16="http://schemas.microsoft.com/office/drawing/2014/main" id="{BE8F1DC5-7F44-4BE1-A91A-2AF2E6BFF476}"/>
                  </a:ext>
                </a:extLst>
              </p:cNvPr>
              <p:cNvSpPr/>
              <p:nvPr/>
            </p:nvSpPr>
            <p:spPr>
              <a:xfrm>
                <a:off x="259908" y="592899"/>
                <a:ext cx="4267200" cy="383760"/>
              </a:xfrm>
              <a:prstGeom prst="roundRect">
                <a:avLst/>
              </a:prstGeom>
            </p:spPr>
            <p:style>
              <a:lnRef idx="2">
                <a:schemeClr val="lt1">
                  <a:hueOff val="0"/>
                  <a:satOff val="0"/>
                  <a:lumOff val="0"/>
                  <a:alphaOff val="0"/>
                </a:schemeClr>
              </a:lnRef>
              <a:fillRef idx="1">
                <a:schemeClr val="accent2">
                  <a:shade val="80000"/>
                  <a:hueOff val="58131"/>
                  <a:satOff val="-8649"/>
                  <a:lumOff val="6098"/>
                  <a:alphaOff val="0"/>
                </a:schemeClr>
              </a:fillRef>
              <a:effectRef idx="0">
                <a:schemeClr val="accent2">
                  <a:shade val="80000"/>
                  <a:hueOff val="58131"/>
                  <a:satOff val="-8649"/>
                  <a:lumOff val="6098"/>
                  <a:alphaOff val="0"/>
                </a:schemeClr>
              </a:effectRef>
              <a:fontRef idx="minor">
                <a:schemeClr val="lt1"/>
              </a:fontRef>
            </p:style>
            <p:txBody>
              <a:bodyPr/>
              <a:lstStyle/>
              <a:p>
                <a:endParaRPr lang="en-GB" dirty="0">
                  <a:solidFill>
                    <a:srgbClr val="003399"/>
                  </a:solidFill>
                </a:endParaRPr>
              </a:p>
            </p:txBody>
          </p:sp>
          <p:sp>
            <p:nvSpPr>
              <p:cNvPr id="41" name="Rectangle: Rounded Corners 4">
                <a:extLst>
                  <a:ext uri="{FF2B5EF4-FFF2-40B4-BE49-F238E27FC236}">
                    <a16:creationId xmlns:a16="http://schemas.microsoft.com/office/drawing/2014/main" id="{8D171BB3-E0A1-4C20-BBEA-D794C0EA719C}"/>
                  </a:ext>
                </a:extLst>
              </p:cNvPr>
              <p:cNvSpPr txBox="1"/>
              <p:nvPr/>
            </p:nvSpPr>
            <p:spPr>
              <a:xfrm>
                <a:off x="278640" y="674512"/>
                <a:ext cx="4225447" cy="220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spAutoFit/>
              </a:bodyPr>
              <a:lstStyle/>
              <a:p>
                <a:r>
                  <a:rPr lang="pt-PT" sz="1400" b="0">
                    <a:solidFill>
                      <a:srgbClr val="003399"/>
                    </a:solidFill>
                  </a:rPr>
                  <a:t>Factos e números </a:t>
                </a:r>
              </a:p>
            </p:txBody>
          </p:sp>
        </p:grpSp>
      </p:grpSp>
      <p:grpSp>
        <p:nvGrpSpPr>
          <p:cNvPr id="42" name="Group 41">
            <a:extLst>
              <a:ext uri="{FF2B5EF4-FFF2-40B4-BE49-F238E27FC236}">
                <a16:creationId xmlns:a16="http://schemas.microsoft.com/office/drawing/2014/main" id="{F21A0928-55CB-437B-82C6-83D507F62905}"/>
              </a:ext>
            </a:extLst>
          </p:cNvPr>
          <p:cNvGrpSpPr/>
          <p:nvPr/>
        </p:nvGrpSpPr>
        <p:grpSpPr>
          <a:xfrm>
            <a:off x="456848" y="4132377"/>
            <a:ext cx="4973516" cy="421811"/>
            <a:chOff x="457200" y="4132377"/>
            <a:chExt cx="4973516" cy="421811"/>
          </a:xfrm>
        </p:grpSpPr>
        <p:sp>
          <p:nvSpPr>
            <p:cNvPr id="43" name="Rectangle 42">
              <a:extLst>
                <a:ext uri="{FF2B5EF4-FFF2-40B4-BE49-F238E27FC236}">
                  <a16:creationId xmlns:a16="http://schemas.microsoft.com/office/drawing/2014/main" id="{F083639D-8A87-447C-B71E-45182404D2E3}"/>
                </a:ext>
              </a:extLst>
            </p:cNvPr>
            <p:cNvSpPr/>
            <p:nvPr/>
          </p:nvSpPr>
          <p:spPr>
            <a:xfrm>
              <a:off x="457200" y="4304807"/>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44" name="Group 43">
              <a:extLst>
                <a:ext uri="{FF2B5EF4-FFF2-40B4-BE49-F238E27FC236}">
                  <a16:creationId xmlns:a16="http://schemas.microsoft.com/office/drawing/2014/main" id="{1396A3EE-F4E8-4D24-99D9-0BD561D9FB63}"/>
                </a:ext>
              </a:extLst>
            </p:cNvPr>
            <p:cNvGrpSpPr/>
            <p:nvPr/>
          </p:nvGrpSpPr>
          <p:grpSpPr>
            <a:xfrm>
              <a:off x="595396" y="4132377"/>
              <a:ext cx="4651902" cy="370957"/>
              <a:chOff x="595396" y="4132377"/>
              <a:chExt cx="4651902" cy="370957"/>
            </a:xfrm>
          </p:grpSpPr>
          <p:sp>
            <p:nvSpPr>
              <p:cNvPr id="45" name="Rectangle: Rounded Corners 44">
                <a:extLst>
                  <a:ext uri="{FF2B5EF4-FFF2-40B4-BE49-F238E27FC236}">
                    <a16:creationId xmlns:a16="http://schemas.microsoft.com/office/drawing/2014/main" id="{95A3F006-5776-4C26-9FCA-9E02A4E7E3EC}"/>
                  </a:ext>
                </a:extLst>
              </p:cNvPr>
              <p:cNvSpPr/>
              <p:nvPr/>
            </p:nvSpPr>
            <p:spPr>
              <a:xfrm>
                <a:off x="595396" y="4132377"/>
                <a:ext cx="4651902" cy="370957"/>
              </a:xfrm>
              <a:prstGeom prst="roundRect">
                <a:avLst/>
              </a:prstGeom>
              <a:solidFill>
                <a:srgbClr val="D7E3AF"/>
              </a:solidFill>
            </p:spPr>
            <p:style>
              <a:lnRef idx="2">
                <a:schemeClr val="lt1">
                  <a:hueOff val="0"/>
                  <a:satOff val="0"/>
                  <a:lumOff val="0"/>
                  <a:alphaOff val="0"/>
                </a:schemeClr>
              </a:lnRef>
              <a:fillRef idx="1">
                <a:schemeClr val="accent2">
                  <a:shade val="80000"/>
                  <a:hueOff val="348788"/>
                  <a:satOff val="-51893"/>
                  <a:lumOff val="36590"/>
                  <a:alphaOff val="0"/>
                </a:schemeClr>
              </a:fillRef>
              <a:effectRef idx="0">
                <a:schemeClr val="accent2">
                  <a:shade val="80000"/>
                  <a:hueOff val="348788"/>
                  <a:satOff val="-51893"/>
                  <a:lumOff val="36590"/>
                  <a:alphaOff val="0"/>
                </a:schemeClr>
              </a:effectRef>
              <a:fontRef idx="minor">
                <a:schemeClr val="lt1"/>
              </a:fontRef>
            </p:style>
            <p:txBody>
              <a:bodyPr/>
              <a:lstStyle/>
              <a:p>
                <a:endParaRPr lang="en-GB" dirty="0"/>
              </a:p>
            </p:txBody>
          </p:sp>
          <p:sp>
            <p:nvSpPr>
              <p:cNvPr id="46" name="Rectangle: Rounded Corners 14">
                <a:extLst>
                  <a:ext uri="{FF2B5EF4-FFF2-40B4-BE49-F238E27FC236}">
                    <a16:creationId xmlns:a16="http://schemas.microsoft.com/office/drawing/2014/main" id="{31B62292-ABEC-45D0-B502-B781E62EBD8F}"/>
                  </a:ext>
                </a:extLst>
              </p:cNvPr>
              <p:cNvSpPr txBox="1"/>
              <p:nvPr/>
            </p:nvSpPr>
            <p:spPr>
              <a:xfrm>
                <a:off x="613170" y="4210133"/>
                <a:ext cx="4626862" cy="21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spAutoFit/>
              </a:bodyPr>
              <a:lstStyle>
                <a:defPPr>
                  <a:defRPr lang="en-US"/>
                </a:defPPr>
                <a:lvl1pPr>
                  <a:defRPr sz="1400" b="0"/>
                </a:lvl1pPr>
              </a:lstStyle>
              <a:p>
                <a:r>
                  <a:rPr lang="pt-PT">
                    <a:solidFill>
                      <a:srgbClr val="003399"/>
                    </a:solidFill>
                  </a:rPr>
                  <a:t>Principais indicadores para a prevenção</a:t>
                </a:r>
              </a:p>
            </p:txBody>
          </p:sp>
        </p:grpSp>
      </p:grpSp>
      <p:pic>
        <p:nvPicPr>
          <p:cNvPr id="2" name="Picture 1">
            <a:extLst>
              <a:ext uri="{FF2B5EF4-FFF2-40B4-BE49-F238E27FC236}">
                <a16:creationId xmlns:a16="http://schemas.microsoft.com/office/drawing/2014/main" id="{62A0B561-9201-A4DF-38F5-4B09B0961E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72" r="13461"/>
          <a:stretch/>
        </p:blipFill>
        <p:spPr>
          <a:xfrm>
            <a:off x="5868144" y="1283667"/>
            <a:ext cx="2512245" cy="2543648"/>
          </a:xfrm>
          <a:prstGeom prst="rect">
            <a:avLst/>
          </a:prstGeom>
          <a:noFill/>
          <a:ln w="38100">
            <a:solidFill>
              <a:srgbClr val="ACC700"/>
            </a:solidFill>
          </a:ln>
        </p:spPr>
      </p:pic>
    </p:spTree>
    <p:extLst>
      <p:ext uri="{BB962C8B-B14F-4D97-AF65-F5344CB8AC3E}">
        <p14:creationId xmlns:p14="http://schemas.microsoft.com/office/powerpoint/2010/main" val="124221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AF5D-78E6-417D-97E0-E08045A3AE2B}"/>
              </a:ext>
            </a:extLst>
          </p:cNvPr>
          <p:cNvSpPr>
            <a:spLocks noGrp="1"/>
          </p:cNvSpPr>
          <p:nvPr>
            <p:ph type="title"/>
          </p:nvPr>
        </p:nvSpPr>
        <p:spPr>
          <a:xfrm>
            <a:off x="450001" y="87768"/>
            <a:ext cx="7559873" cy="461665"/>
          </a:xfrm>
        </p:spPr>
        <p:txBody>
          <a:bodyPr>
            <a:spAutoFit/>
          </a:bodyPr>
          <a:lstStyle/>
          <a:p>
            <a:r>
              <a:rPr lang="pt-PT" sz="2400"/>
              <a:t>Definições</a:t>
            </a:r>
          </a:p>
        </p:txBody>
      </p:sp>
      <p:sp>
        <p:nvSpPr>
          <p:cNvPr id="3" name="Content Placeholder 2">
            <a:extLst>
              <a:ext uri="{FF2B5EF4-FFF2-40B4-BE49-F238E27FC236}">
                <a16:creationId xmlns:a16="http://schemas.microsoft.com/office/drawing/2014/main" id="{DD311BF3-4B0B-435A-98FC-2D3E1668AED5}"/>
              </a:ext>
            </a:extLst>
          </p:cNvPr>
          <p:cNvSpPr>
            <a:spLocks noGrp="1"/>
          </p:cNvSpPr>
          <p:nvPr>
            <p:ph sz="half" idx="1"/>
          </p:nvPr>
        </p:nvSpPr>
        <p:spPr>
          <a:xfrm>
            <a:off x="1844418" y="1131590"/>
            <a:ext cx="6165456" cy="3843616"/>
          </a:xfrm>
        </p:spPr>
        <p:txBody>
          <a:bodyPr>
            <a:spAutoFit/>
          </a:bodyPr>
          <a:lstStyle/>
          <a:p>
            <a:pPr>
              <a:spcBef>
                <a:spcPts val="1200"/>
              </a:spcBef>
            </a:pPr>
            <a:r>
              <a:rPr lang="pt-PT" sz="1800" dirty="0">
                <a:solidFill>
                  <a:srgbClr val="899E00"/>
                </a:solidFill>
                <a:ea typeface=""/>
                <a:cs typeface="Arial" panose="020B0604020202020204" pitchFamily="34" charset="0"/>
              </a:rPr>
              <a:t>Gestão de trabalhadores baseada em algoritmos/IA (GTIA):</a:t>
            </a:r>
            <a:r>
              <a:rPr lang="pt-PT" sz="1800" b="0" dirty="0">
                <a:solidFill>
                  <a:schemeClr val="accent1"/>
                </a:solidFill>
              </a:rPr>
              <a:t> sistema digital que reúne dados relacionados com o trabalho, também sobre os trabalhadores, para tomar decisões automatizadas/</a:t>
            </a:r>
            <a:r>
              <a:rPr lang="pt-PT" sz="1800" b="0" dirty="0" err="1">
                <a:solidFill>
                  <a:schemeClr val="accent1"/>
                </a:solidFill>
              </a:rPr>
              <a:t>semiautomatizadas</a:t>
            </a:r>
            <a:r>
              <a:rPr lang="pt-PT" sz="1800" b="0" dirty="0">
                <a:solidFill>
                  <a:schemeClr val="accent1"/>
                </a:solidFill>
              </a:rPr>
              <a:t> utilizando algoritmos/IA.</a:t>
            </a:r>
          </a:p>
          <a:p>
            <a:pPr>
              <a:lnSpc>
                <a:spcPct val="90000"/>
              </a:lnSpc>
              <a:spcBef>
                <a:spcPts val="1200"/>
              </a:spcBef>
            </a:pPr>
            <a:r>
              <a:rPr lang="pt-PT" sz="1800" dirty="0">
                <a:solidFill>
                  <a:srgbClr val="899E00"/>
                </a:solidFill>
                <a:ea typeface=""/>
                <a:cs typeface="Arial" panose="020B0604020202020204" pitchFamily="34" charset="0"/>
              </a:rPr>
              <a:t>Tomada de decisões automatizada:</a:t>
            </a:r>
            <a:r>
              <a:rPr lang="pt-PT" sz="1800" b="0" dirty="0"/>
              <a:t> Os sistemas de GTIA decidem autonomamente (sujeito a disposições legais). </a:t>
            </a:r>
          </a:p>
          <a:p>
            <a:pPr>
              <a:lnSpc>
                <a:spcPct val="90000"/>
              </a:lnSpc>
              <a:spcBef>
                <a:spcPts val="1200"/>
              </a:spcBef>
            </a:pPr>
            <a:r>
              <a:rPr lang="pt-PT" sz="1800" dirty="0">
                <a:solidFill>
                  <a:srgbClr val="899E00"/>
                </a:solidFill>
                <a:ea typeface=""/>
                <a:cs typeface="Arial" panose="020B0604020202020204" pitchFamily="34" charset="0"/>
              </a:rPr>
              <a:t>Sistemas </a:t>
            </a:r>
            <a:r>
              <a:rPr lang="pt-PT" sz="1800" dirty="0" err="1">
                <a:solidFill>
                  <a:srgbClr val="899E00"/>
                </a:solidFill>
                <a:ea typeface=""/>
                <a:cs typeface="Arial" panose="020B0604020202020204" pitchFamily="34" charset="0"/>
              </a:rPr>
              <a:t>semiautomatizados</a:t>
            </a:r>
            <a:r>
              <a:rPr lang="pt-PT" sz="1800" dirty="0">
                <a:solidFill>
                  <a:srgbClr val="899E00"/>
                </a:solidFill>
                <a:ea typeface=""/>
                <a:cs typeface="Arial" panose="020B0604020202020204" pitchFamily="34" charset="0"/>
              </a:rPr>
              <a:t>:</a:t>
            </a:r>
            <a:r>
              <a:rPr lang="pt-PT" sz="1800" b="0" dirty="0"/>
              <a:t> fornecem informações e recomendações aos empregadores, gestores, gestores de recursos humanos e, por vezes, aos trabalhadores para tomarem decisões.</a:t>
            </a:r>
          </a:p>
          <a:p>
            <a:pPr marL="0" indent="0">
              <a:lnSpc>
                <a:spcPct val="90000"/>
              </a:lnSpc>
              <a:buNone/>
            </a:pPr>
            <a:endParaRPr lang="en-GB" sz="1800" dirty="0"/>
          </a:p>
        </p:txBody>
      </p:sp>
      <p:pic>
        <p:nvPicPr>
          <p:cNvPr id="4" name="Picture 3" descr="A green outline of a file&#10;&#10;Description automatically generated">
            <a:extLst>
              <a:ext uri="{FF2B5EF4-FFF2-40B4-BE49-F238E27FC236}">
                <a16:creationId xmlns:a16="http://schemas.microsoft.com/office/drawing/2014/main" id="{152803AB-13CC-837E-DB1E-48D81F2DA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34426"/>
            <a:ext cx="1319636" cy="1319636"/>
          </a:xfrm>
          <a:prstGeom prst="rect">
            <a:avLst/>
          </a:prstGeom>
          <a:ln>
            <a:solidFill>
              <a:srgbClr val="899E00"/>
            </a:solidFill>
          </a:ln>
        </p:spPr>
      </p:pic>
    </p:spTree>
    <p:extLst>
      <p:ext uri="{BB962C8B-B14F-4D97-AF65-F5344CB8AC3E}">
        <p14:creationId xmlns:p14="http://schemas.microsoft.com/office/powerpoint/2010/main" val="421914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059582"/>
            <a:ext cx="4680520" cy="2862322"/>
          </a:xfrm>
        </p:spPr>
        <p:txBody>
          <a:bodyPr wrap="square">
            <a:spAutoFit/>
          </a:bodyPr>
          <a:lstStyle/>
          <a:p>
            <a:pPr>
              <a:spcBef>
                <a:spcPts val="900"/>
              </a:spcBef>
            </a:pPr>
            <a:r>
              <a:rPr lang="pt-PT" sz="2000" dirty="0">
                <a:solidFill>
                  <a:srgbClr val="899E00"/>
                </a:solidFill>
                <a:ea typeface=""/>
                <a:cs typeface="Arial" panose="020B0604020202020204" pitchFamily="34" charset="0"/>
              </a:rPr>
              <a:t>Assegurar a supervisão dos turnos de trabalho</a:t>
            </a:r>
            <a:r>
              <a:rPr lang="pt-PT" sz="2000" b="0" dirty="0">
                <a:ea typeface=""/>
                <a:cs typeface="Arial" panose="020B0604020202020204" pitchFamily="34" charset="0"/>
              </a:rPr>
              <a:t> através da atribuição automática de tarefas e horários de trabalho a trabalhadores específicos. </a:t>
            </a:r>
          </a:p>
          <a:p>
            <a:pPr>
              <a:spcBef>
                <a:spcPts val="2400"/>
              </a:spcBef>
            </a:pPr>
            <a:r>
              <a:rPr lang="pt-PT" sz="2000" dirty="0">
                <a:solidFill>
                  <a:srgbClr val="899E00"/>
                </a:solidFill>
                <a:cs typeface="Arial" panose="020B0604020202020204" pitchFamily="34" charset="0"/>
              </a:rPr>
              <a:t>Avaliar o desempenho e a produtividade dos trabalhadores</a:t>
            </a:r>
            <a:r>
              <a:rPr lang="pt-PT" sz="2000" b="0" dirty="0">
                <a:cs typeface="Arial" panose="020B0604020202020204" pitchFamily="34" charset="0"/>
              </a:rPr>
              <a:t> e formular recomendações sobre a forma como podem ser melhorados. </a:t>
            </a:r>
          </a:p>
        </p:txBody>
      </p:sp>
      <p:sp>
        <p:nvSpPr>
          <p:cNvPr id="7" name="Title 2"/>
          <p:cNvSpPr txBox="1">
            <a:spLocks/>
          </p:cNvSpPr>
          <p:nvPr/>
        </p:nvSpPr>
        <p:spPr>
          <a:xfrm>
            <a:off x="467544" y="184482"/>
            <a:ext cx="8208912" cy="401648"/>
          </a:xfrm>
          <a:prstGeom prst="rect">
            <a:avLst/>
          </a:prstGeom>
        </p:spPr>
        <p:txBody>
          <a:bodyPr vert="horz"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400" b="1">
                <a:solidFill>
                  <a:schemeClr val="tx2"/>
                </a:solidFill>
                <a:ea typeface=""/>
              </a:rPr>
              <a:t>Exemplos de casos em que é utilizada a GTIA</a:t>
            </a:r>
          </a:p>
        </p:txBody>
      </p:sp>
      <p:sp>
        <p:nvSpPr>
          <p:cNvPr id="6" name="Rectangle 5">
            <a:extLst>
              <a:ext uri="{FF2B5EF4-FFF2-40B4-BE49-F238E27FC236}">
                <a16:creationId xmlns:a16="http://schemas.microsoft.com/office/drawing/2014/main" id="{77D8212C-7E23-F5B3-8269-3F6AD143E3A8}"/>
              </a:ext>
            </a:extLst>
          </p:cNvPr>
          <p:cNvSpPr/>
          <p:nvPr/>
        </p:nvSpPr>
        <p:spPr>
          <a:xfrm>
            <a:off x="5508103" y="658738"/>
            <a:ext cx="3510347" cy="4421388"/>
          </a:xfrm>
          <a:custGeom>
            <a:avLst/>
            <a:gdLst>
              <a:gd name="connsiteX0" fmla="*/ 0 w 3600400"/>
              <a:gd name="connsiteY0" fmla="*/ 0 h 4464496"/>
              <a:gd name="connsiteX1" fmla="*/ 3600400 w 3600400"/>
              <a:gd name="connsiteY1" fmla="*/ 0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301462"/>
              <a:gd name="connsiteY0" fmla="*/ 315108 h 4779604"/>
              <a:gd name="connsiteX1" fmla="*/ 2897015 w 3301462"/>
              <a:gd name="connsiteY1" fmla="*/ 332692 h 4779604"/>
              <a:gd name="connsiteX2" fmla="*/ 3301462 w 3301462"/>
              <a:gd name="connsiteY2" fmla="*/ 4762019 h 4779604"/>
              <a:gd name="connsiteX3" fmla="*/ 0 w 3301462"/>
              <a:gd name="connsiteY3" fmla="*/ 4779604 h 4779604"/>
              <a:gd name="connsiteX4" fmla="*/ 0 w 3301462"/>
              <a:gd name="connsiteY4" fmla="*/ 315108 h 4779604"/>
              <a:gd name="connsiteX0" fmla="*/ 0 w 3511679"/>
              <a:gd name="connsiteY0" fmla="*/ 315108 h 4779604"/>
              <a:gd name="connsiteX1" fmla="*/ 2897015 w 3511679"/>
              <a:gd name="connsiteY1" fmla="*/ 332692 h 4779604"/>
              <a:gd name="connsiteX2" fmla="*/ 3301462 w 3511679"/>
              <a:gd name="connsiteY2" fmla="*/ 4762019 h 4779604"/>
              <a:gd name="connsiteX3" fmla="*/ 0 w 3511679"/>
              <a:gd name="connsiteY3" fmla="*/ 4779604 h 4779604"/>
              <a:gd name="connsiteX4" fmla="*/ 0 w 3511679"/>
              <a:gd name="connsiteY4" fmla="*/ 315108 h 4779604"/>
              <a:gd name="connsiteX0" fmla="*/ 0 w 3503242"/>
              <a:gd name="connsiteY0" fmla="*/ 56591 h 4521087"/>
              <a:gd name="connsiteX1" fmla="*/ 2897015 w 3503242"/>
              <a:gd name="connsiteY1" fmla="*/ 74175 h 4521087"/>
              <a:gd name="connsiteX2" fmla="*/ 2994058 w 3503242"/>
              <a:gd name="connsiteY2" fmla="*/ 1011672 h 4521087"/>
              <a:gd name="connsiteX3" fmla="*/ 3301462 w 3503242"/>
              <a:gd name="connsiteY3" fmla="*/ 4503502 h 4521087"/>
              <a:gd name="connsiteX4" fmla="*/ 0 w 3503242"/>
              <a:gd name="connsiteY4" fmla="*/ 4521087 h 4521087"/>
              <a:gd name="connsiteX5" fmla="*/ 0 w 3503242"/>
              <a:gd name="connsiteY5" fmla="*/ 56591 h 4521087"/>
              <a:gd name="connsiteX0" fmla="*/ 0 w 3445180"/>
              <a:gd name="connsiteY0" fmla="*/ 56591 h 4521087"/>
              <a:gd name="connsiteX1" fmla="*/ 2897015 w 3445180"/>
              <a:gd name="connsiteY1" fmla="*/ 74175 h 4521087"/>
              <a:gd name="connsiteX2" fmla="*/ 2994058 w 3445180"/>
              <a:gd name="connsiteY2" fmla="*/ 1011672 h 4521087"/>
              <a:gd name="connsiteX3" fmla="*/ 3231124 w 3445180"/>
              <a:gd name="connsiteY3" fmla="*/ 4521087 h 4521087"/>
              <a:gd name="connsiteX4" fmla="*/ 0 w 3445180"/>
              <a:gd name="connsiteY4" fmla="*/ 4521087 h 4521087"/>
              <a:gd name="connsiteX5" fmla="*/ 0 w 3445180"/>
              <a:gd name="connsiteY5" fmla="*/ 56591 h 4521087"/>
              <a:gd name="connsiteX0" fmla="*/ 0 w 3479573"/>
              <a:gd name="connsiteY0" fmla="*/ 56591 h 4521087"/>
              <a:gd name="connsiteX1" fmla="*/ 2897015 w 3479573"/>
              <a:gd name="connsiteY1" fmla="*/ 74175 h 4521087"/>
              <a:gd name="connsiteX2" fmla="*/ 2994058 w 3479573"/>
              <a:gd name="connsiteY2" fmla="*/ 1011672 h 4521087"/>
              <a:gd name="connsiteX3" fmla="*/ 3231124 w 3479573"/>
              <a:gd name="connsiteY3" fmla="*/ 4521087 h 4521087"/>
              <a:gd name="connsiteX4" fmla="*/ 0 w 3479573"/>
              <a:gd name="connsiteY4" fmla="*/ 4521087 h 4521087"/>
              <a:gd name="connsiteX5" fmla="*/ 0 w 3479573"/>
              <a:gd name="connsiteY5" fmla="*/ 56591 h 4521087"/>
              <a:gd name="connsiteX0" fmla="*/ 0 w 3472995"/>
              <a:gd name="connsiteY0" fmla="*/ 58539 h 4523035"/>
              <a:gd name="connsiteX1" fmla="*/ 2897015 w 3472995"/>
              <a:gd name="connsiteY1" fmla="*/ 76123 h 4523035"/>
              <a:gd name="connsiteX2" fmla="*/ 2958889 w 3472995"/>
              <a:gd name="connsiteY2" fmla="*/ 1039997 h 4523035"/>
              <a:gd name="connsiteX3" fmla="*/ 3231124 w 3472995"/>
              <a:gd name="connsiteY3" fmla="*/ 4523035 h 4523035"/>
              <a:gd name="connsiteX4" fmla="*/ 0 w 3472995"/>
              <a:gd name="connsiteY4" fmla="*/ 4523035 h 4523035"/>
              <a:gd name="connsiteX5" fmla="*/ 0 w 3472995"/>
              <a:gd name="connsiteY5" fmla="*/ 58539 h 4523035"/>
              <a:gd name="connsiteX0" fmla="*/ 0 w 3472995"/>
              <a:gd name="connsiteY0" fmla="*/ 91718 h 4556214"/>
              <a:gd name="connsiteX1" fmla="*/ 2861845 w 3472995"/>
              <a:gd name="connsiteY1" fmla="*/ 65341 h 4556214"/>
              <a:gd name="connsiteX2" fmla="*/ 2958889 w 3472995"/>
              <a:gd name="connsiteY2" fmla="*/ 1073176 h 4556214"/>
              <a:gd name="connsiteX3" fmla="*/ 3231124 w 3472995"/>
              <a:gd name="connsiteY3" fmla="*/ 4556214 h 4556214"/>
              <a:gd name="connsiteX4" fmla="*/ 0 w 3472995"/>
              <a:gd name="connsiteY4" fmla="*/ 4556214 h 4556214"/>
              <a:gd name="connsiteX5" fmla="*/ 0 w 3472995"/>
              <a:gd name="connsiteY5" fmla="*/ 91718 h 4556214"/>
              <a:gd name="connsiteX0" fmla="*/ 0 w 3472995"/>
              <a:gd name="connsiteY0" fmla="*/ 26377 h 4490873"/>
              <a:gd name="connsiteX1" fmla="*/ 2861845 w 3472995"/>
              <a:gd name="connsiteY1" fmla="*/ 0 h 4490873"/>
              <a:gd name="connsiteX2" fmla="*/ 2958889 w 3472995"/>
              <a:gd name="connsiteY2" fmla="*/ 1007835 h 4490873"/>
              <a:gd name="connsiteX3" fmla="*/ 3231124 w 3472995"/>
              <a:gd name="connsiteY3" fmla="*/ 4490873 h 4490873"/>
              <a:gd name="connsiteX4" fmla="*/ 0 w 3472995"/>
              <a:gd name="connsiteY4" fmla="*/ 4490873 h 4490873"/>
              <a:gd name="connsiteX5" fmla="*/ 0 w 3472995"/>
              <a:gd name="connsiteY5" fmla="*/ 26377 h 4490873"/>
              <a:gd name="connsiteX0" fmla="*/ 0 w 3509197"/>
              <a:gd name="connsiteY0" fmla="*/ 26377 h 4517250"/>
              <a:gd name="connsiteX1" fmla="*/ 2861845 w 3509197"/>
              <a:gd name="connsiteY1" fmla="*/ 0 h 4517250"/>
              <a:gd name="connsiteX2" fmla="*/ 2958889 w 3509197"/>
              <a:gd name="connsiteY2" fmla="*/ 1007835 h 4517250"/>
              <a:gd name="connsiteX3" fmla="*/ 3275085 w 3509197"/>
              <a:gd name="connsiteY3" fmla="*/ 4517250 h 4517250"/>
              <a:gd name="connsiteX4" fmla="*/ 0 w 3509197"/>
              <a:gd name="connsiteY4" fmla="*/ 4490873 h 4517250"/>
              <a:gd name="connsiteX5" fmla="*/ 0 w 3509197"/>
              <a:gd name="connsiteY5" fmla="*/ 26377 h 4517250"/>
              <a:gd name="connsiteX0" fmla="*/ 0 w 3524437"/>
              <a:gd name="connsiteY0" fmla="*/ 130204 h 4575508"/>
              <a:gd name="connsiteX1" fmla="*/ 2877085 w 3524437"/>
              <a:gd name="connsiteY1" fmla="*/ 58258 h 4575508"/>
              <a:gd name="connsiteX2" fmla="*/ 2974129 w 3524437"/>
              <a:gd name="connsiteY2" fmla="*/ 1066093 h 4575508"/>
              <a:gd name="connsiteX3" fmla="*/ 3290325 w 3524437"/>
              <a:gd name="connsiteY3" fmla="*/ 4575508 h 4575508"/>
              <a:gd name="connsiteX4" fmla="*/ 15240 w 3524437"/>
              <a:gd name="connsiteY4" fmla="*/ 4549131 h 4575508"/>
              <a:gd name="connsiteX5" fmla="*/ 0 w 3524437"/>
              <a:gd name="connsiteY5" fmla="*/ 130204 h 4575508"/>
              <a:gd name="connsiteX0" fmla="*/ 0 w 3524437"/>
              <a:gd name="connsiteY0" fmla="*/ 52199 h 4497503"/>
              <a:gd name="connsiteX1" fmla="*/ 3113305 w 3524437"/>
              <a:gd name="connsiteY1" fmla="*/ 86579 h 4497503"/>
              <a:gd name="connsiteX2" fmla="*/ 2974129 w 3524437"/>
              <a:gd name="connsiteY2" fmla="*/ 988088 h 4497503"/>
              <a:gd name="connsiteX3" fmla="*/ 3290325 w 3524437"/>
              <a:gd name="connsiteY3" fmla="*/ 4497503 h 4497503"/>
              <a:gd name="connsiteX4" fmla="*/ 15240 w 3524437"/>
              <a:gd name="connsiteY4" fmla="*/ 4471126 h 4497503"/>
              <a:gd name="connsiteX5" fmla="*/ 0 w 3524437"/>
              <a:gd name="connsiteY5" fmla="*/ 52199 h 4497503"/>
              <a:gd name="connsiteX0" fmla="*/ 0 w 3524437"/>
              <a:gd name="connsiteY0" fmla="*/ 9703 h 4455007"/>
              <a:gd name="connsiteX1" fmla="*/ 3113305 w 3524437"/>
              <a:gd name="connsiteY1" fmla="*/ 44083 h 4455007"/>
              <a:gd name="connsiteX2" fmla="*/ 2974129 w 3524437"/>
              <a:gd name="connsiteY2" fmla="*/ 945592 h 4455007"/>
              <a:gd name="connsiteX3" fmla="*/ 3290325 w 3524437"/>
              <a:gd name="connsiteY3" fmla="*/ 4455007 h 4455007"/>
              <a:gd name="connsiteX4" fmla="*/ 15240 w 3524437"/>
              <a:gd name="connsiteY4" fmla="*/ 4428630 h 4455007"/>
              <a:gd name="connsiteX5" fmla="*/ 0 w 3524437"/>
              <a:gd name="connsiteY5" fmla="*/ 9703 h 4455007"/>
              <a:gd name="connsiteX0" fmla="*/ 0 w 3528410"/>
              <a:gd name="connsiteY0" fmla="*/ 53269 h 4498573"/>
              <a:gd name="connsiteX1" fmla="*/ 3113305 w 3528410"/>
              <a:gd name="connsiteY1" fmla="*/ 87649 h 4498573"/>
              <a:gd name="connsiteX2" fmla="*/ 2996989 w 3528410"/>
              <a:gd name="connsiteY2" fmla="*/ 1004348 h 4498573"/>
              <a:gd name="connsiteX3" fmla="*/ 3290325 w 3528410"/>
              <a:gd name="connsiteY3" fmla="*/ 4498573 h 4498573"/>
              <a:gd name="connsiteX4" fmla="*/ 15240 w 3528410"/>
              <a:gd name="connsiteY4" fmla="*/ 4472196 h 4498573"/>
              <a:gd name="connsiteX5" fmla="*/ 0 w 3528410"/>
              <a:gd name="connsiteY5" fmla="*/ 53269 h 4498573"/>
              <a:gd name="connsiteX0" fmla="*/ 0 w 3535792"/>
              <a:gd name="connsiteY0" fmla="*/ 53269 h 4498573"/>
              <a:gd name="connsiteX1" fmla="*/ 3113305 w 3535792"/>
              <a:gd name="connsiteY1" fmla="*/ 87649 h 4498573"/>
              <a:gd name="connsiteX2" fmla="*/ 2996989 w 3535792"/>
              <a:gd name="connsiteY2" fmla="*/ 1004348 h 4498573"/>
              <a:gd name="connsiteX3" fmla="*/ 3290325 w 3535792"/>
              <a:gd name="connsiteY3" fmla="*/ 4498573 h 4498573"/>
              <a:gd name="connsiteX4" fmla="*/ 15240 w 3535792"/>
              <a:gd name="connsiteY4" fmla="*/ 4472196 h 4498573"/>
              <a:gd name="connsiteX5" fmla="*/ 0 w 3535792"/>
              <a:gd name="connsiteY5" fmla="*/ 53269 h 4498573"/>
              <a:gd name="connsiteX0" fmla="*/ 0 w 3535792"/>
              <a:gd name="connsiteY0" fmla="*/ 5714 h 4451018"/>
              <a:gd name="connsiteX1" fmla="*/ 3113305 w 3535792"/>
              <a:gd name="connsiteY1" fmla="*/ 40094 h 4451018"/>
              <a:gd name="connsiteX2" fmla="*/ 2996989 w 3535792"/>
              <a:gd name="connsiteY2" fmla="*/ 956793 h 4451018"/>
              <a:gd name="connsiteX3" fmla="*/ 3290325 w 3535792"/>
              <a:gd name="connsiteY3" fmla="*/ 4451018 h 4451018"/>
              <a:gd name="connsiteX4" fmla="*/ 15240 w 3535792"/>
              <a:gd name="connsiteY4" fmla="*/ 4424641 h 4451018"/>
              <a:gd name="connsiteX5" fmla="*/ 0 w 3535792"/>
              <a:gd name="connsiteY5" fmla="*/ 5714 h 4451018"/>
              <a:gd name="connsiteX0" fmla="*/ 0 w 3535792"/>
              <a:gd name="connsiteY0" fmla="*/ 7856 h 4453160"/>
              <a:gd name="connsiteX1" fmla="*/ 3113305 w 3535792"/>
              <a:gd name="connsiteY1" fmla="*/ 42236 h 4453160"/>
              <a:gd name="connsiteX2" fmla="*/ 2996989 w 3535792"/>
              <a:gd name="connsiteY2" fmla="*/ 958935 h 4453160"/>
              <a:gd name="connsiteX3" fmla="*/ 3290325 w 3535792"/>
              <a:gd name="connsiteY3" fmla="*/ 4453160 h 4453160"/>
              <a:gd name="connsiteX4" fmla="*/ 15240 w 3535792"/>
              <a:gd name="connsiteY4" fmla="*/ 4426783 h 4453160"/>
              <a:gd name="connsiteX5" fmla="*/ 0 w 3535792"/>
              <a:gd name="connsiteY5" fmla="*/ 7856 h 4453160"/>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27819 h 4454196"/>
              <a:gd name="connsiteX5" fmla="*/ 0 w 3535792"/>
              <a:gd name="connsiteY5" fmla="*/ 8892 h 4454196"/>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13580 h 4454196"/>
              <a:gd name="connsiteX5" fmla="*/ 0 w 3535792"/>
              <a:gd name="connsiteY5" fmla="*/ 8892 h 4454196"/>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413580 h 4430462"/>
              <a:gd name="connsiteX5" fmla="*/ 0 w 3522561"/>
              <a:gd name="connsiteY5" fmla="*/ 8892 h 4430462"/>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399341 h 4430462"/>
              <a:gd name="connsiteX5" fmla="*/ 0 w 3522561"/>
              <a:gd name="connsiteY5" fmla="*/ 8892 h 4430462"/>
              <a:gd name="connsiteX0" fmla="*/ 0 w 3510347"/>
              <a:gd name="connsiteY0" fmla="*/ 8892 h 4406728"/>
              <a:gd name="connsiteX1" fmla="*/ 3113305 w 3510347"/>
              <a:gd name="connsiteY1" fmla="*/ 43272 h 4406728"/>
              <a:gd name="connsiteX2" fmla="*/ 2996989 w 3510347"/>
              <a:gd name="connsiteY2" fmla="*/ 959971 h 4406728"/>
              <a:gd name="connsiteX3" fmla="*/ 3276038 w 3510347"/>
              <a:gd name="connsiteY3" fmla="*/ 4406728 h 4406728"/>
              <a:gd name="connsiteX4" fmla="*/ 15240 w 3510347"/>
              <a:gd name="connsiteY4" fmla="*/ 4399341 h 4406728"/>
              <a:gd name="connsiteX5" fmla="*/ 0 w 3510347"/>
              <a:gd name="connsiteY5" fmla="*/ 8892 h 44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347" h="4406728">
                <a:moveTo>
                  <a:pt x="0" y="8892"/>
                </a:moveTo>
                <a:cubicBezTo>
                  <a:pt x="959028" y="-15090"/>
                  <a:pt x="2895747" y="13869"/>
                  <a:pt x="3113305" y="43272"/>
                </a:cubicBezTo>
                <a:cubicBezTo>
                  <a:pt x="3330863" y="72675"/>
                  <a:pt x="2969867" y="232728"/>
                  <a:pt x="2996989" y="959971"/>
                </a:cubicBezTo>
                <a:cubicBezTo>
                  <a:pt x="3024111" y="1687214"/>
                  <a:pt x="3924516" y="2860533"/>
                  <a:pt x="3276038" y="4406728"/>
                </a:cubicBezTo>
                <a:lnTo>
                  <a:pt x="15240" y="4399341"/>
                </a:lnTo>
                <a:lnTo>
                  <a:pt x="0" y="8892"/>
                </a:lnTo>
                <a:close/>
              </a:path>
            </a:pathLst>
          </a:custGeom>
          <a:blipFill dpi="0" rotWithShape="1">
            <a:blip r:embed="rId3" cstate="print">
              <a:extLst>
                <a:ext uri="{28A0092B-C50C-407E-A947-70E740481C1C}">
                  <a14:useLocalDpi xmlns:a14="http://schemas.microsoft.com/office/drawing/2010/main" val="0"/>
                </a:ext>
              </a:extLst>
            </a:blip>
            <a:srcRect/>
            <a:stretch>
              <a:fillRect l="-71819" t="664" r="-21281" b="-33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BFA5FFD-4A0D-517A-126E-C899D00F31A7}"/>
              </a:ext>
            </a:extLst>
          </p:cNvPr>
          <p:cNvSpPr txBox="1"/>
          <p:nvPr/>
        </p:nvSpPr>
        <p:spPr>
          <a:xfrm rot="16200000">
            <a:off x="4468698" y="3847609"/>
            <a:ext cx="2304256" cy="200055"/>
          </a:xfrm>
          <a:prstGeom prst="rect">
            <a:avLst/>
          </a:prstGeom>
          <a:noFill/>
        </p:spPr>
        <p:txBody>
          <a:bodyPr wrap="square" rtlCol="0">
            <a:spAutoFit/>
          </a:bodyPr>
          <a:lstStyle/>
          <a:p>
            <a:r>
              <a:rPr lang="pt-PT" sz="700"/>
              <a:t>© iStockphoto / zoranm</a:t>
            </a:r>
          </a:p>
        </p:txBody>
      </p:sp>
    </p:spTree>
    <p:extLst>
      <p:ext uri="{BB962C8B-B14F-4D97-AF65-F5344CB8AC3E}">
        <p14:creationId xmlns:p14="http://schemas.microsoft.com/office/powerpoint/2010/main" val="407005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051D-DB8E-48C5-944F-067F88DC7208}"/>
              </a:ext>
            </a:extLst>
          </p:cNvPr>
          <p:cNvSpPr>
            <a:spLocks noGrp="1"/>
          </p:cNvSpPr>
          <p:nvPr>
            <p:ph type="title"/>
          </p:nvPr>
        </p:nvSpPr>
        <p:spPr>
          <a:xfrm>
            <a:off x="450001" y="87768"/>
            <a:ext cx="8154447" cy="461665"/>
          </a:xfrm>
        </p:spPr>
        <p:txBody>
          <a:bodyPr>
            <a:spAutoFit/>
          </a:bodyPr>
          <a:lstStyle/>
          <a:p>
            <a:r>
              <a:rPr lang="pt-PT" sz="2400"/>
              <a:t>Factos e números – utilização das tecnologias digitais</a:t>
            </a:r>
          </a:p>
        </p:txBody>
      </p:sp>
      <p:sp>
        <p:nvSpPr>
          <p:cNvPr id="3" name="Content Placeholder 2">
            <a:extLst>
              <a:ext uri="{FF2B5EF4-FFF2-40B4-BE49-F238E27FC236}">
                <a16:creationId xmlns:a16="http://schemas.microsoft.com/office/drawing/2014/main" id="{32649AD3-9714-B417-F098-C2603937F3A0}"/>
              </a:ext>
            </a:extLst>
          </p:cNvPr>
          <p:cNvSpPr>
            <a:spLocks noGrp="1"/>
          </p:cNvSpPr>
          <p:nvPr>
            <p:ph sz="half" idx="1"/>
          </p:nvPr>
        </p:nvSpPr>
        <p:spPr>
          <a:xfrm>
            <a:off x="666024" y="987574"/>
            <a:ext cx="7938424" cy="3323987"/>
          </a:xfrm>
        </p:spPr>
        <p:txBody>
          <a:bodyPr wrap="square">
            <a:spAutoFit/>
          </a:bodyPr>
          <a:lstStyle/>
          <a:p>
            <a:pPr marL="0" indent="0">
              <a:buNone/>
            </a:pPr>
            <a:r>
              <a:rPr lang="pt-PT" sz="2000" b="0" dirty="0">
                <a:solidFill>
                  <a:srgbClr val="899E00"/>
                </a:solidFill>
              </a:rPr>
              <a:t>Os trabalhadores referem que a sua organização utiliza as tecnologias digitais para:</a:t>
            </a:r>
          </a:p>
          <a:p>
            <a:pPr>
              <a:spcBef>
                <a:spcPts val="1000"/>
              </a:spcBef>
            </a:pPr>
            <a:r>
              <a:rPr lang="pt-PT" sz="2000" b="0" dirty="0">
                <a:ea typeface=""/>
                <a:cs typeface="Aptos" panose="020B0004020202020204" pitchFamily="34" charset="0"/>
              </a:rPr>
              <a:t>Determinar a velocidade do trabalho (52 %)</a:t>
            </a:r>
          </a:p>
          <a:p>
            <a:pPr>
              <a:spcBef>
                <a:spcPts val="1000"/>
              </a:spcBef>
            </a:pPr>
            <a:r>
              <a:rPr lang="pt-PT" sz="2000" b="0" dirty="0">
                <a:ea typeface=""/>
                <a:cs typeface="Aptos" panose="020B0004020202020204" pitchFamily="34" charset="0"/>
              </a:rPr>
              <a:t>Aumentar a vigilância (37 %)</a:t>
            </a:r>
          </a:p>
          <a:p>
            <a:pPr>
              <a:spcBef>
                <a:spcPts val="1000"/>
              </a:spcBef>
            </a:pPr>
            <a:r>
              <a:rPr lang="pt-PT" sz="2000" b="0" dirty="0"/>
              <a:t>Atribuir tarefas, horários de trabalho ou turnos (30 %)</a:t>
            </a:r>
          </a:p>
          <a:p>
            <a:pPr>
              <a:spcBef>
                <a:spcPts val="1000"/>
              </a:spcBef>
            </a:pPr>
            <a:r>
              <a:rPr lang="pt-PT" sz="2000" b="0" dirty="0"/>
              <a:t>Avaliar o desempenho por terceiros (27 %)</a:t>
            </a:r>
          </a:p>
          <a:p>
            <a:pPr>
              <a:spcBef>
                <a:spcPts val="1000"/>
              </a:spcBef>
            </a:pPr>
            <a:r>
              <a:rPr lang="pt-PT" sz="2000" b="0" dirty="0"/>
              <a:t>Supervisionar/monitorizar o trabalho ou o comportamento (25 %) </a:t>
            </a:r>
          </a:p>
          <a:p>
            <a:pPr>
              <a:spcBef>
                <a:spcPts val="1000"/>
              </a:spcBef>
            </a:pPr>
            <a:r>
              <a:rPr lang="pt-PT" sz="2000" b="0" dirty="0"/>
              <a:t>Monitorizar os sinais vitais (7 %)</a:t>
            </a:r>
          </a:p>
        </p:txBody>
      </p:sp>
      <p:sp>
        <p:nvSpPr>
          <p:cNvPr id="5" name="TextBox 4">
            <a:extLst>
              <a:ext uri="{FF2B5EF4-FFF2-40B4-BE49-F238E27FC236}">
                <a16:creationId xmlns:a16="http://schemas.microsoft.com/office/drawing/2014/main" id="{63AB1135-B53B-C3AB-DC9F-6DAD67D05F52}"/>
              </a:ext>
            </a:extLst>
          </p:cNvPr>
          <p:cNvSpPr txBox="1"/>
          <p:nvPr/>
        </p:nvSpPr>
        <p:spPr>
          <a:xfrm>
            <a:off x="1907704" y="4356812"/>
            <a:ext cx="5064358" cy="338554"/>
          </a:xfrm>
          <a:prstGeom prst="rect">
            <a:avLst/>
          </a:prstGeom>
          <a:noFill/>
        </p:spPr>
        <p:txBody>
          <a:bodyPr wrap="square">
            <a:spAutoFit/>
          </a:bodyPr>
          <a:lstStyle/>
          <a:p>
            <a:r>
              <a:rPr lang="pt-PT" sz="1600" dirty="0"/>
              <a:t>Fonte: Tomar o pulso à SST 2022 - UE-27 (n=25 683)</a:t>
            </a:r>
          </a:p>
        </p:txBody>
      </p:sp>
    </p:spTree>
    <p:extLst>
      <p:ext uri="{BB962C8B-B14F-4D97-AF65-F5344CB8AC3E}">
        <p14:creationId xmlns:p14="http://schemas.microsoft.com/office/powerpoint/2010/main" val="161786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915566"/>
            <a:ext cx="5472608" cy="3375283"/>
          </a:xfrm>
        </p:spPr>
        <p:txBody>
          <a:bodyPr>
            <a:spAutoFit/>
          </a:bodyPr>
          <a:lstStyle/>
          <a:p>
            <a:pPr>
              <a:spcBef>
                <a:spcPts val="1000"/>
              </a:spcBef>
            </a:pPr>
            <a:r>
              <a:rPr lang="pt-PT" sz="2000" b="0" dirty="0">
                <a:cs typeface="Arial" panose="020B0604020202020204" pitchFamily="34" charset="0"/>
              </a:rPr>
              <a:t>Principalmente em </a:t>
            </a:r>
            <a:r>
              <a:rPr lang="pt-PT" sz="2000" dirty="0">
                <a:solidFill>
                  <a:srgbClr val="899E00"/>
                </a:solidFill>
                <a:cs typeface="Arial" panose="020B0604020202020204" pitchFamily="34" charset="0"/>
              </a:rPr>
              <a:t>empresas de maior dimensão</a:t>
            </a:r>
          </a:p>
          <a:p>
            <a:pPr>
              <a:spcBef>
                <a:spcPts val="1000"/>
              </a:spcBef>
            </a:pPr>
            <a:r>
              <a:rPr lang="pt-PT" sz="2000" b="0" dirty="0">
                <a:cs typeface="Arial" panose="020B0604020202020204" pitchFamily="34" charset="0"/>
              </a:rPr>
              <a:t>Principalmente em empregos com </a:t>
            </a:r>
            <a:r>
              <a:rPr lang="pt-PT" sz="2000" dirty="0">
                <a:solidFill>
                  <a:srgbClr val="899E00"/>
                </a:solidFill>
                <a:cs typeface="Arial" panose="020B0604020202020204" pitchFamily="34" charset="0"/>
              </a:rPr>
              <a:t>tarefas manuais/repetitivas de rotina </a:t>
            </a:r>
          </a:p>
          <a:p>
            <a:pPr marL="189000" lvl="1" indent="-189000">
              <a:spcBef>
                <a:spcPts val="1000"/>
              </a:spcBef>
              <a:buClr>
                <a:schemeClr val="tx2"/>
              </a:buClr>
              <a:buFont typeface="Wingdings" pitchFamily="2" charset="2"/>
              <a:buChar char="§"/>
            </a:pPr>
            <a:r>
              <a:rPr lang="pt-PT" sz="2000" dirty="0">
                <a:solidFill>
                  <a:schemeClr val="tx2"/>
                </a:solidFill>
                <a:cs typeface="Arial" panose="020B0604020202020204" pitchFamily="34" charset="0"/>
              </a:rPr>
              <a:t>Adesão relativamente baixa, mas </a:t>
            </a:r>
            <a:r>
              <a:rPr lang="pt-PT" sz="2000" b="1" dirty="0">
                <a:solidFill>
                  <a:srgbClr val="899E00"/>
                </a:solidFill>
                <a:cs typeface="Arial" panose="020B0604020202020204" pitchFamily="34" charset="0"/>
              </a:rPr>
              <a:t>em crescimento</a:t>
            </a:r>
            <a:r>
              <a:rPr lang="pt-PT" sz="2000" dirty="0">
                <a:solidFill>
                  <a:schemeClr val="accent1"/>
                </a:solidFill>
                <a:cs typeface="Arial" panose="020B0604020202020204" pitchFamily="34" charset="0"/>
              </a:rPr>
              <a:t> na UE-27</a:t>
            </a:r>
          </a:p>
          <a:p>
            <a:pPr marL="189000" lvl="1" indent="-189000">
              <a:spcBef>
                <a:spcPts val="1000"/>
              </a:spcBef>
              <a:buClr>
                <a:schemeClr val="tx2"/>
              </a:buClr>
              <a:buFont typeface="Wingdings" pitchFamily="2" charset="2"/>
              <a:buChar char="§"/>
            </a:pPr>
            <a:r>
              <a:rPr lang="pt-PT" sz="2000" b="1" dirty="0">
                <a:solidFill>
                  <a:srgbClr val="899E00"/>
                </a:solidFill>
                <a:cs typeface="Arial" panose="020B0604020202020204" pitchFamily="34" charset="0"/>
              </a:rPr>
              <a:t>Aumento acentuado </a:t>
            </a:r>
            <a:r>
              <a:rPr lang="pt-PT" sz="2000" dirty="0">
                <a:solidFill>
                  <a:schemeClr val="tx2"/>
                </a:solidFill>
                <a:cs typeface="Arial" panose="020B0604020202020204" pitchFamily="34" charset="0"/>
              </a:rPr>
              <a:t>do software de monitorização dos trabalhadores (</a:t>
            </a:r>
            <a:r>
              <a:rPr lang="pt-PT" sz="2000" b="1" dirty="0">
                <a:solidFill>
                  <a:srgbClr val="899E00"/>
                </a:solidFill>
                <a:cs typeface="Arial" panose="020B0604020202020204" pitchFamily="34" charset="0"/>
              </a:rPr>
              <a:t>COVID-19</a:t>
            </a:r>
            <a:r>
              <a:rPr lang="pt-PT" sz="2000" dirty="0">
                <a:solidFill>
                  <a:schemeClr val="tx2"/>
                </a:solidFill>
                <a:cs typeface="Arial" panose="020B0604020202020204" pitchFamily="34" charset="0"/>
              </a:rPr>
              <a:t>)</a:t>
            </a:r>
          </a:p>
          <a:p>
            <a:pPr marL="189000" lvl="1" indent="-189000">
              <a:spcBef>
                <a:spcPts val="1000"/>
              </a:spcBef>
              <a:buClr>
                <a:schemeClr val="tx2"/>
              </a:buClr>
              <a:buFont typeface="Wingdings" pitchFamily="2" charset="2"/>
              <a:buChar char="§"/>
            </a:pPr>
            <a:r>
              <a:rPr lang="pt-PT" sz="2000" dirty="0">
                <a:solidFill>
                  <a:schemeClr val="tx2"/>
                </a:solidFill>
                <a:cs typeface="Arial" panose="020B0604020202020204" pitchFamily="34" charset="0"/>
              </a:rPr>
              <a:t>Aumento do número de patentes para </a:t>
            </a:r>
            <a:r>
              <a:rPr lang="pt-PT" sz="2000" b="1" dirty="0">
                <a:solidFill>
                  <a:srgbClr val="899E00"/>
                </a:solidFill>
                <a:cs typeface="Arial" panose="020B0604020202020204" pitchFamily="34" charset="0"/>
              </a:rPr>
              <a:t>tecnologias GTIA</a:t>
            </a:r>
          </a:p>
        </p:txBody>
      </p:sp>
      <p:sp>
        <p:nvSpPr>
          <p:cNvPr id="4" name="Title 2"/>
          <p:cNvSpPr txBox="1">
            <a:spLocks/>
          </p:cNvSpPr>
          <p:nvPr/>
        </p:nvSpPr>
        <p:spPr>
          <a:xfrm>
            <a:off x="323528" y="153878"/>
            <a:ext cx="8136904" cy="401648"/>
          </a:xfrm>
          <a:prstGeom prst="rect">
            <a:avLst/>
          </a:prstGeom>
        </p:spPr>
        <p:txBody>
          <a:bodyPr vert="horz" wrap="square"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400" b="1" dirty="0">
                <a:solidFill>
                  <a:srgbClr val="003399"/>
                </a:solidFill>
                <a:ea typeface=""/>
              </a:rPr>
              <a:t>Factos e números – adoção de sistemas de GTIA</a:t>
            </a:r>
          </a:p>
        </p:txBody>
      </p:sp>
      <p:sp>
        <p:nvSpPr>
          <p:cNvPr id="6" name="Rectangle 5">
            <a:extLst>
              <a:ext uri="{FF2B5EF4-FFF2-40B4-BE49-F238E27FC236}">
                <a16:creationId xmlns:a16="http://schemas.microsoft.com/office/drawing/2014/main" id="{7B05776C-5A84-740F-8618-0C9E369D24B3}"/>
              </a:ext>
            </a:extLst>
          </p:cNvPr>
          <p:cNvSpPr/>
          <p:nvPr/>
        </p:nvSpPr>
        <p:spPr>
          <a:xfrm>
            <a:off x="6012160" y="648402"/>
            <a:ext cx="2996732" cy="4495098"/>
          </a:xfrm>
          <a:custGeom>
            <a:avLst/>
            <a:gdLst>
              <a:gd name="connsiteX0" fmla="*/ 0 w 3600400"/>
              <a:gd name="connsiteY0" fmla="*/ 0 h 4464496"/>
              <a:gd name="connsiteX1" fmla="*/ 3600400 w 3600400"/>
              <a:gd name="connsiteY1" fmla="*/ 0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301462"/>
              <a:gd name="connsiteY0" fmla="*/ 315108 h 4779604"/>
              <a:gd name="connsiteX1" fmla="*/ 2897015 w 3301462"/>
              <a:gd name="connsiteY1" fmla="*/ 332692 h 4779604"/>
              <a:gd name="connsiteX2" fmla="*/ 3301462 w 3301462"/>
              <a:gd name="connsiteY2" fmla="*/ 4762019 h 4779604"/>
              <a:gd name="connsiteX3" fmla="*/ 0 w 3301462"/>
              <a:gd name="connsiteY3" fmla="*/ 4779604 h 4779604"/>
              <a:gd name="connsiteX4" fmla="*/ 0 w 3301462"/>
              <a:gd name="connsiteY4" fmla="*/ 315108 h 4779604"/>
              <a:gd name="connsiteX0" fmla="*/ 0 w 3511679"/>
              <a:gd name="connsiteY0" fmla="*/ 315108 h 4779604"/>
              <a:gd name="connsiteX1" fmla="*/ 2897015 w 3511679"/>
              <a:gd name="connsiteY1" fmla="*/ 332692 h 4779604"/>
              <a:gd name="connsiteX2" fmla="*/ 3301462 w 3511679"/>
              <a:gd name="connsiteY2" fmla="*/ 4762019 h 4779604"/>
              <a:gd name="connsiteX3" fmla="*/ 0 w 3511679"/>
              <a:gd name="connsiteY3" fmla="*/ 4779604 h 4779604"/>
              <a:gd name="connsiteX4" fmla="*/ 0 w 3511679"/>
              <a:gd name="connsiteY4" fmla="*/ 315108 h 4779604"/>
              <a:gd name="connsiteX0" fmla="*/ 0 w 3503242"/>
              <a:gd name="connsiteY0" fmla="*/ 56591 h 4521087"/>
              <a:gd name="connsiteX1" fmla="*/ 2897015 w 3503242"/>
              <a:gd name="connsiteY1" fmla="*/ 74175 h 4521087"/>
              <a:gd name="connsiteX2" fmla="*/ 2994058 w 3503242"/>
              <a:gd name="connsiteY2" fmla="*/ 1011672 h 4521087"/>
              <a:gd name="connsiteX3" fmla="*/ 3301462 w 3503242"/>
              <a:gd name="connsiteY3" fmla="*/ 4503502 h 4521087"/>
              <a:gd name="connsiteX4" fmla="*/ 0 w 3503242"/>
              <a:gd name="connsiteY4" fmla="*/ 4521087 h 4521087"/>
              <a:gd name="connsiteX5" fmla="*/ 0 w 3503242"/>
              <a:gd name="connsiteY5" fmla="*/ 56591 h 4521087"/>
              <a:gd name="connsiteX0" fmla="*/ 0 w 3445180"/>
              <a:gd name="connsiteY0" fmla="*/ 56591 h 4521087"/>
              <a:gd name="connsiteX1" fmla="*/ 2897015 w 3445180"/>
              <a:gd name="connsiteY1" fmla="*/ 74175 h 4521087"/>
              <a:gd name="connsiteX2" fmla="*/ 2994058 w 3445180"/>
              <a:gd name="connsiteY2" fmla="*/ 1011672 h 4521087"/>
              <a:gd name="connsiteX3" fmla="*/ 3231124 w 3445180"/>
              <a:gd name="connsiteY3" fmla="*/ 4521087 h 4521087"/>
              <a:gd name="connsiteX4" fmla="*/ 0 w 3445180"/>
              <a:gd name="connsiteY4" fmla="*/ 4521087 h 4521087"/>
              <a:gd name="connsiteX5" fmla="*/ 0 w 3445180"/>
              <a:gd name="connsiteY5" fmla="*/ 56591 h 4521087"/>
              <a:gd name="connsiteX0" fmla="*/ 0 w 3479573"/>
              <a:gd name="connsiteY0" fmla="*/ 56591 h 4521087"/>
              <a:gd name="connsiteX1" fmla="*/ 2897015 w 3479573"/>
              <a:gd name="connsiteY1" fmla="*/ 74175 h 4521087"/>
              <a:gd name="connsiteX2" fmla="*/ 2994058 w 3479573"/>
              <a:gd name="connsiteY2" fmla="*/ 1011672 h 4521087"/>
              <a:gd name="connsiteX3" fmla="*/ 3231124 w 3479573"/>
              <a:gd name="connsiteY3" fmla="*/ 4521087 h 4521087"/>
              <a:gd name="connsiteX4" fmla="*/ 0 w 3479573"/>
              <a:gd name="connsiteY4" fmla="*/ 4521087 h 4521087"/>
              <a:gd name="connsiteX5" fmla="*/ 0 w 3479573"/>
              <a:gd name="connsiteY5" fmla="*/ 56591 h 4521087"/>
              <a:gd name="connsiteX0" fmla="*/ 0 w 3472995"/>
              <a:gd name="connsiteY0" fmla="*/ 58539 h 4523035"/>
              <a:gd name="connsiteX1" fmla="*/ 2897015 w 3472995"/>
              <a:gd name="connsiteY1" fmla="*/ 76123 h 4523035"/>
              <a:gd name="connsiteX2" fmla="*/ 2958889 w 3472995"/>
              <a:gd name="connsiteY2" fmla="*/ 1039997 h 4523035"/>
              <a:gd name="connsiteX3" fmla="*/ 3231124 w 3472995"/>
              <a:gd name="connsiteY3" fmla="*/ 4523035 h 4523035"/>
              <a:gd name="connsiteX4" fmla="*/ 0 w 3472995"/>
              <a:gd name="connsiteY4" fmla="*/ 4523035 h 4523035"/>
              <a:gd name="connsiteX5" fmla="*/ 0 w 3472995"/>
              <a:gd name="connsiteY5" fmla="*/ 58539 h 4523035"/>
              <a:gd name="connsiteX0" fmla="*/ 0 w 3472995"/>
              <a:gd name="connsiteY0" fmla="*/ 91718 h 4556214"/>
              <a:gd name="connsiteX1" fmla="*/ 2861845 w 3472995"/>
              <a:gd name="connsiteY1" fmla="*/ 65341 h 4556214"/>
              <a:gd name="connsiteX2" fmla="*/ 2958889 w 3472995"/>
              <a:gd name="connsiteY2" fmla="*/ 1073176 h 4556214"/>
              <a:gd name="connsiteX3" fmla="*/ 3231124 w 3472995"/>
              <a:gd name="connsiteY3" fmla="*/ 4556214 h 4556214"/>
              <a:gd name="connsiteX4" fmla="*/ 0 w 3472995"/>
              <a:gd name="connsiteY4" fmla="*/ 4556214 h 4556214"/>
              <a:gd name="connsiteX5" fmla="*/ 0 w 3472995"/>
              <a:gd name="connsiteY5" fmla="*/ 91718 h 4556214"/>
              <a:gd name="connsiteX0" fmla="*/ 0 w 3472995"/>
              <a:gd name="connsiteY0" fmla="*/ 26377 h 4490873"/>
              <a:gd name="connsiteX1" fmla="*/ 2861845 w 3472995"/>
              <a:gd name="connsiteY1" fmla="*/ 0 h 4490873"/>
              <a:gd name="connsiteX2" fmla="*/ 2958889 w 3472995"/>
              <a:gd name="connsiteY2" fmla="*/ 1007835 h 4490873"/>
              <a:gd name="connsiteX3" fmla="*/ 3231124 w 3472995"/>
              <a:gd name="connsiteY3" fmla="*/ 4490873 h 4490873"/>
              <a:gd name="connsiteX4" fmla="*/ 0 w 3472995"/>
              <a:gd name="connsiteY4" fmla="*/ 4490873 h 4490873"/>
              <a:gd name="connsiteX5" fmla="*/ 0 w 3472995"/>
              <a:gd name="connsiteY5" fmla="*/ 26377 h 4490873"/>
              <a:gd name="connsiteX0" fmla="*/ 0 w 3509197"/>
              <a:gd name="connsiteY0" fmla="*/ 26377 h 4517250"/>
              <a:gd name="connsiteX1" fmla="*/ 2861845 w 3509197"/>
              <a:gd name="connsiteY1" fmla="*/ 0 h 4517250"/>
              <a:gd name="connsiteX2" fmla="*/ 2958889 w 3509197"/>
              <a:gd name="connsiteY2" fmla="*/ 1007835 h 4517250"/>
              <a:gd name="connsiteX3" fmla="*/ 3275085 w 3509197"/>
              <a:gd name="connsiteY3" fmla="*/ 4517250 h 4517250"/>
              <a:gd name="connsiteX4" fmla="*/ 0 w 3509197"/>
              <a:gd name="connsiteY4" fmla="*/ 4490873 h 4517250"/>
              <a:gd name="connsiteX5" fmla="*/ 0 w 3509197"/>
              <a:gd name="connsiteY5" fmla="*/ 26377 h 4517250"/>
              <a:gd name="connsiteX0" fmla="*/ 0 w 3524437"/>
              <a:gd name="connsiteY0" fmla="*/ 130204 h 4575508"/>
              <a:gd name="connsiteX1" fmla="*/ 2877085 w 3524437"/>
              <a:gd name="connsiteY1" fmla="*/ 58258 h 4575508"/>
              <a:gd name="connsiteX2" fmla="*/ 2974129 w 3524437"/>
              <a:gd name="connsiteY2" fmla="*/ 1066093 h 4575508"/>
              <a:gd name="connsiteX3" fmla="*/ 3290325 w 3524437"/>
              <a:gd name="connsiteY3" fmla="*/ 4575508 h 4575508"/>
              <a:gd name="connsiteX4" fmla="*/ 15240 w 3524437"/>
              <a:gd name="connsiteY4" fmla="*/ 4549131 h 4575508"/>
              <a:gd name="connsiteX5" fmla="*/ 0 w 3524437"/>
              <a:gd name="connsiteY5" fmla="*/ 130204 h 4575508"/>
              <a:gd name="connsiteX0" fmla="*/ 0 w 3524437"/>
              <a:gd name="connsiteY0" fmla="*/ 52199 h 4497503"/>
              <a:gd name="connsiteX1" fmla="*/ 3113305 w 3524437"/>
              <a:gd name="connsiteY1" fmla="*/ 86579 h 4497503"/>
              <a:gd name="connsiteX2" fmla="*/ 2974129 w 3524437"/>
              <a:gd name="connsiteY2" fmla="*/ 988088 h 4497503"/>
              <a:gd name="connsiteX3" fmla="*/ 3290325 w 3524437"/>
              <a:gd name="connsiteY3" fmla="*/ 4497503 h 4497503"/>
              <a:gd name="connsiteX4" fmla="*/ 15240 w 3524437"/>
              <a:gd name="connsiteY4" fmla="*/ 4471126 h 4497503"/>
              <a:gd name="connsiteX5" fmla="*/ 0 w 3524437"/>
              <a:gd name="connsiteY5" fmla="*/ 52199 h 4497503"/>
              <a:gd name="connsiteX0" fmla="*/ 0 w 3524437"/>
              <a:gd name="connsiteY0" fmla="*/ 9703 h 4455007"/>
              <a:gd name="connsiteX1" fmla="*/ 3113305 w 3524437"/>
              <a:gd name="connsiteY1" fmla="*/ 44083 h 4455007"/>
              <a:gd name="connsiteX2" fmla="*/ 2974129 w 3524437"/>
              <a:gd name="connsiteY2" fmla="*/ 945592 h 4455007"/>
              <a:gd name="connsiteX3" fmla="*/ 3290325 w 3524437"/>
              <a:gd name="connsiteY3" fmla="*/ 4455007 h 4455007"/>
              <a:gd name="connsiteX4" fmla="*/ 15240 w 3524437"/>
              <a:gd name="connsiteY4" fmla="*/ 4428630 h 4455007"/>
              <a:gd name="connsiteX5" fmla="*/ 0 w 3524437"/>
              <a:gd name="connsiteY5" fmla="*/ 9703 h 4455007"/>
              <a:gd name="connsiteX0" fmla="*/ 0 w 3528410"/>
              <a:gd name="connsiteY0" fmla="*/ 53269 h 4498573"/>
              <a:gd name="connsiteX1" fmla="*/ 3113305 w 3528410"/>
              <a:gd name="connsiteY1" fmla="*/ 87649 h 4498573"/>
              <a:gd name="connsiteX2" fmla="*/ 2996989 w 3528410"/>
              <a:gd name="connsiteY2" fmla="*/ 1004348 h 4498573"/>
              <a:gd name="connsiteX3" fmla="*/ 3290325 w 3528410"/>
              <a:gd name="connsiteY3" fmla="*/ 4498573 h 4498573"/>
              <a:gd name="connsiteX4" fmla="*/ 15240 w 3528410"/>
              <a:gd name="connsiteY4" fmla="*/ 4472196 h 4498573"/>
              <a:gd name="connsiteX5" fmla="*/ 0 w 3528410"/>
              <a:gd name="connsiteY5" fmla="*/ 53269 h 4498573"/>
              <a:gd name="connsiteX0" fmla="*/ 0 w 3535792"/>
              <a:gd name="connsiteY0" fmla="*/ 53269 h 4498573"/>
              <a:gd name="connsiteX1" fmla="*/ 3113305 w 3535792"/>
              <a:gd name="connsiteY1" fmla="*/ 87649 h 4498573"/>
              <a:gd name="connsiteX2" fmla="*/ 2996989 w 3535792"/>
              <a:gd name="connsiteY2" fmla="*/ 1004348 h 4498573"/>
              <a:gd name="connsiteX3" fmla="*/ 3290325 w 3535792"/>
              <a:gd name="connsiteY3" fmla="*/ 4498573 h 4498573"/>
              <a:gd name="connsiteX4" fmla="*/ 15240 w 3535792"/>
              <a:gd name="connsiteY4" fmla="*/ 4472196 h 4498573"/>
              <a:gd name="connsiteX5" fmla="*/ 0 w 3535792"/>
              <a:gd name="connsiteY5" fmla="*/ 53269 h 4498573"/>
              <a:gd name="connsiteX0" fmla="*/ 0 w 3535792"/>
              <a:gd name="connsiteY0" fmla="*/ 5714 h 4451018"/>
              <a:gd name="connsiteX1" fmla="*/ 3113305 w 3535792"/>
              <a:gd name="connsiteY1" fmla="*/ 40094 h 4451018"/>
              <a:gd name="connsiteX2" fmla="*/ 2996989 w 3535792"/>
              <a:gd name="connsiteY2" fmla="*/ 956793 h 4451018"/>
              <a:gd name="connsiteX3" fmla="*/ 3290325 w 3535792"/>
              <a:gd name="connsiteY3" fmla="*/ 4451018 h 4451018"/>
              <a:gd name="connsiteX4" fmla="*/ 15240 w 3535792"/>
              <a:gd name="connsiteY4" fmla="*/ 4424641 h 4451018"/>
              <a:gd name="connsiteX5" fmla="*/ 0 w 3535792"/>
              <a:gd name="connsiteY5" fmla="*/ 5714 h 4451018"/>
              <a:gd name="connsiteX0" fmla="*/ 0 w 3535792"/>
              <a:gd name="connsiteY0" fmla="*/ 7856 h 4453160"/>
              <a:gd name="connsiteX1" fmla="*/ 3113305 w 3535792"/>
              <a:gd name="connsiteY1" fmla="*/ 42236 h 4453160"/>
              <a:gd name="connsiteX2" fmla="*/ 2996989 w 3535792"/>
              <a:gd name="connsiteY2" fmla="*/ 958935 h 4453160"/>
              <a:gd name="connsiteX3" fmla="*/ 3290325 w 3535792"/>
              <a:gd name="connsiteY3" fmla="*/ 4453160 h 4453160"/>
              <a:gd name="connsiteX4" fmla="*/ 15240 w 3535792"/>
              <a:gd name="connsiteY4" fmla="*/ 4426783 h 4453160"/>
              <a:gd name="connsiteX5" fmla="*/ 0 w 3535792"/>
              <a:gd name="connsiteY5" fmla="*/ 7856 h 4453160"/>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27819 h 4454196"/>
              <a:gd name="connsiteX5" fmla="*/ 0 w 3535792"/>
              <a:gd name="connsiteY5" fmla="*/ 8892 h 4454196"/>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13580 h 4454196"/>
              <a:gd name="connsiteX5" fmla="*/ 0 w 3535792"/>
              <a:gd name="connsiteY5" fmla="*/ 8892 h 4454196"/>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413580 h 4430462"/>
              <a:gd name="connsiteX5" fmla="*/ 0 w 3522561"/>
              <a:gd name="connsiteY5" fmla="*/ 8892 h 4430462"/>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399341 h 4430462"/>
              <a:gd name="connsiteX5" fmla="*/ 0 w 3522561"/>
              <a:gd name="connsiteY5" fmla="*/ 8892 h 4430462"/>
              <a:gd name="connsiteX0" fmla="*/ 0 w 3510347"/>
              <a:gd name="connsiteY0" fmla="*/ 8892 h 4406728"/>
              <a:gd name="connsiteX1" fmla="*/ 3113305 w 3510347"/>
              <a:gd name="connsiteY1" fmla="*/ 43272 h 4406728"/>
              <a:gd name="connsiteX2" fmla="*/ 2996989 w 3510347"/>
              <a:gd name="connsiteY2" fmla="*/ 959971 h 4406728"/>
              <a:gd name="connsiteX3" fmla="*/ 3276038 w 3510347"/>
              <a:gd name="connsiteY3" fmla="*/ 4406728 h 4406728"/>
              <a:gd name="connsiteX4" fmla="*/ 15240 w 3510347"/>
              <a:gd name="connsiteY4" fmla="*/ 4399341 h 4406728"/>
              <a:gd name="connsiteX5" fmla="*/ 0 w 3510347"/>
              <a:gd name="connsiteY5" fmla="*/ 8892 h 44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347" h="4406728">
                <a:moveTo>
                  <a:pt x="0" y="8892"/>
                </a:moveTo>
                <a:cubicBezTo>
                  <a:pt x="959028" y="-15090"/>
                  <a:pt x="2895747" y="13869"/>
                  <a:pt x="3113305" y="43272"/>
                </a:cubicBezTo>
                <a:cubicBezTo>
                  <a:pt x="3330863" y="72675"/>
                  <a:pt x="2969867" y="232728"/>
                  <a:pt x="2996989" y="959971"/>
                </a:cubicBezTo>
                <a:cubicBezTo>
                  <a:pt x="3024111" y="1687214"/>
                  <a:pt x="3924516" y="2860533"/>
                  <a:pt x="3276038" y="4406728"/>
                </a:cubicBezTo>
                <a:lnTo>
                  <a:pt x="15240" y="4399341"/>
                </a:lnTo>
                <a:lnTo>
                  <a:pt x="0" y="8892"/>
                </a:lnTo>
                <a:close/>
              </a:path>
            </a:pathLst>
          </a:custGeom>
          <a:blipFill>
            <a:blip r:embed="rId3" cstate="print">
              <a:extLst>
                <a:ext uri="{28A0092B-C50C-407E-A947-70E740481C1C}">
                  <a14:useLocalDpi xmlns:a14="http://schemas.microsoft.com/office/drawing/2010/main" val="0"/>
                </a:ext>
              </a:extLst>
            </a:blip>
            <a:srcRect/>
            <a:stretch>
              <a:fillRect l="-76735" t="984" r="-48149" b="-98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FB18B890-B136-BACC-EBA2-7E7E1A3FAD08}"/>
              </a:ext>
            </a:extLst>
          </p:cNvPr>
          <p:cNvSpPr txBox="1"/>
          <p:nvPr/>
        </p:nvSpPr>
        <p:spPr>
          <a:xfrm rot="16200000">
            <a:off x="4960060" y="3905706"/>
            <a:ext cx="2304256" cy="200055"/>
          </a:xfrm>
          <a:prstGeom prst="rect">
            <a:avLst/>
          </a:prstGeom>
          <a:noFill/>
        </p:spPr>
        <p:txBody>
          <a:bodyPr wrap="square" rtlCol="0">
            <a:spAutoFit/>
          </a:bodyPr>
          <a:lstStyle/>
          <a:p>
            <a:r>
              <a:rPr lang="pt-PT" sz="700"/>
              <a:t>© iStockphoto / FG Trade</a:t>
            </a:r>
          </a:p>
        </p:txBody>
      </p:sp>
    </p:spTree>
    <p:extLst>
      <p:ext uri="{BB962C8B-B14F-4D97-AF65-F5344CB8AC3E}">
        <p14:creationId xmlns:p14="http://schemas.microsoft.com/office/powerpoint/2010/main" val="204371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400" y="21853"/>
            <a:ext cx="9409160" cy="400110"/>
          </a:xfrm>
          <a:prstGeom prst="rect">
            <a:avLst/>
          </a:prstGeom>
          <a:noFill/>
        </p:spPr>
        <p:txBody>
          <a:bodyPr wrap="square" rtlCol="0">
            <a:spAutoFit/>
          </a:bodyPr>
          <a:lstStyle/>
          <a:p>
            <a:r>
              <a:rPr lang="pt-PT" sz="2000" b="1" dirty="0">
                <a:solidFill>
                  <a:schemeClr val="accent1"/>
                </a:solidFill>
                <a:latin typeface="+mj-lt"/>
              </a:rPr>
              <a:t>Factos e números: as tecnologias digitais e os riscos psicossociais</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4022318345"/>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323528" y="757085"/>
            <a:ext cx="8145203" cy="338554"/>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pt-PT" sz="1600" dirty="0">
                <a:solidFill>
                  <a:srgbClr val="899E00"/>
                </a:solidFill>
              </a:rPr>
              <a:t>EU-OSHA, ESENER 2019</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2302919320"/>
              </p:ext>
            </p:extLst>
          </p:nvPr>
        </p:nvGraphicFramePr>
        <p:xfrm>
          <a:off x="380068" y="1293016"/>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pt-PT" sz="900" b="1" u="none" strike="noStrike" dirty="0">
                          <a:effectLst/>
                        </a:rPr>
                        <a:t>Computadores pessoais em locais de trabalho fixos</a:t>
                      </a:r>
                    </a:p>
                  </a:txBody>
                  <a:tcPr marL="9525" marR="9525" marT="9525" marB="0" anchor="ctr"/>
                </a:tc>
                <a:tc>
                  <a:txBody>
                    <a:bodyPr/>
                    <a:lstStyle/>
                    <a:p>
                      <a:pPr algn="ctr" fontAlgn="ctr"/>
                      <a:r>
                        <a:rPr lang="pt-PT" sz="900" u="none" strike="noStrike">
                          <a:effectLst/>
                        </a:rPr>
                        <a:t>Não presente</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pt-PT" sz="900" u="none" strike="noStrike">
                          <a:effectLst/>
                        </a:rPr>
                        <a:t>Presente</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pt-PT" sz="900" b="1" u="none" strike="noStrike" dirty="0">
                          <a:effectLst/>
                        </a:rPr>
                        <a:t>Computadores portáteis, tablets, telemóveis inteligentes ou outros dispositivos móveis de computadores</a:t>
                      </a:r>
                    </a:p>
                  </a:txBody>
                  <a:tcPr marL="9525" marR="9525" marT="9525" marB="0" anchor="ctr"/>
                </a:tc>
                <a:tc>
                  <a:txBody>
                    <a:bodyPr/>
                    <a:lstStyle/>
                    <a:p>
                      <a:pPr algn="ctr" fontAlgn="ctr"/>
                      <a:r>
                        <a:rPr lang="pt-PT" sz="900" u="none" strike="noStrike">
                          <a:effectLst/>
                        </a:rPr>
                        <a:t>Não presente</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pt-PT" sz="900" u="none" strike="noStrike">
                          <a:effectLst/>
                        </a:rPr>
                        <a:t>Presente</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pt-PT" sz="900" b="1" u="none" strike="noStrike">
                          <a:effectLst/>
                        </a:rPr>
                        <a:t>Robôs a interagir com os trabalhadores</a:t>
                      </a:r>
                    </a:p>
                  </a:txBody>
                  <a:tcPr marL="9525" marR="9525" marT="9525" marB="0" anchor="ctr"/>
                </a:tc>
                <a:tc>
                  <a:txBody>
                    <a:bodyPr/>
                    <a:lstStyle/>
                    <a:p>
                      <a:pPr algn="ctr" fontAlgn="ctr"/>
                      <a:r>
                        <a:rPr lang="pt-PT" sz="900" u="none" strike="noStrike">
                          <a:effectLst/>
                        </a:rPr>
                        <a:t>Não presente</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pt-PT" sz="900" u="none" strike="noStrike">
                          <a:effectLst/>
                        </a:rPr>
                        <a:t>Presente</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pt-PT" sz="900" b="1" u="none" strike="noStrike">
                          <a:effectLst/>
                        </a:rPr>
                        <a:t>Máquinas, sistemas ou computadores que determinam o conteúdo ou o ritmo de trabalho</a:t>
                      </a:r>
                    </a:p>
                  </a:txBody>
                  <a:tcPr marL="9525" marR="9525" marT="9525" marB="0" anchor="ctr"/>
                </a:tc>
                <a:tc>
                  <a:txBody>
                    <a:bodyPr/>
                    <a:lstStyle/>
                    <a:p>
                      <a:pPr algn="ctr" fontAlgn="ctr"/>
                      <a:r>
                        <a:rPr lang="pt-PT" sz="900" u="none" strike="noStrike">
                          <a:effectLst/>
                        </a:rPr>
                        <a:t>Não presente</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pt-PT" sz="900" u="none" strike="noStrike">
                          <a:effectLst/>
                        </a:rPr>
                        <a:t>Presente</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pt-PT" sz="900" b="1" u="none" strike="noStrike">
                          <a:effectLst/>
                        </a:rPr>
                        <a:t>Máquinas, sistemas ou computadores que monitorizam o desempenho dos trabalhadores</a:t>
                      </a:r>
                    </a:p>
                  </a:txBody>
                  <a:tcPr marL="9525" marR="9525" marT="9525" marB="0" anchor="ctr"/>
                </a:tc>
                <a:tc>
                  <a:txBody>
                    <a:bodyPr/>
                    <a:lstStyle/>
                    <a:p>
                      <a:pPr algn="ctr" fontAlgn="ctr"/>
                      <a:r>
                        <a:rPr lang="pt-PT" sz="900" u="none" strike="noStrike">
                          <a:effectLst/>
                        </a:rPr>
                        <a:t>Não presente</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pt-PT" sz="900" u="none" strike="noStrike">
                          <a:effectLst/>
                        </a:rPr>
                        <a:t>Presente</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pt-PT" sz="900" b="1" u="none" strike="noStrike" dirty="0">
                          <a:effectLst/>
                        </a:rPr>
                        <a:t>Dispositivos vestíveis</a:t>
                      </a:r>
                    </a:p>
                  </a:txBody>
                  <a:tcPr marL="9525" marR="9525" marT="9525" marB="0" anchor="ctr"/>
                </a:tc>
                <a:tc>
                  <a:txBody>
                    <a:bodyPr/>
                    <a:lstStyle/>
                    <a:p>
                      <a:pPr algn="ctr" fontAlgn="ctr"/>
                      <a:r>
                        <a:rPr lang="pt-PT" sz="900" u="none" strike="noStrike">
                          <a:effectLst/>
                        </a:rPr>
                        <a:t>Não presente</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pt-PT" sz="900" u="none" strike="noStrike" dirty="0">
                          <a:effectLst/>
                        </a:rPr>
                        <a:t>Presente</a:t>
                      </a:r>
                    </a:p>
                  </a:txBody>
                  <a:tcPr marL="9525" marR="9525" marT="9525" marB="0" anchor="ctr"/>
                </a:tc>
                <a:extLst>
                  <a:ext uri="{0D108BD9-81ED-4DB2-BD59-A6C34878D82A}">
                    <a16:rowId xmlns:a16="http://schemas.microsoft.com/office/drawing/2014/main" val="4106336053"/>
                  </a:ext>
                </a:extLst>
              </a:tr>
            </a:tbl>
          </a:graphicData>
        </a:graphic>
      </p:graphicFrame>
      <p:sp>
        <p:nvSpPr>
          <p:cNvPr id="6" name="TextBox 5">
            <a:extLst>
              <a:ext uri="{FF2B5EF4-FFF2-40B4-BE49-F238E27FC236}">
                <a16:creationId xmlns:a16="http://schemas.microsoft.com/office/drawing/2014/main" id="{A3E5EC7F-8988-4237-B483-D11D58965220}"/>
              </a:ext>
            </a:extLst>
          </p:cNvPr>
          <p:cNvSpPr txBox="1"/>
          <p:nvPr/>
        </p:nvSpPr>
        <p:spPr>
          <a:xfrm flipH="1">
            <a:off x="6835700" y="699542"/>
            <a:ext cx="2200796" cy="1169551"/>
          </a:xfrm>
          <a:prstGeom prst="rect">
            <a:avLst/>
          </a:prstGeom>
          <a:noFill/>
          <a:ln w="28575">
            <a:solidFill>
              <a:srgbClr val="FF0000"/>
            </a:solidFill>
          </a:ln>
        </p:spPr>
        <p:txBody>
          <a:bodyPr wrap="square" rtlCol="0">
            <a:spAutoFit/>
          </a:bodyPr>
          <a:lstStyle/>
          <a:p>
            <a:pPr algn="ctr"/>
            <a:r>
              <a:rPr lang="pt-PT" sz="1400">
                <a:solidFill>
                  <a:srgbClr val="FF0000"/>
                </a:solidFill>
                <a:latin typeface="Arial" panose="020B0604020202020204" pitchFamily="34" charset="0"/>
                <a:cs typeface="Arial" panose="020B0604020202020204" pitchFamily="34" charset="0"/>
              </a:rPr>
              <a:t>Nos casos em que a tecnologia está presente, é mais provável que sejam mencionados riscos psicossociais </a:t>
            </a:r>
          </a:p>
        </p:txBody>
      </p:sp>
      <p:sp>
        <p:nvSpPr>
          <p:cNvPr id="4" name="Arrow: Left 3">
            <a:extLst>
              <a:ext uri="{FF2B5EF4-FFF2-40B4-BE49-F238E27FC236}">
                <a16:creationId xmlns:a16="http://schemas.microsoft.com/office/drawing/2014/main" id="{D5B78FDE-91BF-4ADD-A290-D1EB1E86190F}"/>
              </a:ext>
            </a:extLst>
          </p:cNvPr>
          <p:cNvSpPr/>
          <p:nvPr/>
        </p:nvSpPr>
        <p:spPr>
          <a:xfrm>
            <a:off x="6316945" y="1620700"/>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Left 19">
            <a:extLst>
              <a:ext uri="{FF2B5EF4-FFF2-40B4-BE49-F238E27FC236}">
                <a16:creationId xmlns:a16="http://schemas.microsoft.com/office/drawing/2014/main" id="{DB5120F9-7269-42A6-B1C4-17EF2AD1D7C7}"/>
              </a:ext>
            </a:extLst>
          </p:cNvPr>
          <p:cNvSpPr/>
          <p:nvPr/>
        </p:nvSpPr>
        <p:spPr>
          <a:xfrm>
            <a:off x="6525698" y="2197766"/>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EC7E4A79-0B1F-4E5B-AA46-BA995E291598}"/>
              </a:ext>
            </a:extLst>
          </p:cNvPr>
          <p:cNvSpPr/>
          <p:nvPr/>
        </p:nvSpPr>
        <p:spPr>
          <a:xfrm>
            <a:off x="6981218" y="2746154"/>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 21">
            <a:extLst>
              <a:ext uri="{FF2B5EF4-FFF2-40B4-BE49-F238E27FC236}">
                <a16:creationId xmlns:a16="http://schemas.microsoft.com/office/drawing/2014/main" id="{88E065C1-DA1F-41F7-903E-E78FE20712C9}"/>
              </a:ext>
            </a:extLst>
          </p:cNvPr>
          <p:cNvSpPr/>
          <p:nvPr/>
        </p:nvSpPr>
        <p:spPr>
          <a:xfrm>
            <a:off x="7113729" y="3298428"/>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 22">
            <a:extLst>
              <a:ext uri="{FF2B5EF4-FFF2-40B4-BE49-F238E27FC236}">
                <a16:creationId xmlns:a16="http://schemas.microsoft.com/office/drawing/2014/main" id="{58EA97AF-DCC1-4263-8DBA-C92D040E5A7C}"/>
              </a:ext>
            </a:extLst>
          </p:cNvPr>
          <p:cNvSpPr/>
          <p:nvPr/>
        </p:nvSpPr>
        <p:spPr>
          <a:xfrm>
            <a:off x="7398724" y="3877058"/>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Left 23">
            <a:extLst>
              <a:ext uri="{FF2B5EF4-FFF2-40B4-BE49-F238E27FC236}">
                <a16:creationId xmlns:a16="http://schemas.microsoft.com/office/drawing/2014/main" id="{B5917B50-BCB9-4C58-A8EC-21E1C2A0518E}"/>
              </a:ext>
            </a:extLst>
          </p:cNvPr>
          <p:cNvSpPr/>
          <p:nvPr/>
        </p:nvSpPr>
        <p:spPr>
          <a:xfrm>
            <a:off x="7189971" y="4399273"/>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Τίτλος 1">
            <a:extLst>
              <a:ext uri="{FF2B5EF4-FFF2-40B4-BE49-F238E27FC236}">
                <a16:creationId xmlns:a16="http://schemas.microsoft.com/office/drawing/2014/main" id="{FC0EBDB5-1B65-41FA-86A2-21A098FFCDDD}"/>
              </a:ext>
            </a:extLst>
          </p:cNvPr>
          <p:cNvSpPr txBox="1">
            <a:spLocks/>
          </p:cNvSpPr>
          <p:nvPr/>
        </p:nvSpPr>
        <p:spPr>
          <a:xfrm>
            <a:off x="323528" y="1051887"/>
            <a:ext cx="8145203" cy="24622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pt-PT" sz="1000" dirty="0">
                <a:solidFill>
                  <a:schemeClr val="accent1"/>
                </a:solidFill>
                <a:latin typeface="Arial" panose="020B0604020202020204" pitchFamily="34" charset="0"/>
                <a:ea typeface="Arial"/>
                <a:cs typeface="Times New Roman" panose="02020603050405020304" pitchFamily="18" charset="0"/>
              </a:rPr>
              <a:t>Locais de trabalho que comunicam riscos psicossociais através da presença de tecnologia digital, UE-27</a:t>
            </a:r>
          </a:p>
        </p:txBody>
      </p:sp>
      <p:sp>
        <p:nvSpPr>
          <p:cNvPr id="2" name="TextBox 1">
            <a:extLst>
              <a:ext uri="{FF2B5EF4-FFF2-40B4-BE49-F238E27FC236}">
                <a16:creationId xmlns:a16="http://schemas.microsoft.com/office/drawing/2014/main" id="{67E0387E-EE01-4654-9D7F-801A5A3BA54E}"/>
              </a:ext>
            </a:extLst>
          </p:cNvPr>
          <p:cNvSpPr txBox="1"/>
          <p:nvPr/>
        </p:nvSpPr>
        <p:spPr>
          <a:xfrm>
            <a:off x="2343621" y="4612611"/>
            <a:ext cx="2804443" cy="246221"/>
          </a:xfrm>
          <a:prstGeom prst="rect">
            <a:avLst/>
          </a:prstGeom>
          <a:solidFill>
            <a:schemeClr val="bg1"/>
          </a:solidFill>
          <a:ln>
            <a:noFill/>
          </a:ln>
        </p:spPr>
        <p:txBody>
          <a:bodyPr wrap="square" rtlCol="0">
            <a:spAutoFit/>
          </a:bodyPr>
          <a:lstStyle/>
          <a:p>
            <a:r>
              <a:rPr lang="pt-PT" sz="1000" b="1" dirty="0"/>
              <a:t>Pressão relativamente a prazos a cumprir</a:t>
            </a:r>
          </a:p>
        </p:txBody>
      </p:sp>
      <p:sp>
        <p:nvSpPr>
          <p:cNvPr id="16" name="TextBox 15">
            <a:extLst>
              <a:ext uri="{FF2B5EF4-FFF2-40B4-BE49-F238E27FC236}">
                <a16:creationId xmlns:a16="http://schemas.microsoft.com/office/drawing/2014/main" id="{87FF8A46-15FF-4F4A-B339-F9E3FEF34DB2}"/>
              </a:ext>
            </a:extLst>
          </p:cNvPr>
          <p:cNvSpPr txBox="1"/>
          <p:nvPr/>
        </p:nvSpPr>
        <p:spPr>
          <a:xfrm>
            <a:off x="2343622" y="4803998"/>
            <a:ext cx="1796330" cy="246221"/>
          </a:xfrm>
          <a:prstGeom prst="rect">
            <a:avLst/>
          </a:prstGeom>
          <a:solidFill>
            <a:schemeClr val="bg1"/>
          </a:solidFill>
          <a:ln>
            <a:noFill/>
          </a:ln>
        </p:spPr>
        <p:txBody>
          <a:bodyPr wrap="square" rtlCol="0">
            <a:spAutoFit/>
          </a:bodyPr>
          <a:lstStyle/>
          <a:p>
            <a:r>
              <a:rPr lang="pt-PT" sz="1000" b="1" dirty="0"/>
              <a:t>Precariedade do emprego</a:t>
            </a:r>
          </a:p>
        </p:txBody>
      </p:sp>
      <p:sp>
        <p:nvSpPr>
          <p:cNvPr id="17" name="TextBox 16">
            <a:extLst>
              <a:ext uri="{FF2B5EF4-FFF2-40B4-BE49-F238E27FC236}">
                <a16:creationId xmlns:a16="http://schemas.microsoft.com/office/drawing/2014/main" id="{33CE84BF-5795-404D-AA38-003A3BA729CA}"/>
              </a:ext>
            </a:extLst>
          </p:cNvPr>
          <p:cNvSpPr txBox="1"/>
          <p:nvPr/>
        </p:nvSpPr>
        <p:spPr>
          <a:xfrm>
            <a:off x="5220072" y="4612611"/>
            <a:ext cx="3457144" cy="246221"/>
          </a:xfrm>
          <a:prstGeom prst="rect">
            <a:avLst/>
          </a:prstGeom>
          <a:solidFill>
            <a:schemeClr val="bg1"/>
          </a:solidFill>
          <a:ln>
            <a:noFill/>
          </a:ln>
        </p:spPr>
        <p:txBody>
          <a:bodyPr wrap="square" rtlCol="0">
            <a:spAutoFit/>
          </a:bodyPr>
          <a:lstStyle/>
          <a:p>
            <a:r>
              <a:rPr lang="pt-PT" sz="1000" b="1" dirty="0"/>
              <a:t>Má comunicação ou colaboração</a:t>
            </a:r>
          </a:p>
        </p:txBody>
      </p:sp>
      <p:sp>
        <p:nvSpPr>
          <p:cNvPr id="19" name="TextBox 18">
            <a:extLst>
              <a:ext uri="{FF2B5EF4-FFF2-40B4-BE49-F238E27FC236}">
                <a16:creationId xmlns:a16="http://schemas.microsoft.com/office/drawing/2014/main" id="{7841227B-243D-49EB-AACF-E15F80768975}"/>
              </a:ext>
            </a:extLst>
          </p:cNvPr>
          <p:cNvSpPr txBox="1"/>
          <p:nvPr/>
        </p:nvSpPr>
        <p:spPr>
          <a:xfrm>
            <a:off x="5225678" y="4802673"/>
            <a:ext cx="3451538" cy="246221"/>
          </a:xfrm>
          <a:prstGeom prst="rect">
            <a:avLst/>
          </a:prstGeom>
          <a:solidFill>
            <a:schemeClr val="bg1"/>
          </a:solidFill>
          <a:ln>
            <a:noFill/>
          </a:ln>
        </p:spPr>
        <p:txBody>
          <a:bodyPr wrap="square" rtlCol="0">
            <a:spAutoFit/>
          </a:bodyPr>
          <a:lstStyle/>
          <a:p>
            <a:r>
              <a:rPr lang="pt-PT" sz="1000" b="1" dirty="0"/>
              <a:t>Horário de trabalho longo ou irregular</a:t>
            </a:r>
          </a:p>
        </p:txBody>
      </p:sp>
    </p:spTree>
    <p:extLst>
      <p:ext uri="{BB962C8B-B14F-4D97-AF65-F5344CB8AC3E}">
        <p14:creationId xmlns:p14="http://schemas.microsoft.com/office/powerpoint/2010/main" val="408177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051D-DB8E-48C5-944F-067F88DC7208}"/>
              </a:ext>
            </a:extLst>
          </p:cNvPr>
          <p:cNvSpPr>
            <a:spLocks noGrp="1"/>
          </p:cNvSpPr>
          <p:nvPr>
            <p:ph type="title"/>
          </p:nvPr>
        </p:nvSpPr>
        <p:spPr>
          <a:xfrm>
            <a:off x="450001" y="87768"/>
            <a:ext cx="8154447" cy="461665"/>
          </a:xfrm>
        </p:spPr>
        <p:txBody>
          <a:bodyPr>
            <a:spAutoFit/>
          </a:bodyPr>
          <a:lstStyle/>
          <a:p>
            <a:r>
              <a:rPr lang="pt-PT" sz="2400" b="1">
                <a:solidFill>
                  <a:srgbClr val="003399"/>
                </a:solidFill>
                <a:ea typeface=""/>
              </a:rPr>
              <a:t>Factos e números: exposição a riscos psicossociais</a:t>
            </a:r>
          </a:p>
        </p:txBody>
      </p:sp>
      <p:sp>
        <p:nvSpPr>
          <p:cNvPr id="3" name="Content Placeholder 2">
            <a:extLst>
              <a:ext uri="{FF2B5EF4-FFF2-40B4-BE49-F238E27FC236}">
                <a16:creationId xmlns:a16="http://schemas.microsoft.com/office/drawing/2014/main" id="{32649AD3-9714-B417-F098-C2603937F3A0}"/>
              </a:ext>
            </a:extLst>
          </p:cNvPr>
          <p:cNvSpPr>
            <a:spLocks noGrp="1"/>
          </p:cNvSpPr>
          <p:nvPr>
            <p:ph sz="half" idx="1"/>
          </p:nvPr>
        </p:nvSpPr>
        <p:spPr>
          <a:xfrm>
            <a:off x="395536" y="870966"/>
            <a:ext cx="8208912" cy="3400931"/>
          </a:xfrm>
        </p:spPr>
        <p:txBody>
          <a:bodyPr>
            <a:spAutoFit/>
          </a:bodyPr>
          <a:lstStyle/>
          <a:p>
            <a:pPr marL="0" indent="0">
              <a:spcBef>
                <a:spcPts val="0"/>
              </a:spcBef>
              <a:buNone/>
            </a:pPr>
            <a:r>
              <a:rPr lang="pt-PT" sz="2000" dirty="0">
                <a:solidFill>
                  <a:schemeClr val="accent1"/>
                </a:solidFill>
              </a:rPr>
              <a:t>Onde as tecnologias digitais...</a:t>
            </a:r>
          </a:p>
          <a:p>
            <a:pPr marL="531813" indent="-173038">
              <a:spcBef>
                <a:spcPts val="600"/>
              </a:spcBef>
            </a:pPr>
            <a:r>
              <a:rPr lang="pt-PT" sz="2000" b="0" dirty="0">
                <a:solidFill>
                  <a:schemeClr val="tx1"/>
                </a:solidFill>
              </a:rPr>
              <a:t>atribuem automaticamente tarefas, tempo de trabalho, turnos </a:t>
            </a:r>
          </a:p>
          <a:p>
            <a:pPr marL="531813" indent="-173038">
              <a:spcBef>
                <a:spcPts val="600"/>
              </a:spcBef>
            </a:pPr>
            <a:r>
              <a:rPr lang="pt-PT" sz="2000" b="0" dirty="0">
                <a:solidFill>
                  <a:srgbClr val="899E00"/>
                </a:solidFill>
              </a:rPr>
              <a:t>supervisionam/monitorizam o trabalho/comportamento</a:t>
            </a:r>
          </a:p>
          <a:p>
            <a:pPr marL="0" indent="0">
              <a:spcBef>
                <a:spcPts val="600"/>
              </a:spcBef>
              <a:buNone/>
            </a:pPr>
            <a:r>
              <a:rPr lang="pt-PT" sz="2000" dirty="0">
                <a:solidFill>
                  <a:srgbClr val="003399"/>
                </a:solidFill>
              </a:rPr>
              <a:t>... os riscos psicossociais são mais mencionados:</a:t>
            </a:r>
          </a:p>
          <a:p>
            <a:pPr lvl="2">
              <a:spcBef>
                <a:spcPts val="1200"/>
              </a:spcBef>
              <a:buFont typeface="Wingdings" panose="05000000000000000000" pitchFamily="2" charset="2"/>
              <a:buChar char="§"/>
            </a:pPr>
            <a:r>
              <a:rPr lang="pt-PT" sz="2000" dirty="0">
                <a:solidFill>
                  <a:srgbClr val="003399"/>
                </a:solidFill>
              </a:rPr>
              <a:t> Forte pressão de tempo/sobrecarga de trabalho (</a:t>
            </a:r>
            <a:r>
              <a:rPr lang="pt-PT" sz="2000" dirty="0"/>
              <a:t>51 %</a:t>
            </a:r>
            <a:r>
              <a:rPr lang="pt-PT" sz="2000" dirty="0">
                <a:solidFill>
                  <a:srgbClr val="003399"/>
                </a:solidFill>
              </a:rPr>
              <a:t> / </a:t>
            </a:r>
            <a:r>
              <a:rPr lang="pt-PT" sz="2000" dirty="0">
                <a:solidFill>
                  <a:srgbClr val="899E00"/>
                </a:solidFill>
              </a:rPr>
              <a:t>55 %</a:t>
            </a:r>
            <a:r>
              <a:rPr lang="pt-PT" sz="2000" dirty="0">
                <a:solidFill>
                  <a:srgbClr val="003399"/>
                </a:solidFill>
              </a:rPr>
              <a:t>)</a:t>
            </a:r>
          </a:p>
          <a:p>
            <a:pPr lvl="2">
              <a:spcBef>
                <a:spcPts val="1200"/>
              </a:spcBef>
              <a:buFont typeface="Wingdings" panose="05000000000000000000" pitchFamily="2" charset="2"/>
              <a:buChar char="§"/>
            </a:pPr>
            <a:r>
              <a:rPr lang="pt-PT" sz="2000" dirty="0">
                <a:solidFill>
                  <a:srgbClr val="003399"/>
                </a:solidFill>
              </a:rPr>
              <a:t> Trabalhar sozinho (</a:t>
            </a:r>
            <a:r>
              <a:rPr lang="pt-PT" sz="2000" dirty="0"/>
              <a:t>48 %</a:t>
            </a:r>
            <a:r>
              <a:rPr lang="pt-PT" sz="2000" dirty="0">
                <a:solidFill>
                  <a:srgbClr val="003399"/>
                </a:solidFill>
              </a:rPr>
              <a:t> / </a:t>
            </a:r>
            <a:r>
              <a:rPr lang="pt-PT" sz="2000" dirty="0">
                <a:solidFill>
                  <a:srgbClr val="899E00"/>
                </a:solidFill>
              </a:rPr>
              <a:t>49 %</a:t>
            </a:r>
            <a:r>
              <a:rPr lang="pt-PT" sz="2000" dirty="0">
                <a:solidFill>
                  <a:srgbClr val="003399"/>
                </a:solidFill>
              </a:rPr>
              <a:t>) </a:t>
            </a:r>
          </a:p>
          <a:p>
            <a:pPr lvl="2">
              <a:spcBef>
                <a:spcPts val="1200"/>
              </a:spcBef>
              <a:buFont typeface="Wingdings" panose="05000000000000000000" pitchFamily="2" charset="2"/>
              <a:buChar char="§"/>
            </a:pPr>
            <a:r>
              <a:rPr lang="pt-PT" sz="2000" dirty="0">
                <a:solidFill>
                  <a:srgbClr val="003399"/>
                </a:solidFill>
              </a:rPr>
              <a:t> Má comunicação dentro da organização (</a:t>
            </a:r>
            <a:r>
              <a:rPr lang="pt-PT" sz="2000" dirty="0"/>
              <a:t>32 %</a:t>
            </a:r>
            <a:r>
              <a:rPr lang="pt-PT" sz="2000" dirty="0">
                <a:solidFill>
                  <a:srgbClr val="003399"/>
                </a:solidFill>
              </a:rPr>
              <a:t> / </a:t>
            </a:r>
            <a:r>
              <a:rPr lang="pt-PT" sz="2000" dirty="0">
                <a:solidFill>
                  <a:srgbClr val="899E00"/>
                </a:solidFill>
              </a:rPr>
              <a:t>35 %</a:t>
            </a:r>
            <a:r>
              <a:rPr lang="pt-PT" sz="2000" dirty="0">
                <a:solidFill>
                  <a:srgbClr val="003399"/>
                </a:solidFill>
              </a:rPr>
              <a:t>) </a:t>
            </a:r>
          </a:p>
          <a:p>
            <a:pPr lvl="2">
              <a:spcBef>
                <a:spcPts val="1200"/>
              </a:spcBef>
              <a:buFont typeface="Wingdings" panose="05000000000000000000" pitchFamily="2" charset="2"/>
              <a:buChar char="§"/>
            </a:pPr>
            <a:r>
              <a:rPr lang="pt-PT" sz="2000" dirty="0">
                <a:solidFill>
                  <a:srgbClr val="003399"/>
                </a:solidFill>
              </a:rPr>
              <a:t> Redução da autonomia no trabalho (25 % - </a:t>
            </a:r>
            <a:r>
              <a:rPr lang="pt-PT" sz="2000" dirty="0">
                <a:solidFill>
                  <a:srgbClr val="899E00"/>
                </a:solidFill>
              </a:rPr>
              <a:t>27 %</a:t>
            </a:r>
            <a:r>
              <a:rPr lang="pt-PT" sz="2000" dirty="0">
                <a:solidFill>
                  <a:srgbClr val="003399"/>
                </a:solidFill>
              </a:rPr>
              <a:t>)</a:t>
            </a:r>
          </a:p>
        </p:txBody>
      </p:sp>
      <p:sp>
        <p:nvSpPr>
          <p:cNvPr id="6" name="TextBox 5">
            <a:extLst>
              <a:ext uri="{FF2B5EF4-FFF2-40B4-BE49-F238E27FC236}">
                <a16:creationId xmlns:a16="http://schemas.microsoft.com/office/drawing/2014/main" id="{16BF3D51-6299-996F-ED78-256763290BA0}"/>
              </a:ext>
            </a:extLst>
          </p:cNvPr>
          <p:cNvSpPr txBox="1"/>
          <p:nvPr/>
        </p:nvSpPr>
        <p:spPr>
          <a:xfrm>
            <a:off x="2339752" y="4371950"/>
            <a:ext cx="4032448" cy="276999"/>
          </a:xfrm>
          <a:prstGeom prst="rect">
            <a:avLst/>
          </a:prstGeom>
          <a:noFill/>
        </p:spPr>
        <p:txBody>
          <a:bodyPr wrap="square" rtlCol="0">
            <a:spAutoFit/>
          </a:bodyPr>
          <a:lstStyle/>
          <a:p>
            <a:pPr algn="ctr"/>
            <a:r>
              <a:rPr lang="pt-PT" sz="1200" dirty="0"/>
              <a:t>Fonte: Tomar o pulso à SST, 2022 - EU-OSHA </a:t>
            </a:r>
          </a:p>
        </p:txBody>
      </p:sp>
    </p:spTree>
    <p:extLst>
      <p:ext uri="{BB962C8B-B14F-4D97-AF65-F5344CB8AC3E}">
        <p14:creationId xmlns:p14="http://schemas.microsoft.com/office/powerpoint/2010/main" val="313557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69574" y="862171"/>
            <a:ext cx="8516399" cy="3564053"/>
          </a:xfrm>
        </p:spPr>
        <p:txBody>
          <a:bodyPr>
            <a:spAutoFit/>
          </a:bodyPr>
          <a:lstStyle/>
          <a:p>
            <a:pPr>
              <a:lnSpc>
                <a:spcPct val="95000"/>
              </a:lnSpc>
            </a:pPr>
            <a:r>
              <a:rPr lang="pt-PT" sz="1800" b="0" dirty="0"/>
              <a:t>Monitorização constante dos trabalhadores</a:t>
            </a:r>
          </a:p>
          <a:p>
            <a:pPr>
              <a:lnSpc>
                <a:spcPct val="95000"/>
              </a:lnSpc>
            </a:pPr>
            <a:r>
              <a:rPr lang="pt-PT" sz="1800" b="0" dirty="0"/>
              <a:t>Redução da autonomia dos trabalhadores e do controlo sobre o trabalho</a:t>
            </a:r>
          </a:p>
          <a:p>
            <a:pPr>
              <a:lnSpc>
                <a:spcPct val="95000"/>
              </a:lnSpc>
            </a:pPr>
            <a:r>
              <a:rPr lang="pt-PT" sz="1800" b="0" dirty="0"/>
              <a:t>Aumento da pressão de desempenho/pressão de tempo</a:t>
            </a:r>
          </a:p>
          <a:p>
            <a:pPr>
              <a:lnSpc>
                <a:spcPct val="95000"/>
              </a:lnSpc>
            </a:pPr>
            <a:r>
              <a:rPr lang="pt-PT" sz="1800" b="0" dirty="0"/>
              <a:t>Aumento da intensidade do trabalho </a:t>
            </a:r>
          </a:p>
          <a:p>
            <a:pPr>
              <a:lnSpc>
                <a:spcPct val="95000"/>
              </a:lnSpc>
            </a:pPr>
            <a:r>
              <a:rPr lang="pt-PT" sz="1800" b="0" dirty="0"/>
              <a:t>Redução/ausência de intervenção humana na tomada de decisões</a:t>
            </a:r>
          </a:p>
          <a:p>
            <a:pPr>
              <a:lnSpc>
                <a:spcPct val="95000"/>
              </a:lnSpc>
            </a:pPr>
            <a:r>
              <a:rPr lang="pt-PT" sz="1800" b="0" dirty="0"/>
              <a:t>Redução das interações com gestores e pares</a:t>
            </a:r>
          </a:p>
          <a:p>
            <a:pPr marL="189000" lvl="1" indent="-189000">
              <a:lnSpc>
                <a:spcPct val="95000"/>
              </a:lnSpc>
              <a:spcBef>
                <a:spcPts val="450"/>
              </a:spcBef>
              <a:buClr>
                <a:schemeClr val="tx2"/>
              </a:buClr>
              <a:buFont typeface="Wingdings" pitchFamily="2" charset="2"/>
              <a:buChar char="§"/>
            </a:pPr>
            <a:r>
              <a:rPr lang="pt-PT" sz="1800" dirty="0">
                <a:solidFill>
                  <a:schemeClr val="tx2"/>
                </a:solidFill>
              </a:rPr>
              <a:t>Redução ou ausência de oportunidades </a:t>
            </a:r>
            <a:br>
              <a:rPr lang="pt-PT" sz="1800" dirty="0">
                <a:solidFill>
                  <a:schemeClr val="tx2"/>
                </a:solidFill>
              </a:rPr>
            </a:br>
            <a:r>
              <a:rPr lang="pt-PT" sz="1800" dirty="0">
                <a:solidFill>
                  <a:schemeClr val="tx2"/>
                </a:solidFill>
              </a:rPr>
              <a:t>de feedback/negociação</a:t>
            </a:r>
          </a:p>
          <a:p>
            <a:pPr marL="189000" lvl="1" indent="-189000">
              <a:lnSpc>
                <a:spcPct val="95000"/>
              </a:lnSpc>
              <a:spcBef>
                <a:spcPts val="450"/>
              </a:spcBef>
              <a:buClr>
                <a:schemeClr val="tx2"/>
              </a:buClr>
              <a:buFont typeface="Wingdings" pitchFamily="2" charset="2"/>
              <a:buChar char="§"/>
            </a:pPr>
            <a:r>
              <a:rPr lang="pt-PT" sz="1800" dirty="0">
                <a:solidFill>
                  <a:schemeClr val="tx2"/>
                </a:solidFill>
              </a:rPr>
              <a:t>Falta de transparência</a:t>
            </a:r>
          </a:p>
          <a:p>
            <a:pPr>
              <a:lnSpc>
                <a:spcPct val="95000"/>
              </a:lnSpc>
            </a:pPr>
            <a:r>
              <a:rPr lang="pt-PT" sz="1800" b="0" dirty="0"/>
              <a:t>Desequilíbrio da informação</a:t>
            </a:r>
          </a:p>
          <a:p>
            <a:pPr>
              <a:lnSpc>
                <a:spcPct val="95000"/>
              </a:lnSpc>
            </a:pPr>
            <a:r>
              <a:rPr lang="pt-PT" sz="1800" b="0" dirty="0"/>
              <a:t>Questões de privacidade/proteção de dados</a:t>
            </a:r>
          </a:p>
        </p:txBody>
      </p:sp>
      <p:sp>
        <p:nvSpPr>
          <p:cNvPr id="5" name="Content Placeholder 1"/>
          <p:cNvSpPr txBox="1">
            <a:spLocks/>
          </p:cNvSpPr>
          <p:nvPr/>
        </p:nvSpPr>
        <p:spPr>
          <a:xfrm>
            <a:off x="4667234" y="1194672"/>
            <a:ext cx="4441978" cy="19087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9000" indent="-189000" defTabSz="342900">
              <a:lnSpc>
                <a:spcPct val="80000"/>
              </a:lnSpc>
              <a:spcBef>
                <a:spcPts val="450"/>
              </a:spcBef>
              <a:buClr>
                <a:schemeClr val="tx2"/>
              </a:buClr>
              <a:buFont typeface="Wingdings" pitchFamily="2" charset="2"/>
              <a:buChar char="§"/>
            </a:pPr>
            <a:endParaRPr lang="en-GB" sz="1400" dirty="0">
              <a:solidFill>
                <a:schemeClr val="tx2"/>
              </a:solidFill>
            </a:endParaRPr>
          </a:p>
        </p:txBody>
      </p:sp>
      <p:sp>
        <p:nvSpPr>
          <p:cNvPr id="9" name="Τίτλος 1">
            <a:extLst>
              <a:ext uri="{FF2B5EF4-FFF2-40B4-BE49-F238E27FC236}">
                <a16:creationId xmlns:a16="http://schemas.microsoft.com/office/drawing/2014/main" id="{9E98E1B7-7C72-254D-C24F-630D366659DA}"/>
              </a:ext>
            </a:extLst>
          </p:cNvPr>
          <p:cNvSpPr txBox="1">
            <a:spLocks/>
          </p:cNvSpPr>
          <p:nvPr/>
        </p:nvSpPr>
        <p:spPr>
          <a:xfrm>
            <a:off x="153902" y="87768"/>
            <a:ext cx="8666570" cy="461665"/>
          </a:xfrm>
          <a:prstGeom prst="rect">
            <a:avLst/>
          </a:prstGeom>
        </p:spPr>
        <p:txBody>
          <a:bodyPr vert="horz" wrap="square" lIns="91440" tIns="45720" rIns="91440" bIns="45720" rtlCol="0" anchor="ctr">
            <a:sp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2400" dirty="0">
                <a:solidFill>
                  <a:srgbClr val="003399"/>
                </a:solidFill>
              </a:rPr>
              <a:t>Riscos e desafios em matéria de SST associados à GTIA</a:t>
            </a:r>
          </a:p>
        </p:txBody>
      </p:sp>
      <p:pic>
        <p:nvPicPr>
          <p:cNvPr id="3" name="Picture 2" descr="A hand with a triangle and exclamation mark&#10;&#10;Description automatically generated">
            <a:extLst>
              <a:ext uri="{FF2B5EF4-FFF2-40B4-BE49-F238E27FC236}">
                <a16:creationId xmlns:a16="http://schemas.microsoft.com/office/drawing/2014/main" id="{C1D3E074-5781-C6AB-B5EA-6B32B9127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7828" y="2568699"/>
            <a:ext cx="1695336" cy="1695336"/>
          </a:xfrm>
          <a:prstGeom prst="rect">
            <a:avLst/>
          </a:prstGeom>
        </p:spPr>
      </p:pic>
    </p:spTree>
    <p:extLst>
      <p:ext uri="{BB962C8B-B14F-4D97-AF65-F5344CB8AC3E}">
        <p14:creationId xmlns:p14="http://schemas.microsoft.com/office/powerpoint/2010/main" val="725932835"/>
      </p:ext>
    </p:extLst>
  </p:cSld>
  <p:clrMapOvr>
    <a:masterClrMapping/>
  </p:clrMapOvr>
</p:sld>
</file>

<file path=ppt/theme/theme1.xml><?xml version="1.0" encoding="utf-8"?>
<a:theme xmlns:a="http://schemas.openxmlformats.org/drawingml/2006/main" name="EUOSHA Campaign 2013 - Wide">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23.potx" id="{A79D0A1D-58D6-425C-A3CD-3EA85C2414B0}" vid="{B7319273-C97C-46FF-B9AB-5DA0B1099CE0}"/>
    </a:ext>
  </a:extLst>
</a:theme>
</file>

<file path=ppt/theme/theme2.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3.xml><?xml version="1.0" encoding="utf-8"?>
<a:theme xmlns:a="http://schemas.openxmlformats.org/drawingml/2006/main" name="1_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4.xml><?xml version="1.0" encoding="utf-8"?>
<a:theme xmlns:a="http://schemas.openxmlformats.org/drawingml/2006/main" name="2_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19DEDF6EB9C8443AA1E9BF77FC79F68" ma:contentTypeVersion="18" ma:contentTypeDescription="Crear nuevo documento." ma:contentTypeScope="" ma:versionID="8d6ba4107cabb9549b57c181345698df">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22ea20f4dc1ce360e065b5cdeed1ad95"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6C4BED-50F6-4AF4-8627-948D0D29EB2C}">
  <ds:schemaRefs>
    <ds:schemaRef ds:uri="http://schemas.microsoft.com/office/infopath/2007/PartnerControls"/>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6976e29a-8670-4f9c-afee-c255a09d55c2"/>
    <ds:schemaRef ds:uri="80b70bcf-9351-4e71-b19f-1201847c9328"/>
  </ds:schemaRefs>
</ds:datastoreItem>
</file>

<file path=customXml/itemProps2.xml><?xml version="1.0" encoding="utf-8"?>
<ds:datastoreItem xmlns:ds="http://schemas.openxmlformats.org/officeDocument/2006/customXml" ds:itemID="{546758D5-D3E7-47B7-BB8A-C369B4EDF629}">
  <ds:schemaRefs>
    <ds:schemaRef ds:uri="http://schemas.microsoft.com/sharepoint/v3/contenttype/forms"/>
  </ds:schemaRefs>
</ds:datastoreItem>
</file>

<file path=customXml/itemProps3.xml><?xml version="1.0" encoding="utf-8"?>
<ds:datastoreItem xmlns:ds="http://schemas.openxmlformats.org/officeDocument/2006/customXml" ds:itemID="{4323414E-9BB3-4068-B282-A1B9E334FE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6249</TotalTime>
  <Words>3068</Words>
  <Application>Microsoft Office PowerPoint</Application>
  <PresentationFormat>On-screen Show (16:9)</PresentationFormat>
  <Paragraphs>232</Paragraphs>
  <Slides>18</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Aptos</vt:lpstr>
      <vt:lpstr>Arial</vt:lpstr>
      <vt:lpstr>Calibri</vt:lpstr>
      <vt:lpstr>Courier New</vt:lpstr>
      <vt:lpstr>Verdana</vt:lpstr>
      <vt:lpstr>Wingdings</vt:lpstr>
      <vt:lpstr>EUOSHA Campaign 2013 - Wide</vt:lpstr>
      <vt:lpstr>Theme1</vt:lpstr>
      <vt:lpstr>1_Theme1</vt:lpstr>
      <vt:lpstr>2_Theme1</vt:lpstr>
      <vt:lpstr>TRABALHAR COM SEGURANÇA E SAÚDE NA ERA DIGITAL Campanha «Locais de Trabalho Seguros e Saudáveis 2023-2025»</vt:lpstr>
      <vt:lpstr>Visão geral</vt:lpstr>
      <vt:lpstr>Definições</vt:lpstr>
      <vt:lpstr>PowerPoint Presentation</vt:lpstr>
      <vt:lpstr>Factos e números – utilização das tecnologias digitais</vt:lpstr>
      <vt:lpstr>PowerPoint Presentation</vt:lpstr>
      <vt:lpstr>PowerPoint Presentation</vt:lpstr>
      <vt:lpstr>Factos e números: exposição a riscos psicossociais</vt:lpstr>
      <vt:lpstr>PowerPoint Presentation</vt:lpstr>
      <vt:lpstr>PowerPoint Presentation</vt:lpstr>
      <vt:lpstr>Participação dos trabalhadores: uma pedra angular da prevenção de SST</vt:lpstr>
      <vt:lpstr>Principais fatores de sucesso para a SST: casos da vida real</vt:lpstr>
      <vt:lpstr>Principais fatores de sucesso para a SST: casos da vida real</vt:lpstr>
      <vt:lpstr>Principais fatores de sucesso para a SST: a GTIA no local de trabalho </vt:lpstr>
      <vt:lpstr>PowerPoint Presentation</vt:lpstr>
      <vt:lpstr>PowerPoint Presentation</vt:lpstr>
      <vt:lpstr>Recursos</vt:lpstr>
      <vt:lpstr>Direitos de autor</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Teresa CARDÁS</cp:lastModifiedBy>
  <cp:revision>305</cp:revision>
  <dcterms:created xsi:type="dcterms:W3CDTF">2023-01-17T17:15:32Z</dcterms:created>
  <dcterms:modified xsi:type="dcterms:W3CDTF">2025-02-20T09:31:19Z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ies>
</file>