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32"/>
  </p:notesMasterIdLst>
  <p:sldIdLst>
    <p:sldId id="256" r:id="rId6"/>
    <p:sldId id="327" r:id="rId7"/>
    <p:sldId id="326" r:id="rId8"/>
    <p:sldId id="265" r:id="rId9"/>
    <p:sldId id="266" r:id="rId10"/>
    <p:sldId id="267" r:id="rId11"/>
    <p:sldId id="261" r:id="rId12"/>
    <p:sldId id="269" r:id="rId13"/>
    <p:sldId id="268" r:id="rId14"/>
    <p:sldId id="270" r:id="rId15"/>
    <p:sldId id="272" r:id="rId16"/>
    <p:sldId id="301" r:id="rId17"/>
    <p:sldId id="273" r:id="rId18"/>
    <p:sldId id="274" r:id="rId19"/>
    <p:sldId id="275" r:id="rId20"/>
    <p:sldId id="276" r:id="rId21"/>
    <p:sldId id="277" r:id="rId22"/>
    <p:sldId id="279" r:id="rId23"/>
    <p:sldId id="299" r:id="rId24"/>
    <p:sldId id="278" r:id="rId25"/>
    <p:sldId id="280" r:id="rId26"/>
    <p:sldId id="282" r:id="rId27"/>
    <p:sldId id="294" r:id="rId28"/>
    <p:sldId id="328" r:id="rId29"/>
    <p:sldId id="297" r:id="rId30"/>
    <p:sldId id="31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0AAC2A-5635-3413-6D8F-B4F3A7AB8B06}" name="Risueno Navarro, Lucia" initials="RL" userId="S::risuenonavarro@iloguest.org::fcac3d2d-bfb3-4513-b1b2-70dbb590df7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0050"/>
    <a:srgbClr val="FFFFFF"/>
    <a:srgbClr val="1E2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48" Type="http://schemas.microsoft.com/office/2018/10/relationships/authors" Target="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úlio CD. Aguiar" userId="62073d77-4604-46d1-ab9a-138238576f22" providerId="ADAL" clId="{97F1FB65-B45C-44DE-BECA-2285D85F17F2}"/>
    <pc:docChg chg="custSel modSld">
      <pc:chgData name="Júlio CD. Aguiar" userId="62073d77-4604-46d1-ab9a-138238576f22" providerId="ADAL" clId="{97F1FB65-B45C-44DE-BECA-2285D85F17F2}" dt="2025-04-24T10:02:09.377" v="92" actId="14100"/>
      <pc:docMkLst>
        <pc:docMk/>
      </pc:docMkLst>
      <pc:sldChg chg="addSp delSp modSp">
        <pc:chgData name="Júlio CD. Aguiar" userId="62073d77-4604-46d1-ab9a-138238576f22" providerId="ADAL" clId="{97F1FB65-B45C-44DE-BECA-2285D85F17F2}" dt="2025-04-24T10:02:09.377" v="92" actId="14100"/>
        <pc:sldMkLst>
          <pc:docMk/>
          <pc:sldMk cId="3327961831" sldId="272"/>
        </pc:sldMkLst>
        <pc:spChg chg="mod">
          <ac:chgData name="Júlio CD. Aguiar" userId="62073d77-4604-46d1-ab9a-138238576f22" providerId="ADAL" clId="{97F1FB65-B45C-44DE-BECA-2285D85F17F2}" dt="2025-04-24T10:01:33.646" v="89" actId="1076"/>
          <ac:spMkLst>
            <pc:docMk/>
            <pc:sldMk cId="3327961831" sldId="272"/>
            <ac:spMk id="9" creationId="{57097958-FF47-67FE-EC04-347D4349CA1A}"/>
          </ac:spMkLst>
        </pc:spChg>
        <pc:spChg chg="del">
          <ac:chgData name="Júlio CD. Aguiar" userId="62073d77-4604-46d1-ab9a-138238576f22" providerId="ADAL" clId="{97F1FB65-B45C-44DE-BECA-2285D85F17F2}" dt="2025-04-24T09:59:58.816" v="25" actId="478"/>
          <ac:spMkLst>
            <pc:docMk/>
            <pc:sldMk cId="3327961831" sldId="272"/>
            <ac:spMk id="10" creationId="{DF668265-CBCA-0DA7-5071-3867E9A2AF53}"/>
          </ac:spMkLst>
        </pc:spChg>
        <pc:spChg chg="add mod">
          <ac:chgData name="Júlio CD. Aguiar" userId="62073d77-4604-46d1-ab9a-138238576f22" providerId="ADAL" clId="{97F1FB65-B45C-44DE-BECA-2285D85F17F2}" dt="2025-04-24T10:02:09.377" v="92" actId="14100"/>
          <ac:spMkLst>
            <pc:docMk/>
            <pc:sldMk cId="3327961831" sldId="272"/>
            <ac:spMk id="11" creationId="{EC6648CE-D73A-4527-B8BF-5FEE37A59BD3}"/>
          </ac:spMkLst>
        </pc:spChg>
      </pc:sldChg>
      <pc:sldChg chg="modSp">
        <pc:chgData name="Júlio CD. Aguiar" userId="62073d77-4604-46d1-ab9a-138238576f22" providerId="ADAL" clId="{97F1FB65-B45C-44DE-BECA-2285D85F17F2}" dt="2025-04-24T08:28:59.389" v="12"/>
        <pc:sldMkLst>
          <pc:docMk/>
          <pc:sldMk cId="976382797" sldId="297"/>
        </pc:sldMkLst>
        <pc:spChg chg="mod">
          <ac:chgData name="Júlio CD. Aguiar" userId="62073d77-4604-46d1-ab9a-138238576f22" providerId="ADAL" clId="{97F1FB65-B45C-44DE-BECA-2285D85F17F2}" dt="2025-04-24T08:18:47.103" v="0"/>
          <ac:spMkLst>
            <pc:docMk/>
            <pc:sldMk cId="976382797" sldId="297"/>
            <ac:spMk id="2" creationId="{5BD10C15-1A19-4318-DB2F-8F291435BF60}"/>
          </ac:spMkLst>
        </pc:spChg>
        <pc:spChg chg="mod">
          <ac:chgData name="Júlio CD. Aguiar" userId="62073d77-4604-46d1-ab9a-138238576f22" providerId="ADAL" clId="{97F1FB65-B45C-44DE-BECA-2285D85F17F2}" dt="2025-04-24T08:28:59.389" v="12"/>
          <ac:spMkLst>
            <pc:docMk/>
            <pc:sldMk cId="976382797" sldId="297"/>
            <ac:spMk id="3" creationId="{024A3717-330E-FBA9-A6F5-09DCE8D40BFD}"/>
          </ac:spMkLst>
        </pc:spChg>
      </pc:sldChg>
      <pc:sldChg chg="modSp">
        <pc:chgData name="Júlio CD. Aguiar" userId="62073d77-4604-46d1-ab9a-138238576f22" providerId="ADAL" clId="{97F1FB65-B45C-44DE-BECA-2285D85F17F2}" dt="2025-04-24T08:40:55.774" v="24" actId="12789"/>
        <pc:sldMkLst>
          <pc:docMk/>
          <pc:sldMk cId="1417245589" sldId="315"/>
        </pc:sldMkLst>
        <pc:spChg chg="mod">
          <ac:chgData name="Júlio CD. Aguiar" userId="62073d77-4604-46d1-ab9a-138238576f22" providerId="ADAL" clId="{97F1FB65-B45C-44DE-BECA-2285D85F17F2}" dt="2025-04-24T08:40:55.774" v="24" actId="12789"/>
          <ac:spMkLst>
            <pc:docMk/>
            <pc:sldMk cId="1417245589" sldId="315"/>
            <ac:spMk id="2" creationId="{C39C2BD0-CB0B-7BF0-E649-23338D6A3CD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9A366-1D38-42B3-9845-C54CF530851D}" type="datetimeFigureOut">
              <a:rPr lang="es-ES" smtClean="0"/>
              <a:t>24/04/2025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E777A-5D97-440B-8231-2A324B30F9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415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B8AD6-2A33-0F92-B991-477E3216F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11499D-5551-7147-7EBE-A35E1040BA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4ACED6-6AFB-FBFA-2698-3DC79CAB2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C27AE-BFC2-EF28-FF20-58A19458AE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E777A-5D97-440B-8231-2A324B30F904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2945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082CE-64A0-584D-2906-CF1AF3AC5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CC43B5-B4A8-B678-C948-8769E9626F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0F8A2C-B811-3F37-1CA2-1D8A7F10BE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A9111-7ECF-13AF-9E0B-6AD2D9C0C1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E777A-5D97-440B-8231-2A324B30F904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9412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E777A-5D97-440B-8231-2A324B30F904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277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61F06-35C5-2324-FF3A-E9BCAF841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2A90D8-754E-5C71-D834-73D0F407EA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5EB633-15FB-4B35-278D-20E69B8610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7311F-DE32-2F65-0D9F-5AAAAFDF6A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E777A-5D97-440B-8231-2A324B30F904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4900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1E8D8-8D2E-C75A-4E61-A6A3CB1D8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E7D214-CF43-7170-CD49-19A43AB799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48EEF9-854A-A3F3-D355-A3ADF8DDFF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A6730-A6AC-99CD-B92B-F0220BBE29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E777A-5D97-440B-8231-2A324B30F904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7958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750EF-B159-9B72-1318-3BD4BAC49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797BF5-0B33-B4BA-3534-8625F262E2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9E729B-2717-8C25-2C2C-9397367372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AE515-42D4-BA9C-5A8A-6C77DC13F8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E777A-5D97-440B-8231-2A324B30F904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7538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C6AFE-3C3C-A7D9-7DCE-141E2CF25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4220EC-1354-D16C-B973-614B53C809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2CE987-0E4A-BB33-3510-AF85F03F72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7939F-85F4-8533-BB5D-7AB1E75777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E777A-5D97-440B-8231-2A324B30F904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6783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E777A-5D97-440B-8231-2A324B30F904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5029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3" y="6870450"/>
            <a:ext cx="540000" cy="2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D186F695-A928-47D7-8759-808FBECF04B3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itle 15">
            <a:extLst>
              <a:ext uri="{FF2B5EF4-FFF2-40B4-BE49-F238E27FC236}">
                <a16:creationId xmlns:a16="http://schemas.microsoft.com/office/drawing/2014/main" id="{388D844A-E21A-1919-7F5B-DB8916298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4349" y="2002431"/>
            <a:ext cx="6623785" cy="2253884"/>
          </a:xfrm>
          <a:ln w="19050">
            <a:noFill/>
          </a:ln>
        </p:spPr>
        <p:txBody>
          <a:bodyPr/>
          <a:lstStyle>
            <a:lvl1pPr>
              <a:defRPr sz="3300"/>
            </a:lvl1pPr>
          </a:lstStyle>
          <a:p>
            <a:r>
              <a:rPr lang="en-US" b="0"/>
              <a:t>Click to edit Master title style</a:t>
            </a:r>
            <a:endParaRPr lang="en-GB" b="0"/>
          </a:p>
        </p:txBody>
      </p:sp>
      <p:sp>
        <p:nvSpPr>
          <p:cNvPr id="15" name="Isosceles Triangle 17">
            <a:extLst>
              <a:ext uri="{FF2B5EF4-FFF2-40B4-BE49-F238E27FC236}">
                <a16:creationId xmlns:a16="http://schemas.microsoft.com/office/drawing/2014/main" id="{37138686-23B4-143D-7999-5E7ECFF715E7}"/>
              </a:ext>
            </a:extLst>
          </p:cNvPr>
          <p:cNvSpPr/>
          <p:nvPr/>
        </p:nvSpPr>
        <p:spPr>
          <a:xfrm rot="5400000">
            <a:off x="293982" y="2039763"/>
            <a:ext cx="393110" cy="318449"/>
          </a:xfrm>
          <a:prstGeom prst="triangle">
            <a:avLst>
              <a:gd name="adj" fmla="val 47675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83D511-0C7E-481E-AD62-93C1DF5D5E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312" y="529200"/>
            <a:ext cx="1828800" cy="472016"/>
          </a:xfrm>
          <a:prstGeom prst="rect">
            <a:avLst/>
          </a:prstGeom>
        </p:spPr>
      </p:pic>
      <p:pic>
        <p:nvPicPr>
          <p:cNvPr id="3" name="Picture 2" descr="A person and person with heads facing each other&#10;&#10;AI-generated content may be incorrect.">
            <a:extLst>
              <a:ext uri="{FF2B5EF4-FFF2-40B4-BE49-F238E27FC236}">
                <a16:creationId xmlns:a16="http://schemas.microsoft.com/office/drawing/2014/main" id="{3DF8F261-D863-00E9-7C86-61ABC90FCC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9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6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32469BB-A45F-AD2A-691C-566522DBCA14}"/>
              </a:ext>
            </a:extLst>
          </p:cNvPr>
          <p:cNvSpPr/>
          <p:nvPr userDrawn="1"/>
        </p:nvSpPr>
        <p:spPr>
          <a:xfrm>
            <a:off x="0" y="-1"/>
            <a:ext cx="12192000" cy="12608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34" y="397087"/>
            <a:ext cx="10776291" cy="504841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635" y="1551255"/>
            <a:ext cx="11522636" cy="473853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2B9FE067-91EF-8B3F-BEE6-60EB1188FCAF}"/>
              </a:ext>
            </a:extLst>
          </p:cNvPr>
          <p:cNvSpPr/>
          <p:nvPr userDrawn="1"/>
        </p:nvSpPr>
        <p:spPr>
          <a:xfrm rot="16200000">
            <a:off x="11294449" y="640056"/>
            <a:ext cx="983042" cy="839356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6A40E56-D57A-7412-784A-F48268B1AB7D}"/>
              </a:ext>
            </a:extLst>
          </p:cNvPr>
          <p:cNvGrpSpPr/>
          <p:nvPr userDrawn="1"/>
        </p:nvGrpSpPr>
        <p:grpSpPr>
          <a:xfrm>
            <a:off x="11222292" y="1184774"/>
            <a:ext cx="623072" cy="185002"/>
            <a:chOff x="3296535" y="542869"/>
            <a:chExt cx="623072" cy="185002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E899E51A-E73E-0F92-24CA-29DBFF818887}"/>
                </a:ext>
              </a:extLst>
            </p:cNvPr>
            <p:cNvSpPr/>
            <p:nvPr userDrawn="1"/>
          </p:nvSpPr>
          <p:spPr>
            <a:xfrm rot="5400000">
              <a:off x="3278535" y="565871"/>
              <a:ext cx="180000" cy="144000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036FEB39-5F4D-07CA-7B2E-9B9A69421632}"/>
                </a:ext>
              </a:extLst>
            </p:cNvPr>
            <p:cNvSpPr/>
            <p:nvPr userDrawn="1"/>
          </p:nvSpPr>
          <p:spPr>
            <a:xfrm rot="5400000">
              <a:off x="3518071" y="565871"/>
              <a:ext cx="180000" cy="1440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C64DB5B3-5628-68FD-BCD1-12CFC441829F}"/>
                </a:ext>
              </a:extLst>
            </p:cNvPr>
            <p:cNvSpPr/>
            <p:nvPr userDrawn="1"/>
          </p:nvSpPr>
          <p:spPr>
            <a:xfrm rot="5400000">
              <a:off x="3757607" y="560869"/>
              <a:ext cx="180000" cy="1440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43102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32469BB-A45F-AD2A-691C-566522DBCA14}"/>
              </a:ext>
            </a:extLst>
          </p:cNvPr>
          <p:cNvSpPr/>
          <p:nvPr userDrawn="1"/>
        </p:nvSpPr>
        <p:spPr>
          <a:xfrm>
            <a:off x="0" y="-1"/>
            <a:ext cx="12192000" cy="1260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34" y="397087"/>
            <a:ext cx="10776291" cy="504841"/>
          </a:xfrm>
        </p:spPr>
        <p:txBody>
          <a:bodyPr/>
          <a:lstStyle>
            <a:lvl1pPr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635" y="1551255"/>
            <a:ext cx="11522636" cy="4738532"/>
          </a:xfrm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2B9FE067-91EF-8B3F-BEE6-60EB1188FCAF}"/>
              </a:ext>
            </a:extLst>
          </p:cNvPr>
          <p:cNvSpPr/>
          <p:nvPr userDrawn="1"/>
        </p:nvSpPr>
        <p:spPr>
          <a:xfrm rot="16200000">
            <a:off x="11294449" y="640056"/>
            <a:ext cx="983042" cy="839356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6A40E56-D57A-7412-784A-F48268B1AB7D}"/>
              </a:ext>
            </a:extLst>
          </p:cNvPr>
          <p:cNvGrpSpPr/>
          <p:nvPr userDrawn="1"/>
        </p:nvGrpSpPr>
        <p:grpSpPr>
          <a:xfrm>
            <a:off x="11222292" y="1184774"/>
            <a:ext cx="623072" cy="185002"/>
            <a:chOff x="3296535" y="542869"/>
            <a:chExt cx="623072" cy="185002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E899E51A-E73E-0F92-24CA-29DBFF818887}"/>
                </a:ext>
              </a:extLst>
            </p:cNvPr>
            <p:cNvSpPr/>
            <p:nvPr userDrawn="1"/>
          </p:nvSpPr>
          <p:spPr>
            <a:xfrm rot="5400000">
              <a:off x="3278535" y="565871"/>
              <a:ext cx="180000" cy="144000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036FEB39-5F4D-07CA-7B2E-9B9A69421632}"/>
                </a:ext>
              </a:extLst>
            </p:cNvPr>
            <p:cNvSpPr/>
            <p:nvPr userDrawn="1"/>
          </p:nvSpPr>
          <p:spPr>
            <a:xfrm rot="5400000">
              <a:off x="3518071" y="565871"/>
              <a:ext cx="180000" cy="144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C64DB5B3-5628-68FD-BCD1-12CFC441829F}"/>
                </a:ext>
              </a:extLst>
            </p:cNvPr>
            <p:cNvSpPr/>
            <p:nvPr userDrawn="1"/>
          </p:nvSpPr>
          <p:spPr>
            <a:xfrm rot="5400000">
              <a:off x="3757607" y="560869"/>
              <a:ext cx="180000" cy="1440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94127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32469BB-A45F-AD2A-691C-566522DBCA14}"/>
              </a:ext>
            </a:extLst>
          </p:cNvPr>
          <p:cNvSpPr/>
          <p:nvPr userDrawn="1"/>
        </p:nvSpPr>
        <p:spPr>
          <a:xfrm>
            <a:off x="0" y="-1"/>
            <a:ext cx="12192000" cy="12608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34" y="397087"/>
            <a:ext cx="10776291" cy="504841"/>
          </a:xfrm>
        </p:spPr>
        <p:txBody>
          <a:bodyPr/>
          <a:lstStyle>
            <a:lvl1pPr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635" y="1551255"/>
            <a:ext cx="11522636" cy="4738532"/>
          </a:xfrm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  <a:lvl2pPr>
              <a:defRPr sz="1800"/>
            </a:lvl2pPr>
            <a:lvl3pPr marL="234000" indent="-234000">
              <a:defRPr sz="1800"/>
            </a:lvl3pPr>
            <a:lvl4pPr marL="234000" marR="0" indent="-234000" algn="l" defTabSz="6858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 3" panose="05040102010807070707" pitchFamily="18" charset="2"/>
              <a:buChar char="u"/>
              <a:tabLst/>
              <a:defRPr sz="1800"/>
            </a:lvl4pPr>
            <a:lvl5pPr>
              <a:defRPr sz="16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marL="234000" marR="0" lvl="3" indent="-234000" algn="l" defTabSz="6858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lang="en-GB" noProof="0" err="1"/>
              <a:t>FouFifth</a:t>
            </a:r>
            <a:r>
              <a:rPr lang="en-GB" noProof="0"/>
              <a:t> level</a:t>
            </a:r>
          </a:p>
          <a:p>
            <a:pPr lvl="3"/>
            <a:r>
              <a:rPr lang="en-GB" noProof="0" err="1"/>
              <a:t>rth</a:t>
            </a:r>
            <a:r>
              <a:rPr lang="en-GB" noProof="0"/>
              <a:t> level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2B9FE067-91EF-8B3F-BEE6-60EB1188FCAF}"/>
              </a:ext>
            </a:extLst>
          </p:cNvPr>
          <p:cNvSpPr/>
          <p:nvPr userDrawn="1"/>
        </p:nvSpPr>
        <p:spPr>
          <a:xfrm rot="16200000">
            <a:off x="11294449" y="640056"/>
            <a:ext cx="983042" cy="83935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6A40E56-D57A-7412-784A-F48268B1AB7D}"/>
              </a:ext>
            </a:extLst>
          </p:cNvPr>
          <p:cNvGrpSpPr/>
          <p:nvPr userDrawn="1"/>
        </p:nvGrpSpPr>
        <p:grpSpPr>
          <a:xfrm>
            <a:off x="11222292" y="1184774"/>
            <a:ext cx="623072" cy="185002"/>
            <a:chOff x="3296535" y="542869"/>
            <a:chExt cx="623072" cy="185002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E899E51A-E73E-0F92-24CA-29DBFF818887}"/>
                </a:ext>
              </a:extLst>
            </p:cNvPr>
            <p:cNvSpPr/>
            <p:nvPr userDrawn="1"/>
          </p:nvSpPr>
          <p:spPr>
            <a:xfrm rot="5400000">
              <a:off x="3278535" y="565871"/>
              <a:ext cx="180000" cy="1440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036FEB39-5F4D-07CA-7B2E-9B9A69421632}"/>
                </a:ext>
              </a:extLst>
            </p:cNvPr>
            <p:cNvSpPr/>
            <p:nvPr userDrawn="1"/>
          </p:nvSpPr>
          <p:spPr>
            <a:xfrm rot="5400000">
              <a:off x="3518071" y="565871"/>
              <a:ext cx="180000" cy="144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C64DB5B3-5628-68FD-BCD1-12CFC441829F}"/>
                </a:ext>
              </a:extLst>
            </p:cNvPr>
            <p:cNvSpPr/>
            <p:nvPr userDrawn="1"/>
          </p:nvSpPr>
          <p:spPr>
            <a:xfrm rot="5400000">
              <a:off x="3757607" y="560869"/>
              <a:ext cx="180000" cy="1440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0401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wearing a white helmet and black body suit&#10;&#10;AI-generated content may be incorrect.">
            <a:extLst>
              <a:ext uri="{FF2B5EF4-FFF2-40B4-BE49-F238E27FC236}">
                <a16:creationId xmlns:a16="http://schemas.microsoft.com/office/drawing/2014/main" id="{4CEA3C40-84E9-2E8B-95B9-2924382ADC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4202" y="518082"/>
            <a:ext cx="4907797" cy="635541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32469BB-A45F-AD2A-691C-566522DBCA14}"/>
              </a:ext>
            </a:extLst>
          </p:cNvPr>
          <p:cNvSpPr/>
          <p:nvPr userDrawn="1"/>
        </p:nvSpPr>
        <p:spPr>
          <a:xfrm>
            <a:off x="0" y="-1"/>
            <a:ext cx="12192000" cy="12608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34" y="397087"/>
            <a:ext cx="10776291" cy="504841"/>
          </a:xfrm>
        </p:spPr>
        <p:txBody>
          <a:bodyPr/>
          <a:lstStyle>
            <a:lvl1pPr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635" y="1551255"/>
            <a:ext cx="11522636" cy="4738532"/>
          </a:xfrm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  <a:lvl2pPr>
              <a:defRPr sz="1800"/>
            </a:lvl2pPr>
            <a:lvl3pPr marL="234000" indent="-234000">
              <a:defRPr sz="1800"/>
            </a:lvl3pPr>
            <a:lvl4pPr marL="234000" marR="0" indent="-234000" algn="l" defTabSz="6858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 3" panose="05040102010807070707" pitchFamily="18" charset="2"/>
              <a:buChar char="u"/>
              <a:tabLst/>
              <a:defRPr sz="1800"/>
            </a:lvl4pPr>
            <a:lvl5pPr>
              <a:defRPr sz="16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marL="234000" marR="0" lvl="3" indent="-234000" algn="l" defTabSz="6858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lang="en-GB" noProof="0" err="1"/>
              <a:t>FouFifth</a:t>
            </a:r>
            <a:r>
              <a:rPr lang="en-GB" noProof="0"/>
              <a:t> level</a:t>
            </a:r>
          </a:p>
          <a:p>
            <a:pPr lvl="3"/>
            <a:r>
              <a:rPr lang="en-GB" noProof="0" err="1"/>
              <a:t>rth</a:t>
            </a:r>
            <a:r>
              <a:rPr lang="en-GB" noProof="0"/>
              <a:t> level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2B9FE067-91EF-8B3F-BEE6-60EB1188FCAF}"/>
              </a:ext>
            </a:extLst>
          </p:cNvPr>
          <p:cNvSpPr/>
          <p:nvPr userDrawn="1"/>
        </p:nvSpPr>
        <p:spPr>
          <a:xfrm rot="16200000">
            <a:off x="11294449" y="640056"/>
            <a:ext cx="983042" cy="83935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6A40E56-D57A-7412-784A-F48268B1AB7D}"/>
              </a:ext>
            </a:extLst>
          </p:cNvPr>
          <p:cNvGrpSpPr/>
          <p:nvPr userDrawn="1"/>
        </p:nvGrpSpPr>
        <p:grpSpPr>
          <a:xfrm>
            <a:off x="11222292" y="1184774"/>
            <a:ext cx="623072" cy="185002"/>
            <a:chOff x="3296535" y="542869"/>
            <a:chExt cx="623072" cy="185002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E899E51A-E73E-0F92-24CA-29DBFF818887}"/>
                </a:ext>
              </a:extLst>
            </p:cNvPr>
            <p:cNvSpPr/>
            <p:nvPr userDrawn="1"/>
          </p:nvSpPr>
          <p:spPr>
            <a:xfrm rot="5400000">
              <a:off x="3278535" y="565871"/>
              <a:ext cx="180000" cy="1440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036FEB39-5F4D-07CA-7B2E-9B9A69421632}"/>
                </a:ext>
              </a:extLst>
            </p:cNvPr>
            <p:cNvSpPr/>
            <p:nvPr userDrawn="1"/>
          </p:nvSpPr>
          <p:spPr>
            <a:xfrm rot="5400000">
              <a:off x="3518071" y="565871"/>
              <a:ext cx="180000" cy="144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C64DB5B3-5628-68FD-BCD1-12CFC441829F}"/>
                </a:ext>
              </a:extLst>
            </p:cNvPr>
            <p:cNvSpPr/>
            <p:nvPr userDrawn="1"/>
          </p:nvSpPr>
          <p:spPr>
            <a:xfrm rot="5400000">
              <a:off x="3757607" y="560869"/>
              <a:ext cx="180000" cy="1440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829190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5E8015-2D54-6349-EC04-9729C44A4708}"/>
              </a:ext>
            </a:extLst>
          </p:cNvPr>
          <p:cNvSpPr/>
          <p:nvPr userDrawn="1"/>
        </p:nvSpPr>
        <p:spPr>
          <a:xfrm>
            <a:off x="180975" y="192505"/>
            <a:ext cx="11830050" cy="64729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635" y="401053"/>
            <a:ext cx="11522636" cy="5888734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92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5E8015-2D54-6349-EC04-9729C44A4708}"/>
              </a:ext>
            </a:extLst>
          </p:cNvPr>
          <p:cNvSpPr/>
          <p:nvPr userDrawn="1"/>
        </p:nvSpPr>
        <p:spPr>
          <a:xfrm>
            <a:off x="180975" y="192505"/>
            <a:ext cx="11830050" cy="64729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635" y="401053"/>
            <a:ext cx="11522636" cy="5888734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95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74D910-F464-E2B4-4190-5CCA8E14E182}"/>
              </a:ext>
            </a:extLst>
          </p:cNvPr>
          <p:cNvSpPr/>
          <p:nvPr userDrawn="1"/>
        </p:nvSpPr>
        <p:spPr>
          <a:xfrm>
            <a:off x="0" y="-1"/>
            <a:ext cx="12192000" cy="12608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34" y="397087"/>
            <a:ext cx="10776291" cy="504841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1718" y="1551254"/>
            <a:ext cx="5509221" cy="454280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1062" y="1551254"/>
            <a:ext cx="5509220" cy="4542802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96BB4747-4946-CD7A-FFF9-3E8BCD1DF2E8}"/>
              </a:ext>
            </a:extLst>
          </p:cNvPr>
          <p:cNvSpPr/>
          <p:nvPr userDrawn="1"/>
        </p:nvSpPr>
        <p:spPr>
          <a:xfrm rot="16200000">
            <a:off x="11294449" y="640056"/>
            <a:ext cx="983042" cy="839356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DC36A59-E88C-667D-6892-D9B5658C1D33}"/>
              </a:ext>
            </a:extLst>
          </p:cNvPr>
          <p:cNvGrpSpPr/>
          <p:nvPr userDrawn="1"/>
        </p:nvGrpSpPr>
        <p:grpSpPr>
          <a:xfrm>
            <a:off x="11222292" y="1184774"/>
            <a:ext cx="623072" cy="185002"/>
            <a:chOff x="3296535" y="542869"/>
            <a:chExt cx="623072" cy="185002"/>
          </a:xfrm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536C270F-E9CB-CCA6-F9F0-7E2D840AF8E8}"/>
                </a:ext>
              </a:extLst>
            </p:cNvPr>
            <p:cNvSpPr/>
            <p:nvPr userDrawn="1"/>
          </p:nvSpPr>
          <p:spPr>
            <a:xfrm rot="5400000">
              <a:off x="3278535" y="565871"/>
              <a:ext cx="180000" cy="144000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9CC63822-00A8-D86B-1981-EBADCA9F9FFD}"/>
                </a:ext>
              </a:extLst>
            </p:cNvPr>
            <p:cNvSpPr/>
            <p:nvPr userDrawn="1"/>
          </p:nvSpPr>
          <p:spPr>
            <a:xfrm rot="5400000">
              <a:off x="3518071" y="565871"/>
              <a:ext cx="180000" cy="1440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1CEEBC83-6159-2FF1-2A29-BFC9B52ED7F4}"/>
                </a:ext>
              </a:extLst>
            </p:cNvPr>
            <p:cNvSpPr/>
            <p:nvPr userDrawn="1"/>
          </p:nvSpPr>
          <p:spPr>
            <a:xfrm rot="5400000">
              <a:off x="3757607" y="560869"/>
              <a:ext cx="180000" cy="1440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25247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6B20D0B-1392-38EE-9918-29E9D133599E}"/>
              </a:ext>
            </a:extLst>
          </p:cNvPr>
          <p:cNvSpPr/>
          <p:nvPr userDrawn="1"/>
        </p:nvSpPr>
        <p:spPr>
          <a:xfrm>
            <a:off x="180975" y="192505"/>
            <a:ext cx="11830050" cy="64729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37" y="2391486"/>
            <a:ext cx="6463596" cy="956491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467BFFAE-44A6-97B3-66C5-A19ED7F1AD23}"/>
              </a:ext>
            </a:extLst>
          </p:cNvPr>
          <p:cNvSpPr/>
          <p:nvPr userDrawn="1"/>
        </p:nvSpPr>
        <p:spPr>
          <a:xfrm rot="5400000">
            <a:off x="-135412" y="4223431"/>
            <a:ext cx="1284079" cy="101325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84EFB96-B05C-AE96-4872-EEA7F661E14B}"/>
              </a:ext>
            </a:extLst>
          </p:cNvPr>
          <p:cNvGrpSpPr/>
          <p:nvPr userDrawn="1"/>
        </p:nvGrpSpPr>
        <p:grpSpPr>
          <a:xfrm>
            <a:off x="9774492" y="8366624"/>
            <a:ext cx="623072" cy="185002"/>
            <a:chOff x="3296535" y="542869"/>
            <a:chExt cx="623072" cy="185002"/>
          </a:xfrm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7B41479A-61F4-A1D4-D9F8-D07A56377E19}"/>
                </a:ext>
              </a:extLst>
            </p:cNvPr>
            <p:cNvSpPr/>
            <p:nvPr userDrawn="1"/>
          </p:nvSpPr>
          <p:spPr>
            <a:xfrm rot="5400000">
              <a:off x="3278535" y="565871"/>
              <a:ext cx="180000" cy="1440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3C46B182-7028-9803-0DA8-DAE077130AAD}"/>
                </a:ext>
              </a:extLst>
            </p:cNvPr>
            <p:cNvSpPr/>
            <p:nvPr userDrawn="1"/>
          </p:nvSpPr>
          <p:spPr>
            <a:xfrm rot="5400000">
              <a:off x="3518071" y="565871"/>
              <a:ext cx="180000" cy="144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F5191F6B-BD3E-99B0-3CEE-1EEFAC138815}"/>
                </a:ext>
              </a:extLst>
            </p:cNvPr>
            <p:cNvSpPr/>
            <p:nvPr userDrawn="1"/>
          </p:nvSpPr>
          <p:spPr>
            <a:xfrm rot="5400000">
              <a:off x="3757607" y="560869"/>
              <a:ext cx="180000" cy="1440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43DBE9F-A217-EB6D-3FFB-9D3A841CF2B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63008" y="1820502"/>
            <a:ext cx="1056359" cy="313653"/>
            <a:chOff x="3296535" y="542869"/>
            <a:chExt cx="623072" cy="185002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BB38DE3-ADC4-CF2F-FF64-2B1A4832DCA0}"/>
                </a:ext>
              </a:extLst>
            </p:cNvPr>
            <p:cNvSpPr>
              <a:spLocks/>
            </p:cNvSpPr>
            <p:nvPr userDrawn="1"/>
          </p:nvSpPr>
          <p:spPr>
            <a:xfrm rot="5400000">
              <a:off x="3278535" y="565871"/>
              <a:ext cx="180000" cy="1440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A9AE42D-A116-F244-B8BC-2F1BF6FD3CF8}"/>
                </a:ext>
              </a:extLst>
            </p:cNvPr>
            <p:cNvSpPr>
              <a:spLocks/>
            </p:cNvSpPr>
            <p:nvPr userDrawn="1"/>
          </p:nvSpPr>
          <p:spPr>
            <a:xfrm rot="5400000">
              <a:off x="3518071" y="565871"/>
              <a:ext cx="180000" cy="144000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28172DDB-C36D-A448-F1F5-43450417E3B1}"/>
                </a:ext>
              </a:extLst>
            </p:cNvPr>
            <p:cNvSpPr>
              <a:spLocks/>
            </p:cNvSpPr>
            <p:nvPr userDrawn="1"/>
          </p:nvSpPr>
          <p:spPr>
            <a:xfrm rot="5400000">
              <a:off x="3757607" y="560869"/>
              <a:ext cx="180000" cy="1440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6340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634" y="525423"/>
            <a:ext cx="10776291" cy="504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635" y="1445869"/>
            <a:ext cx="11522636" cy="48439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87" y="6483462"/>
            <a:ext cx="616777" cy="1820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6D84B6-1CEE-474C-BDAD-7BC674F590B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636" y="6327220"/>
            <a:ext cx="974862" cy="3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2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4" r:id="rId3"/>
    <p:sldLayoutId id="2147483675" r:id="rId4"/>
    <p:sldLayoutId id="2147483679" r:id="rId5"/>
    <p:sldLayoutId id="2147483676" r:id="rId6"/>
    <p:sldLayoutId id="2147483673" r:id="rId7"/>
    <p:sldLayoutId id="2147483667" r:id="rId8"/>
    <p:sldLayoutId id="2147483668" r:id="rId9"/>
    <p:sldLayoutId id="2147483680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bg1"/>
          </a:solidFill>
          <a:latin typeface="Overpass" panose="00000500000000000000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accent2"/>
          </a:solidFill>
          <a:latin typeface="Overpass" panose="00000500000000000000" pitchFamily="2" charset="0"/>
          <a:ea typeface="Noto Sans" panose="020B0502040504020204" pitchFamily="34" charset="0"/>
          <a:cs typeface="Noto Sans" panose="020B0502040504020204" pitchFamily="34" charset="0"/>
        </a:defRPr>
      </a:lvl1pPr>
      <a:lvl2pPr marL="0" indent="0" algn="l" defTabSz="685800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2pPr>
      <a:lvl3pPr marL="234000" indent="-234000" algn="l" defTabSz="6858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6"/>
        </a:buClr>
        <a:buSzPct val="80000"/>
        <a:buFont typeface="Wingdings 3" panose="05040102010807070707" pitchFamily="18" charset="2"/>
        <a:buChar char=""/>
        <a:defRPr sz="180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3pPr>
      <a:lvl4pPr marL="234000" indent="-234000" algn="l" defTabSz="6858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2"/>
        </a:buClr>
        <a:buSzPct val="80000"/>
        <a:buFont typeface="Wingdings 3" panose="05040102010807070707" pitchFamily="18" charset="2"/>
        <a:buChar char="u"/>
        <a:defRPr sz="1800" b="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4pPr>
      <a:lvl5pPr marL="0" indent="0" algn="l" defTabSz="685800" rtl="0" eaLnBrk="1" latinLnBrk="0" hangingPunct="1">
        <a:lnSpc>
          <a:spcPct val="90000"/>
        </a:lnSpc>
        <a:spcBef>
          <a:spcPts val="450"/>
        </a:spcBef>
        <a:spcAft>
          <a:spcPts val="0"/>
        </a:spcAft>
        <a:buClr>
          <a:schemeClr val="accent2"/>
        </a:buClr>
        <a:buSzPct val="8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5pPr>
      <a:lvl6pPr marL="189000" indent="-189000" algn="l" defTabSz="685800" rtl="0" eaLnBrk="1" latinLnBrk="0" hangingPunct="1">
        <a:lnSpc>
          <a:spcPct val="100000"/>
        </a:lnSpc>
        <a:spcBef>
          <a:spcPts val="338"/>
        </a:spcBef>
        <a:buClr>
          <a:schemeClr val="accent2"/>
        </a:buClr>
        <a:buSzPct val="70000"/>
        <a:buFont typeface="Wingdings 3" panose="05040102010807070707" pitchFamily="18" charset="2"/>
        <a:buChar char="u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None/>
        <a:defRPr sz="7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32">
          <p15:clr>
            <a:srgbClr val="F26B43"/>
          </p15:clr>
        </p15:guide>
        <p15:guide id="4" pos="5528">
          <p15:clr>
            <a:srgbClr val="F26B43"/>
          </p15:clr>
        </p15:guide>
        <p15:guide id="5" orient="horz" pos="309">
          <p15:clr>
            <a:srgbClr val="F26B43"/>
          </p15:clr>
        </p15:guide>
        <p15:guide id="6" orient="horz" pos="4011">
          <p15:clr>
            <a:srgbClr val="F26B43"/>
          </p15:clr>
        </p15:guide>
        <p15:guide id="7" orient="horz" pos="1508">
          <p15:clr>
            <a:srgbClr val="F26B43"/>
          </p15:clr>
        </p15:guide>
        <p15:guide id="8" orient="horz" pos="3702">
          <p15:clr>
            <a:srgbClr val="F26B43"/>
          </p15:clr>
        </p15:guide>
        <p15:guide id="9" orient="horz" pos="154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9938" y="884467"/>
            <a:ext cx="3392122" cy="3330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1E2DB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trello.com/b/yImrNlnG/world-day-for-safety-and-health-at-work-2025-promotional-materials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869938" y="677796"/>
            <a:ext cx="2452125" cy="429122"/>
          </a:xfrm>
          <a:custGeom>
            <a:avLst/>
            <a:gdLst/>
            <a:ahLst/>
            <a:cxnLst/>
            <a:rect l="l" t="t" r="r" b="b"/>
            <a:pathLst>
              <a:path w="3678188" h="643683">
                <a:moveTo>
                  <a:pt x="0" y="0"/>
                </a:moveTo>
                <a:lnTo>
                  <a:pt x="3678188" y="0"/>
                </a:lnTo>
                <a:lnTo>
                  <a:pt x="3678188" y="643683"/>
                </a:lnTo>
                <a:lnTo>
                  <a:pt x="0" y="6436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339272" y="648817"/>
            <a:ext cx="1391652" cy="487078"/>
          </a:xfrm>
          <a:custGeom>
            <a:avLst/>
            <a:gdLst/>
            <a:ahLst/>
            <a:cxnLst/>
            <a:rect l="l" t="t" r="r" b="b"/>
            <a:pathLst>
              <a:path w="2087478" h="730617">
                <a:moveTo>
                  <a:pt x="0" y="0"/>
                </a:moveTo>
                <a:lnTo>
                  <a:pt x="2087478" y="0"/>
                </a:lnTo>
                <a:lnTo>
                  <a:pt x="2087478" y="730618"/>
                </a:lnTo>
                <a:lnTo>
                  <a:pt x="0" y="7306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1B6C43DB-47FD-4ED5-AC39-31554F4510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19A78-6E16-2DCD-BBDC-7BD9D4C31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EB22F-774D-BA0D-D8DE-179D63593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Realidade</a:t>
            </a:r>
            <a:r>
              <a:rPr lang="en-GB" dirty="0"/>
              <a:t> virtual (RV) e </a:t>
            </a:r>
            <a:r>
              <a:rPr lang="en-GB" dirty="0" err="1"/>
              <a:t>aumentada</a:t>
            </a:r>
            <a:endParaRPr lang="en-GB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4A595-39ED-EC5D-6A1B-745C7BDFA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636" y="1551255"/>
            <a:ext cx="7730564" cy="4738532"/>
          </a:xfrm>
        </p:spPr>
        <p:txBody>
          <a:bodyPr vert="horz" lIns="0" tIns="0" rIns="0" bIns="0" rtlCol="0" anchor="t">
            <a:noAutofit/>
          </a:bodyPr>
          <a:lstStyle/>
          <a:p>
            <a:pPr marL="233680" lvl="2" indent="-233680">
              <a:spcBef>
                <a:spcPts val="1200"/>
              </a:spcBef>
            </a:pPr>
            <a:r>
              <a:rPr lang="pt-PT" sz="2000" dirty="0"/>
              <a:t>Proporciona ações de formação imersivas e sem riscos, para que os trabalhadores pratiquem procedimentos de segurança e respostas a emergências em ambientes controlados e realistas</a:t>
            </a:r>
            <a:r>
              <a:rPr lang="en-GB" sz="2000" noProof="0" dirty="0"/>
              <a:t>. </a:t>
            </a:r>
            <a:endParaRPr lang="en-US" dirty="0"/>
          </a:p>
          <a:p>
            <a:pPr marL="233680" lvl="2" indent="-233680">
              <a:spcBef>
                <a:spcPts val="1200"/>
              </a:spcBef>
            </a:pPr>
            <a:r>
              <a:rPr lang="pt-PT" sz="2000" dirty="0"/>
              <a:t>Praticar em ambientes interativos que simulam cenários da vida real melhora a retenção de competências e a preparação para emergências</a:t>
            </a:r>
            <a:r>
              <a:rPr lang="en-GB" sz="2000" noProof="0" dirty="0"/>
              <a:t>. </a:t>
            </a:r>
          </a:p>
          <a:p>
            <a:pPr marL="467995" lvl="4">
              <a:spcBef>
                <a:spcPts val="600"/>
              </a:spcBef>
            </a:pPr>
            <a:r>
              <a:rPr lang="pt-PT" sz="1800" i="1" dirty="0"/>
              <a:t>Estudos mostram que 40% dos formandos em RV relataram maior confiança em agir de acordo com o que aprenderam, em comparação com os formandos em sala de aula e uma melhoria de 35% com os formandos em e-</a:t>
            </a:r>
            <a:r>
              <a:rPr lang="pt-PT" sz="1800" i="1" dirty="0" err="1"/>
              <a:t>learning</a:t>
            </a:r>
            <a:r>
              <a:rPr lang="en-GB" sz="1800" i="1" noProof="0" dirty="0"/>
              <a:t>.</a:t>
            </a:r>
          </a:p>
          <a:p>
            <a:pPr marL="233680" lvl="2" indent="-233680">
              <a:spcBef>
                <a:spcPts val="1200"/>
              </a:spcBef>
            </a:pPr>
            <a:r>
              <a:rPr lang="pt-PT" sz="2000" dirty="0"/>
              <a:t>As simulações virtuais podem ajudar os profissionais de SST a melhorar a avaliação de riscos e a identificação de perigos</a:t>
            </a:r>
            <a:r>
              <a:rPr lang="en-GB" sz="2000" noProof="0" dirty="0"/>
              <a:t>. </a:t>
            </a:r>
          </a:p>
          <a:p>
            <a:pPr marL="233680" lvl="2" indent="-233680">
              <a:spcBef>
                <a:spcPts val="1200"/>
              </a:spcBef>
            </a:pPr>
            <a:r>
              <a:rPr lang="pt-PT" sz="2000" dirty="0">
                <a:latin typeface="Noto Sans"/>
                <a:ea typeface="Noto Sans"/>
                <a:cs typeface="Noto Sans"/>
              </a:rPr>
              <a:t>A realidade aumentada permite a criação de modelos virtuais de ambientes de trabalho, ajudando os profissionais de SST a identificar potenciais riscos antes do início do trabalho, apoiando o planeamento proativo da SST</a:t>
            </a:r>
            <a:r>
              <a:rPr lang="en-GB" sz="2000" noProof="0" dirty="0">
                <a:latin typeface="Noto Sans"/>
                <a:ea typeface="Noto Sans"/>
                <a:cs typeface="Noto Sans"/>
              </a:rPr>
              <a:t>.</a:t>
            </a:r>
          </a:p>
        </p:txBody>
      </p:sp>
      <p:pic>
        <p:nvPicPr>
          <p:cNvPr id="6" name="Picture 5" descr="A group of people wearing virtual reality goggles&#10;&#10;AI-generated content may be incorrect.">
            <a:extLst>
              <a:ext uri="{FF2B5EF4-FFF2-40B4-BE49-F238E27FC236}">
                <a16:creationId xmlns:a16="http://schemas.microsoft.com/office/drawing/2014/main" id="{50A1DE51-2C71-FA6B-503F-A63573CC34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5162" y="2285999"/>
            <a:ext cx="4059942" cy="34513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dist="50800" dir="5400000" algn="ctr" rotWithShape="0">
              <a:srgbClr val="000000">
                <a:alpha val="43137"/>
              </a:srgbClr>
            </a:outerShdw>
            <a:softEdge rad="254000"/>
          </a:effec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66980AB1-30D6-4459-AF7F-6C1B92E1CB0E}"/>
              </a:ext>
            </a:extLst>
          </p:cNvPr>
          <p:cNvSpPr/>
          <p:nvPr/>
        </p:nvSpPr>
        <p:spPr>
          <a:xfrm>
            <a:off x="346633" y="786063"/>
            <a:ext cx="3418543" cy="5048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600" b="1" dirty="0" err="1">
                <a:solidFill>
                  <a:schemeClr val="accent6"/>
                </a:solidFill>
                <a:latin typeface="Overpass" panose="00000500000000000000" pitchFamily="2" charset="0"/>
              </a:rPr>
              <a:t>Principais</a:t>
            </a:r>
            <a:r>
              <a:rPr lang="en-GB" sz="2600" b="1" dirty="0">
                <a:solidFill>
                  <a:schemeClr val="accent6"/>
                </a:solidFill>
                <a:latin typeface="Overpass" panose="00000500000000000000" pitchFamily="2" charset="0"/>
              </a:rPr>
              <a:t> </a:t>
            </a:r>
            <a:r>
              <a:rPr lang="en-GB" sz="2600" b="1" dirty="0" err="1">
                <a:solidFill>
                  <a:schemeClr val="accent6"/>
                </a:solidFill>
                <a:latin typeface="Overpass" panose="00000500000000000000" pitchFamily="2" charset="0"/>
              </a:rPr>
              <a:t>benefícios</a:t>
            </a:r>
            <a:endParaRPr lang="en-GB" sz="2600" b="1" dirty="0">
              <a:solidFill>
                <a:schemeClr val="accent6"/>
              </a:solidFill>
              <a:latin typeface="Overpass" panose="00000500000000000000" pitchFamily="2" charset="0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46CC4F75-B0B7-497D-BA45-C657E9569638}"/>
              </a:ext>
            </a:extLst>
          </p:cNvPr>
          <p:cNvGrpSpPr/>
          <p:nvPr/>
        </p:nvGrpSpPr>
        <p:grpSpPr>
          <a:xfrm>
            <a:off x="256086" y="6289787"/>
            <a:ext cx="1202265" cy="425191"/>
            <a:chOff x="256086" y="6289787"/>
            <a:chExt cx="1202265" cy="425191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CC2826C3-2BCF-4FC0-B79F-935DABBDBF3E}"/>
                </a:ext>
              </a:extLst>
            </p:cNvPr>
            <p:cNvSpPr/>
            <p:nvPr/>
          </p:nvSpPr>
          <p:spPr>
            <a:xfrm>
              <a:off x="256086" y="6289787"/>
              <a:ext cx="1202265" cy="425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2600" b="1" dirty="0">
                <a:solidFill>
                  <a:schemeClr val="accent6"/>
                </a:solidFill>
                <a:latin typeface="Overpass" panose="00000500000000000000" pitchFamily="2" charset="0"/>
              </a:endParaRPr>
            </a:p>
          </p:txBody>
        </p:sp>
        <p:pic>
          <p:nvPicPr>
            <p:cNvPr id="10" name="Picture 2" descr="Mais verde, mais empregos! | @oit_brasil - Virada Sustentável - Festival de  Sustentabilidade">
              <a:extLst>
                <a:ext uri="{FF2B5EF4-FFF2-40B4-BE49-F238E27FC236}">
                  <a16:creationId xmlns:a16="http://schemas.microsoft.com/office/drawing/2014/main" id="{243AE14E-C51E-452C-92BB-9F656536A4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26" y="6330462"/>
              <a:ext cx="954505" cy="334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4716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97C7B-55E0-97E0-BCFF-4CF9FF29F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CD692-7476-C523-03CD-965432106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err="1"/>
              <a:t>Realidade</a:t>
            </a:r>
            <a:r>
              <a:rPr lang="en-GB" dirty="0"/>
              <a:t> virtual (RV) e </a:t>
            </a:r>
            <a:r>
              <a:rPr lang="en-GB" dirty="0" err="1"/>
              <a:t>aumentada</a:t>
            </a:r>
            <a:r>
              <a:rPr lang="en-GB" dirty="0"/>
              <a:t>​</a:t>
            </a:r>
            <a:br>
              <a:rPr lang="en-GB" dirty="0"/>
            </a:br>
            <a:r>
              <a:rPr lang="en-GB" b="0" dirty="0" err="1"/>
              <a:t>Melhoria</a:t>
            </a:r>
            <a:r>
              <a:rPr lang="en-GB" b="0" dirty="0"/>
              <a:t> da SST </a:t>
            </a:r>
            <a:r>
              <a:rPr lang="en-GB" b="0" dirty="0" err="1"/>
              <a:t>em</a:t>
            </a:r>
            <a:r>
              <a:rPr lang="en-GB" b="0" dirty="0"/>
              <a:t> </a:t>
            </a:r>
            <a:r>
              <a:rPr lang="en-GB" b="0" dirty="0" err="1"/>
              <a:t>diversos</a:t>
            </a:r>
            <a:r>
              <a:rPr lang="en-GB" b="0" dirty="0"/>
              <a:t> </a:t>
            </a:r>
            <a:r>
              <a:rPr lang="en-GB" b="0" dirty="0" err="1"/>
              <a:t>setores</a:t>
            </a:r>
            <a:endParaRPr lang="en-GB" b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7097958-FF47-67FE-EC04-347D4349CA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4926" y="1917301"/>
            <a:ext cx="5257800" cy="268905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sz="2100" dirty="0" err="1">
                <a:latin typeface="Overpass"/>
                <a:ea typeface="Noto Sans"/>
                <a:cs typeface="Noto Sans"/>
              </a:rPr>
              <a:t>Formação</a:t>
            </a:r>
            <a:r>
              <a:rPr lang="en-GB" sz="2100" dirty="0">
                <a:latin typeface="Overpass"/>
                <a:ea typeface="Noto Sans"/>
                <a:cs typeface="Noto Sans"/>
              </a:rPr>
              <a:t> para </a:t>
            </a:r>
            <a:r>
              <a:rPr lang="en-GB" sz="2100" dirty="0" err="1">
                <a:latin typeface="Overpass"/>
                <a:ea typeface="Noto Sans"/>
                <a:cs typeface="Noto Sans"/>
              </a:rPr>
              <a:t>bombeiros</a:t>
            </a:r>
            <a:r>
              <a:rPr lang="en-GB" dirty="0">
                <a:latin typeface="Overpass"/>
                <a:ea typeface="Noto Sans"/>
                <a:cs typeface="Noto Sans"/>
              </a:rPr>
              <a:t> </a:t>
            </a:r>
          </a:p>
          <a:p>
            <a:pPr marL="233680" lvl="2" indent="-233680"/>
            <a:r>
              <a:rPr lang="pt-PT" sz="1600" dirty="0">
                <a:latin typeface="Noto Sans"/>
                <a:ea typeface="Noto Sans"/>
                <a:cs typeface="Noto Sans"/>
              </a:rPr>
              <a:t>Na Austrália, os bombeiros utilizam tecnologia de RV para simular cenários de emergência</a:t>
            </a:r>
            <a:r>
              <a:rPr lang="en-GB" sz="1600" dirty="0">
                <a:latin typeface="Noto Sans"/>
                <a:ea typeface="Noto Sans"/>
                <a:cs typeface="Noto Sans"/>
              </a:rPr>
              <a:t>. </a:t>
            </a:r>
          </a:p>
          <a:p>
            <a:pPr marL="233680" lvl="2" indent="-233680"/>
            <a:r>
              <a:rPr lang="pt-PT" sz="1600" dirty="0">
                <a:latin typeface="Noto Sans"/>
                <a:ea typeface="Noto Sans"/>
                <a:cs typeface="Noto Sans"/>
              </a:rPr>
              <a:t>A tecnologia gera fumo, fogo, água e espuma realistas. Os participantes usam também fatos térmicos ligados a um </a:t>
            </a:r>
            <a:r>
              <a:rPr lang="pt-PT" sz="1600" i="1" dirty="0">
                <a:latin typeface="Noto Sans"/>
                <a:ea typeface="Noto Sans"/>
                <a:cs typeface="Noto Sans"/>
              </a:rPr>
              <a:t>software</a:t>
            </a:r>
            <a:r>
              <a:rPr lang="pt-PT" sz="1600" dirty="0">
                <a:latin typeface="Noto Sans"/>
                <a:ea typeface="Noto Sans"/>
                <a:cs typeface="Noto Sans"/>
              </a:rPr>
              <a:t> que ajusta a intensidade da temperatura, aumentando o realismo e a eficácia do treino.</a:t>
            </a:r>
            <a:endParaRPr lang="en-GB" sz="1600" dirty="0">
              <a:latin typeface="Noto Sans"/>
              <a:ea typeface="Noto Sans"/>
              <a:cs typeface="Noto San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EB2A986-A9ED-4B2E-83FD-6355464F5C65}"/>
              </a:ext>
            </a:extLst>
          </p:cNvPr>
          <p:cNvSpPr txBox="1">
            <a:spLocks/>
          </p:cNvSpPr>
          <p:nvPr/>
        </p:nvSpPr>
        <p:spPr>
          <a:xfrm>
            <a:off x="838200" y="7730351"/>
            <a:ext cx="5257800" cy="406984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defPPr>
              <a:defRPr lang="en-CH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GB" sz="1400">
              <a:solidFill>
                <a:srgbClr val="2C1B4D"/>
              </a:solidFill>
              <a:latin typeface="Overpass" panose="00000500000000000000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0BE588C5-C4AF-4F90-9B80-F153DA555A48}"/>
              </a:ext>
            </a:extLst>
          </p:cNvPr>
          <p:cNvGrpSpPr/>
          <p:nvPr/>
        </p:nvGrpSpPr>
        <p:grpSpPr>
          <a:xfrm>
            <a:off x="256086" y="6289787"/>
            <a:ext cx="1202265" cy="425191"/>
            <a:chOff x="256086" y="6289787"/>
            <a:chExt cx="1202265" cy="425191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59A8D0BE-5F28-4B3F-B992-E7E27D4C2C64}"/>
                </a:ext>
              </a:extLst>
            </p:cNvPr>
            <p:cNvSpPr/>
            <p:nvPr/>
          </p:nvSpPr>
          <p:spPr>
            <a:xfrm>
              <a:off x="256086" y="6289787"/>
              <a:ext cx="1202265" cy="425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2600" b="1" dirty="0">
                <a:solidFill>
                  <a:schemeClr val="accent6"/>
                </a:solidFill>
                <a:latin typeface="Overpass" panose="00000500000000000000" pitchFamily="2" charset="0"/>
              </a:endParaRPr>
            </a:p>
          </p:txBody>
        </p:sp>
        <p:pic>
          <p:nvPicPr>
            <p:cNvPr id="8" name="Picture 2" descr="Mais verde, mais empregos! | @oit_brasil - Virada Sustentável - Festival de  Sustentabilidade">
              <a:extLst>
                <a:ext uri="{FF2B5EF4-FFF2-40B4-BE49-F238E27FC236}">
                  <a16:creationId xmlns:a16="http://schemas.microsoft.com/office/drawing/2014/main" id="{92CDBF7C-E150-46A0-93D3-E7000DBB51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26" y="6330462"/>
              <a:ext cx="954505" cy="334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C6648CE-D73A-4527-B8BF-5FEE37A59BD3}"/>
              </a:ext>
            </a:extLst>
          </p:cNvPr>
          <p:cNvSpPr txBox="1">
            <a:spLocks/>
          </p:cNvSpPr>
          <p:nvPr/>
        </p:nvSpPr>
        <p:spPr>
          <a:xfrm>
            <a:off x="5885392" y="1917301"/>
            <a:ext cx="5365314" cy="268905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200" b="1" kern="1200">
                <a:solidFill>
                  <a:schemeClr val="accent1"/>
                </a:solidFill>
                <a:latin typeface="Overpass" panose="00000500000000000000" pitchFamily="2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234000" indent="-23400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6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234000" marR="0" indent="-234000" algn="l" defTabSz="6858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 3" panose="05040102010807070707" pitchFamily="18" charset="2"/>
              <a:buChar char="u"/>
              <a:tabLst/>
              <a:defRPr sz="1800" b="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  <a:lvl6pPr marL="189000" indent="-189000" algn="l" defTabSz="685800" rtl="0" eaLnBrk="1" latinLnBrk="0" hangingPunct="1">
              <a:lnSpc>
                <a:spcPct val="100000"/>
              </a:lnSpc>
              <a:spcBef>
                <a:spcPts val="338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  <a:defRPr sz="7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33680">
              <a:spcBef>
                <a:spcPts val="1200"/>
              </a:spcBef>
            </a:pPr>
            <a:r>
              <a:rPr lang="pt-PT" dirty="0">
                <a:latin typeface="Overpass"/>
                <a:ea typeface="Noto Sans"/>
                <a:cs typeface="Noto Sans"/>
              </a:rPr>
              <a:t>Melhoria na deteção de riscos pré-construção</a:t>
            </a:r>
            <a:endParaRPr lang="en-GB" dirty="0">
              <a:latin typeface="Overpass"/>
              <a:ea typeface="Noto Sans"/>
              <a:cs typeface="Noto Sans"/>
            </a:endParaRPr>
          </a:p>
          <a:p>
            <a:pPr marL="233680" lvl="2" indent="-233680"/>
            <a:r>
              <a:rPr lang="pt-PT" sz="1600" dirty="0">
                <a:latin typeface="Noto Sans"/>
                <a:ea typeface="Noto Sans"/>
                <a:cs typeface="Noto Sans"/>
              </a:rPr>
              <a:t>Os modelos de RV modelam projetos futuros, ajudando a detetar riscos na fase de projeto</a:t>
            </a:r>
            <a:r>
              <a:rPr lang="en-GB" sz="1600" dirty="0">
                <a:latin typeface="Noto Sans"/>
                <a:ea typeface="Noto Sans"/>
                <a:cs typeface="Noto Sans"/>
              </a:rPr>
              <a:t>. </a:t>
            </a:r>
          </a:p>
          <a:p>
            <a:pPr marL="233680" lvl="2" indent="-233680"/>
            <a:r>
              <a:rPr lang="pt-PT" sz="1600" dirty="0">
                <a:latin typeface="Noto Sans"/>
                <a:ea typeface="Noto Sans"/>
                <a:cs typeface="Noto Sans"/>
              </a:rPr>
              <a:t>Numa estação australiana de tratamento de águas, um projeto-piloto utilizando RV identificou 20 perigos, em comparação com apenas 6 utilizando métodos de avaliação convencionais. Após este sucesso, a abordagem de RV foi adotada em mais de 10 instalações, melhorando a mitigação de riscos na pré-construção.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27961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967AD-374D-ED3C-1EA3-8C954FEEE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83AAC-515C-7668-38ED-EEF1A2958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Realidade</a:t>
            </a:r>
            <a:r>
              <a:rPr lang="en-GB" dirty="0"/>
              <a:t> virtual (RV) e </a:t>
            </a:r>
            <a:r>
              <a:rPr lang="en-GB" dirty="0" err="1"/>
              <a:t>aumentada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41AE3-F46F-B322-3CBB-7EC0CA117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33680" lvl="3" indent="-233680">
              <a:spcBef>
                <a:spcPts val="600"/>
              </a:spcBef>
              <a:spcAft>
                <a:spcPts val="1200"/>
              </a:spcAft>
            </a:pPr>
            <a:r>
              <a:rPr lang="pt-PT" sz="2000" b="1" dirty="0">
                <a:latin typeface="Noto Sans"/>
                <a:ea typeface="Noto Sans"/>
                <a:cs typeface="Noto Sans"/>
              </a:rPr>
              <a:t>Riscos mecânicos: </a:t>
            </a:r>
            <a:r>
              <a:rPr lang="pt-PT" sz="2000" dirty="0">
                <a:latin typeface="Noto Sans"/>
                <a:ea typeface="Noto Sans"/>
                <a:cs typeface="Noto Sans"/>
              </a:rPr>
              <a:t>os auriculares e os óculos podem bloquear a visibilidade e afetar o equilíbrio e a coordenação, aumentando o risco de colisões, tropeções ou quedas</a:t>
            </a:r>
            <a:r>
              <a:rPr lang="en-GB" sz="2000" dirty="0">
                <a:latin typeface="Noto Sans"/>
                <a:ea typeface="Noto Sans"/>
                <a:cs typeface="Noto Sans"/>
              </a:rPr>
              <a:t>. </a:t>
            </a:r>
            <a:endParaRPr lang="en-US" sz="2000" dirty="0">
              <a:latin typeface="Noto Sans"/>
              <a:ea typeface="Noto Sans"/>
              <a:cs typeface="Noto Sans"/>
            </a:endParaRPr>
          </a:p>
          <a:p>
            <a:pPr marL="233680" lvl="3" indent="-233680">
              <a:spcBef>
                <a:spcPts val="600"/>
              </a:spcBef>
              <a:spcAft>
                <a:spcPts val="1200"/>
              </a:spcAft>
            </a:pPr>
            <a:r>
              <a:rPr lang="pt-PT" sz="2000" b="1" dirty="0">
                <a:latin typeface="Noto Sans"/>
                <a:ea typeface="Noto Sans"/>
                <a:cs typeface="Noto Sans"/>
              </a:rPr>
              <a:t>Riscos para a saúde ocular: </a:t>
            </a:r>
            <a:r>
              <a:rPr lang="pt-PT" sz="2000" dirty="0">
                <a:latin typeface="Noto Sans"/>
                <a:ea typeface="Noto Sans"/>
                <a:cs typeface="Noto Sans"/>
              </a:rPr>
              <a:t>a exposição prolongada e a proximidade aos ecrãs podem levar à visão computacional, que inclui sintomas como cansaço visual, fadiga e privação de sono, enquanto a luz dos ecrãs pode danificar a retina</a:t>
            </a:r>
            <a:r>
              <a:rPr lang="en-GB" sz="2000" dirty="0">
                <a:latin typeface="Noto Sans"/>
                <a:ea typeface="Noto Sans"/>
                <a:cs typeface="Noto Sans"/>
              </a:rPr>
              <a:t>.</a:t>
            </a:r>
          </a:p>
          <a:p>
            <a:pPr marL="233680" lvl="3" indent="-233680">
              <a:spcBef>
                <a:spcPts val="600"/>
              </a:spcBef>
              <a:spcAft>
                <a:spcPts val="1200"/>
              </a:spcAft>
            </a:pPr>
            <a:r>
              <a:rPr lang="pt-PT" sz="2000" b="1" dirty="0">
                <a:latin typeface="Noto Sans"/>
                <a:ea typeface="Noto Sans"/>
                <a:cs typeface="Noto Sans"/>
              </a:rPr>
              <a:t>Riscos psicossociais: </a:t>
            </a:r>
            <a:r>
              <a:rPr lang="pt-PT" sz="2000" dirty="0">
                <a:latin typeface="Noto Sans"/>
                <a:ea typeface="Noto Sans"/>
                <a:cs typeface="Noto Sans"/>
              </a:rPr>
              <a:t>o elevado volume de conteúdo pode levar à sobrecarga cognitiva e pode desencadear stress agudo devido à complexidade tecnológica e à falta de competências</a:t>
            </a:r>
            <a:r>
              <a:rPr lang="en-GB" sz="2000" dirty="0">
                <a:latin typeface="Noto Sans"/>
                <a:ea typeface="Noto Sans"/>
                <a:cs typeface="Noto Sans"/>
              </a:rPr>
              <a:t>. 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A4CF402-EACC-4F87-BA9A-9489A8132E78}"/>
              </a:ext>
            </a:extLst>
          </p:cNvPr>
          <p:cNvSpPr/>
          <p:nvPr/>
        </p:nvSpPr>
        <p:spPr>
          <a:xfrm>
            <a:off x="346634" y="786063"/>
            <a:ext cx="3038250" cy="5048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600" b="1" dirty="0" err="1">
                <a:solidFill>
                  <a:schemeClr val="accent2"/>
                </a:solidFill>
                <a:latin typeface="Overpass" panose="00000500000000000000" pitchFamily="2" charset="0"/>
              </a:rPr>
              <a:t>Principais</a:t>
            </a:r>
            <a:r>
              <a:rPr lang="en-GB" sz="2600" b="1" dirty="0">
                <a:solidFill>
                  <a:schemeClr val="accent2"/>
                </a:solidFill>
                <a:latin typeface="Overpass" panose="00000500000000000000" pitchFamily="2" charset="0"/>
              </a:rPr>
              <a:t> </a:t>
            </a:r>
            <a:r>
              <a:rPr lang="en-GB" sz="2600" b="1" dirty="0" err="1">
                <a:solidFill>
                  <a:schemeClr val="accent2"/>
                </a:solidFill>
                <a:latin typeface="Overpass" panose="00000500000000000000" pitchFamily="2" charset="0"/>
              </a:rPr>
              <a:t>riscos</a:t>
            </a:r>
            <a:endParaRPr lang="en-GB" sz="2600" b="1" dirty="0">
              <a:solidFill>
                <a:schemeClr val="accent2"/>
              </a:solidFill>
              <a:latin typeface="Overpass" panose="00000500000000000000" pitchFamily="2" charset="0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08C4826-1E9D-49EB-A529-E5F95FAE1FE6}"/>
              </a:ext>
            </a:extLst>
          </p:cNvPr>
          <p:cNvGrpSpPr/>
          <p:nvPr/>
        </p:nvGrpSpPr>
        <p:grpSpPr>
          <a:xfrm>
            <a:off x="256086" y="6289787"/>
            <a:ext cx="1202265" cy="425191"/>
            <a:chOff x="256086" y="6289787"/>
            <a:chExt cx="1202265" cy="425191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CFF18A43-3FC1-4B78-B5E3-95A10B765A22}"/>
                </a:ext>
              </a:extLst>
            </p:cNvPr>
            <p:cNvSpPr/>
            <p:nvPr/>
          </p:nvSpPr>
          <p:spPr>
            <a:xfrm>
              <a:off x="256086" y="6289787"/>
              <a:ext cx="1202265" cy="425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2600" b="1" dirty="0">
                <a:solidFill>
                  <a:schemeClr val="accent6"/>
                </a:solidFill>
                <a:latin typeface="Overpass" panose="00000500000000000000" pitchFamily="2" charset="0"/>
              </a:endParaRPr>
            </a:p>
          </p:txBody>
        </p:sp>
        <p:pic>
          <p:nvPicPr>
            <p:cNvPr id="8" name="Picture 2" descr="Mais verde, mais empregos! | @oit_brasil - Virada Sustentável - Festival de  Sustentabilidade">
              <a:extLst>
                <a:ext uri="{FF2B5EF4-FFF2-40B4-BE49-F238E27FC236}">
                  <a16:creationId xmlns:a16="http://schemas.microsoft.com/office/drawing/2014/main" id="{E8607C72-8C9C-4DA3-A11B-C8437F77BD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26" y="6330462"/>
              <a:ext cx="954505" cy="334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3350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18C9A-D563-7335-8E31-08D51B35E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green graphic with a clock&#10;&#10;AI-generated content may be incorrect.">
            <a:extLst>
              <a:ext uri="{FF2B5EF4-FFF2-40B4-BE49-F238E27FC236}">
                <a16:creationId xmlns:a16="http://schemas.microsoft.com/office/drawing/2014/main" id="{F9634BB5-6DD8-3C8E-9A9A-C2029E4D8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9181" y="466165"/>
            <a:ext cx="4595862" cy="44016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CB7919-6197-2738-AE84-FA98974B1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Gestão algorítmica do trabalho</a:t>
            </a:r>
            <a:endParaRPr lang="en-GB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7FBBB-7329-2725-DE45-AB49ACC9D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634" y="1551255"/>
            <a:ext cx="8502897" cy="4738532"/>
          </a:xfrm>
        </p:spPr>
        <p:txBody>
          <a:bodyPr vert="horz" lIns="0" tIns="0" rIns="0" bIns="0" rtlCol="0" anchor="t">
            <a:noAutofit/>
          </a:bodyPr>
          <a:lstStyle/>
          <a:p>
            <a:pPr marL="233680" lvl="2" indent="-233680">
              <a:spcBef>
                <a:spcPts val="1200"/>
              </a:spcBef>
            </a:pPr>
            <a:r>
              <a:rPr lang="pt-PT" sz="2000" dirty="0"/>
              <a:t>Alinha as tarefas com as competências e preferências dos trabalhadores, promovendo a satisfação e o envolvimento no trabalho, aumentando também a eficiência</a:t>
            </a:r>
            <a:r>
              <a:rPr lang="en-GB" sz="2000" noProof="0" dirty="0"/>
              <a:t>.</a:t>
            </a:r>
            <a:endParaRPr lang="en-US" dirty="0"/>
          </a:p>
          <a:p>
            <a:pPr marL="233680" lvl="2" indent="-233680">
              <a:spcBef>
                <a:spcPts val="1200"/>
              </a:spcBef>
            </a:pPr>
            <a:r>
              <a:rPr lang="pt-PT" sz="2000" dirty="0">
                <a:latin typeface="Noto Sans"/>
                <a:ea typeface="Noto Sans"/>
                <a:cs typeface="Noto Sans"/>
              </a:rPr>
              <a:t>Otimiza os horários e as cargas de trabalho, garantindo que os trabalhadores não estão sobrecarregados e têm folgas adequadas, reduzindo o stress no local de trabalho e melhorando o equilíbrio entre a vida pessoal e profissional</a:t>
            </a:r>
            <a:r>
              <a:rPr lang="en-GB" sz="2000" noProof="0" dirty="0">
                <a:latin typeface="Noto Sans"/>
                <a:ea typeface="Noto Sans"/>
                <a:cs typeface="Noto Sans"/>
              </a:rPr>
              <a:t>.</a:t>
            </a:r>
          </a:p>
          <a:p>
            <a:pPr marL="233680" lvl="2" indent="-233680">
              <a:spcBef>
                <a:spcPts val="1200"/>
              </a:spcBef>
            </a:pPr>
            <a:r>
              <a:rPr lang="pt-PT" sz="2000" dirty="0">
                <a:latin typeface="Noto Sans"/>
                <a:ea typeface="Noto Sans"/>
                <a:cs typeface="Noto Sans"/>
              </a:rPr>
              <a:t>Promove o desenvolvimento de competências, identificando lacunas e fornecendo planos de formação personalizados, mitigando a ansiedade relacionada com a segurança no emprego</a:t>
            </a:r>
            <a:r>
              <a:rPr lang="en-GB" sz="2000" noProof="0" dirty="0">
                <a:latin typeface="Noto Sans"/>
                <a:ea typeface="Noto Sans"/>
                <a:cs typeface="Noto Sans"/>
              </a:rPr>
              <a:t>. </a:t>
            </a:r>
          </a:p>
          <a:p>
            <a:pPr marL="233680" lvl="2" indent="-233680">
              <a:spcBef>
                <a:spcPts val="1200"/>
              </a:spcBef>
            </a:pPr>
            <a:r>
              <a:rPr lang="pt-PT" sz="2000" dirty="0">
                <a:latin typeface="Noto Sans"/>
                <a:ea typeface="Noto Sans"/>
                <a:cs typeface="Noto Sans"/>
              </a:rPr>
              <a:t>Pode abordar a violência e o assédio no local de trabalho, analisando os padrões de comunicação e detetando comportamentos inadequados</a:t>
            </a:r>
            <a:r>
              <a:rPr lang="en-GB" sz="2000" noProof="0" dirty="0">
                <a:latin typeface="Noto Sans"/>
                <a:ea typeface="Noto Sans"/>
                <a:cs typeface="Noto Sans"/>
              </a:rPr>
              <a:t>. 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119EDD5-5732-4C8F-A8A0-90AF76774970}"/>
              </a:ext>
            </a:extLst>
          </p:cNvPr>
          <p:cNvSpPr/>
          <p:nvPr/>
        </p:nvSpPr>
        <p:spPr>
          <a:xfrm>
            <a:off x="346633" y="786063"/>
            <a:ext cx="3418543" cy="5048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600" b="1" dirty="0" err="1">
                <a:solidFill>
                  <a:schemeClr val="accent6"/>
                </a:solidFill>
                <a:latin typeface="Overpass" panose="00000500000000000000" pitchFamily="2" charset="0"/>
              </a:rPr>
              <a:t>Principais</a:t>
            </a:r>
            <a:r>
              <a:rPr lang="en-GB" sz="2600" b="1" dirty="0">
                <a:solidFill>
                  <a:schemeClr val="accent6"/>
                </a:solidFill>
                <a:latin typeface="Overpass" panose="00000500000000000000" pitchFamily="2" charset="0"/>
              </a:rPr>
              <a:t> </a:t>
            </a:r>
            <a:r>
              <a:rPr lang="en-GB" sz="2600" b="1" dirty="0" err="1">
                <a:solidFill>
                  <a:schemeClr val="accent6"/>
                </a:solidFill>
                <a:latin typeface="Overpass" panose="00000500000000000000" pitchFamily="2" charset="0"/>
              </a:rPr>
              <a:t>benefícios</a:t>
            </a:r>
            <a:endParaRPr lang="en-GB" sz="2600" b="1" dirty="0">
              <a:solidFill>
                <a:schemeClr val="accent6"/>
              </a:solidFill>
              <a:latin typeface="Overpass" panose="00000500000000000000" pitchFamily="2" charset="0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5FCBFF95-FA9F-4605-BDD9-92366DF17B39}"/>
              </a:ext>
            </a:extLst>
          </p:cNvPr>
          <p:cNvGrpSpPr/>
          <p:nvPr/>
        </p:nvGrpSpPr>
        <p:grpSpPr>
          <a:xfrm>
            <a:off x="256086" y="6289787"/>
            <a:ext cx="1202265" cy="425191"/>
            <a:chOff x="256086" y="6289787"/>
            <a:chExt cx="1202265" cy="425191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60E43547-1293-40CF-B4DF-47BF6675B0DC}"/>
                </a:ext>
              </a:extLst>
            </p:cNvPr>
            <p:cNvSpPr/>
            <p:nvPr/>
          </p:nvSpPr>
          <p:spPr>
            <a:xfrm>
              <a:off x="256086" y="6289787"/>
              <a:ext cx="1202265" cy="425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2600" b="1" dirty="0">
                <a:solidFill>
                  <a:schemeClr val="accent6"/>
                </a:solidFill>
                <a:latin typeface="Overpass" panose="00000500000000000000" pitchFamily="2" charset="0"/>
              </a:endParaRPr>
            </a:p>
          </p:txBody>
        </p:sp>
        <p:pic>
          <p:nvPicPr>
            <p:cNvPr id="10" name="Picture 2" descr="Mais verde, mais empregos! | @oit_brasil - Virada Sustentável - Festival de  Sustentabilidade">
              <a:extLst>
                <a:ext uri="{FF2B5EF4-FFF2-40B4-BE49-F238E27FC236}">
                  <a16:creationId xmlns:a16="http://schemas.microsoft.com/office/drawing/2014/main" id="{7795BF6D-C76D-48F6-A507-F255004A19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26" y="6330462"/>
              <a:ext cx="954505" cy="334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1721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EFBA0-2FFA-CFC6-CDE5-692EDBB7D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8B46D-8C32-D1CB-58A4-38A94751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Gestão algorítmica do trabalho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5F2B6-ED38-93BD-8A3F-31954BD4C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33680" lvl="3" indent="-233680">
              <a:spcBef>
                <a:spcPts val="600"/>
              </a:spcBef>
              <a:spcAft>
                <a:spcPts val="1200"/>
              </a:spcAft>
            </a:pPr>
            <a:r>
              <a:rPr lang="pt-PT" sz="2000" b="1" dirty="0">
                <a:latin typeface="Noto Sans"/>
                <a:ea typeface="Noto Sans"/>
                <a:cs typeface="Noto Sans"/>
              </a:rPr>
              <a:t>Riscos mecânicos: </a:t>
            </a:r>
            <a:r>
              <a:rPr lang="pt-PT" sz="2000" dirty="0">
                <a:latin typeface="Noto Sans"/>
                <a:ea typeface="Noto Sans"/>
                <a:cs typeface="Noto Sans"/>
              </a:rPr>
              <a:t>as ameaças à cibersegurança ou as violações de dados podem comprometer as medidas de segurança automatizadas ou expor os trabalhadores a ambientes perigosos devido à tomada de decisões incorretas orientadas pela IA</a:t>
            </a:r>
            <a:r>
              <a:rPr lang="en-GB" sz="2000" dirty="0">
                <a:latin typeface="Noto Sans"/>
                <a:ea typeface="Noto Sans"/>
                <a:cs typeface="Noto Sans"/>
              </a:rPr>
              <a:t>.</a:t>
            </a:r>
            <a:endParaRPr lang="en-US" dirty="0">
              <a:latin typeface="Noto Sans"/>
              <a:ea typeface="Noto Sans"/>
              <a:cs typeface="Noto Sans"/>
            </a:endParaRPr>
          </a:p>
          <a:p>
            <a:pPr marL="233680" lvl="3" indent="-233680">
              <a:spcBef>
                <a:spcPts val="600"/>
              </a:spcBef>
              <a:spcAft>
                <a:spcPts val="1200"/>
              </a:spcAft>
            </a:pPr>
            <a:r>
              <a:rPr lang="pt-PT" sz="2000" b="1" dirty="0">
                <a:latin typeface="Noto Sans"/>
                <a:ea typeface="Noto Sans"/>
                <a:cs typeface="Noto Sans"/>
              </a:rPr>
              <a:t>Riscos ergonómicos: </a:t>
            </a:r>
            <a:r>
              <a:rPr lang="pt-PT" sz="2000" dirty="0">
                <a:latin typeface="Noto Sans"/>
                <a:ea typeface="Noto Sans"/>
                <a:cs typeface="Noto Sans"/>
              </a:rPr>
              <a:t>os horários baseados em algoritmos podem limitar os movimentos dos trabalhadores, levando a períodos prolongados na posição de sentado, posturas inadequadas e aumento do risco de lesões musculoesqueléticas</a:t>
            </a:r>
            <a:r>
              <a:rPr lang="en-GB" sz="2000" dirty="0">
                <a:latin typeface="Noto Sans"/>
                <a:ea typeface="Noto Sans"/>
                <a:cs typeface="Noto Sans"/>
              </a:rPr>
              <a:t>.</a:t>
            </a:r>
          </a:p>
          <a:p>
            <a:pPr marL="233680" lvl="3" indent="-233680">
              <a:spcBef>
                <a:spcPts val="600"/>
              </a:spcBef>
              <a:spcAft>
                <a:spcPts val="1200"/>
              </a:spcAft>
            </a:pPr>
            <a:r>
              <a:rPr lang="pt-PT" sz="2000" b="1" dirty="0">
                <a:latin typeface="Noto Sans"/>
                <a:ea typeface="Noto Sans"/>
                <a:cs typeface="Noto Sans"/>
              </a:rPr>
              <a:t>Riscos organizacionais e psicossociais: </a:t>
            </a:r>
            <a:r>
              <a:rPr lang="pt-PT" sz="2000" dirty="0">
                <a:latin typeface="Noto Sans"/>
                <a:ea typeface="Noto Sans"/>
                <a:cs typeface="Noto Sans"/>
              </a:rPr>
              <a:t>a monitorização constante reduz a autonomia do trabalhador, impactando o seu bem-estar. A intensificação do trabalho para atingir os objetivos de produtividade aumenta o stress e a ansiedade e as avaliações de desempenho baseadas na IA podem contribuir para a insegurança no emprego. Dar prioridade à produtividade também pode levar ao isolamento social</a:t>
            </a:r>
            <a:r>
              <a:rPr lang="en-GB" sz="2000" dirty="0">
                <a:latin typeface="Noto Sans"/>
                <a:ea typeface="Noto Sans"/>
                <a:cs typeface="Noto Sans"/>
              </a:rPr>
              <a:t>. </a:t>
            </a:r>
          </a:p>
          <a:p>
            <a:pPr marL="233680" lvl="3" indent="-233680">
              <a:spcBef>
                <a:spcPts val="600"/>
              </a:spcBef>
              <a:spcAft>
                <a:spcPts val="1200"/>
              </a:spcAft>
            </a:pPr>
            <a:r>
              <a:rPr lang="pt-PT" sz="2000" b="1" dirty="0">
                <a:latin typeface="Noto Sans"/>
                <a:ea typeface="Noto Sans"/>
                <a:cs typeface="Noto Sans"/>
              </a:rPr>
              <a:t>Privacidade e preocupações éticas: </a:t>
            </a:r>
            <a:r>
              <a:rPr lang="pt-PT" sz="2000" dirty="0">
                <a:latin typeface="Noto Sans"/>
                <a:ea typeface="Noto Sans"/>
                <a:cs typeface="Noto Sans"/>
              </a:rPr>
              <a:t>a recolha e vigilância contínuas de dados levantam questões sobre o consentimento dos trabalhadores, a utilização dos dados e possíveis penalizações automatizadas. Sistemas de gestão algorítmica mal concebidos podem perpetuar enviesamentos na contratação, promoções e distribuição de tarefas, afetando determinados grupos de trabalhadores</a:t>
            </a:r>
            <a:r>
              <a:rPr lang="en-GB" sz="2000" dirty="0">
                <a:latin typeface="Noto Sans"/>
                <a:ea typeface="Noto Sans"/>
                <a:cs typeface="Noto Sans"/>
              </a:rPr>
              <a:t>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540FDBA-0C1E-41BE-A86D-3512D7C32286}"/>
              </a:ext>
            </a:extLst>
          </p:cNvPr>
          <p:cNvSpPr/>
          <p:nvPr/>
        </p:nvSpPr>
        <p:spPr>
          <a:xfrm>
            <a:off x="346634" y="786063"/>
            <a:ext cx="3038250" cy="5048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600" b="1" dirty="0" err="1">
                <a:solidFill>
                  <a:schemeClr val="accent2"/>
                </a:solidFill>
                <a:latin typeface="Overpass" panose="00000500000000000000" pitchFamily="2" charset="0"/>
              </a:rPr>
              <a:t>Principais</a:t>
            </a:r>
            <a:r>
              <a:rPr lang="en-GB" sz="2600" b="1" dirty="0">
                <a:solidFill>
                  <a:schemeClr val="accent2"/>
                </a:solidFill>
                <a:latin typeface="Overpass" panose="00000500000000000000" pitchFamily="2" charset="0"/>
              </a:rPr>
              <a:t> </a:t>
            </a:r>
            <a:r>
              <a:rPr lang="en-GB" sz="2600" b="1" dirty="0" err="1">
                <a:solidFill>
                  <a:schemeClr val="accent2"/>
                </a:solidFill>
                <a:latin typeface="Overpass" panose="00000500000000000000" pitchFamily="2" charset="0"/>
              </a:rPr>
              <a:t>riscos</a:t>
            </a:r>
            <a:endParaRPr lang="en-GB" sz="2600" b="1" dirty="0">
              <a:solidFill>
                <a:schemeClr val="accent2"/>
              </a:solidFill>
              <a:latin typeface="Overpass" panose="00000500000000000000" pitchFamily="2" charset="0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B3452203-F451-49C2-9918-792216BD5CA3}"/>
              </a:ext>
            </a:extLst>
          </p:cNvPr>
          <p:cNvGrpSpPr/>
          <p:nvPr/>
        </p:nvGrpSpPr>
        <p:grpSpPr>
          <a:xfrm>
            <a:off x="256086" y="6289787"/>
            <a:ext cx="1202265" cy="425191"/>
            <a:chOff x="256086" y="6289787"/>
            <a:chExt cx="1202265" cy="425191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269F5A70-0640-4FB4-8D49-B6361FBEEFAB}"/>
                </a:ext>
              </a:extLst>
            </p:cNvPr>
            <p:cNvSpPr/>
            <p:nvPr/>
          </p:nvSpPr>
          <p:spPr>
            <a:xfrm>
              <a:off x="256086" y="6289787"/>
              <a:ext cx="1202265" cy="425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2600" b="1" dirty="0">
                <a:solidFill>
                  <a:schemeClr val="accent6"/>
                </a:solidFill>
                <a:latin typeface="Overpass" panose="00000500000000000000" pitchFamily="2" charset="0"/>
              </a:endParaRPr>
            </a:p>
          </p:txBody>
        </p:sp>
        <p:pic>
          <p:nvPicPr>
            <p:cNvPr id="8" name="Picture 2" descr="Mais verde, mais empregos! | @oit_brasil - Virada Sustentável - Festival de  Sustentabilidade">
              <a:extLst>
                <a:ext uri="{FF2B5EF4-FFF2-40B4-BE49-F238E27FC236}">
                  <a16:creationId xmlns:a16="http://schemas.microsoft.com/office/drawing/2014/main" id="{10D8B061-A464-4F80-88DC-8B9363FEC6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26" y="6330462"/>
              <a:ext cx="954505" cy="334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4130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46751-8969-20A6-3CB8-B3CEFE719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and blue triangle on a black background&#10;&#10;AI-generated content may be incorrect.">
            <a:extLst>
              <a:ext uri="{FF2B5EF4-FFF2-40B4-BE49-F238E27FC236}">
                <a16:creationId xmlns:a16="http://schemas.microsoft.com/office/drawing/2014/main" id="{C1488289-586A-8B80-8B67-161D10B27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6385" y="3682304"/>
            <a:ext cx="4057732" cy="3886279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ED9C5A-1658-7BAC-6805-86D506123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635" y="1334800"/>
            <a:ext cx="11522636" cy="4069849"/>
          </a:xfrm>
        </p:spPr>
        <p:txBody>
          <a:bodyPr vert="horz" lIns="0" tIns="0" rIns="0" bIns="0" rtlCol="0" anchor="t">
            <a:noAutofit/>
          </a:bodyPr>
          <a:lstStyle/>
          <a:p>
            <a:pPr marL="0" lvl="2" indent="0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pt-PT" sz="2000" dirty="0">
                <a:latin typeface="Noto Sans"/>
                <a:ea typeface="Noto Sans"/>
                <a:cs typeface="Noto Sans"/>
              </a:rPr>
              <a:t>Um estudo de 2024 da OIT/Comissão Europeia abordou o impacto das práticas de gestão algorítmica na organização do trabalho, na qualidade dos empregos e nas relações laborais nos setores da logística e da saúde em França, Itália, Índia e África do Sul</a:t>
            </a:r>
            <a:r>
              <a:rPr lang="en-GB" sz="2000" dirty="0">
                <a:latin typeface="Noto Sans"/>
                <a:ea typeface="Noto Sans"/>
                <a:cs typeface="Noto Sans"/>
              </a:rPr>
              <a:t>. </a:t>
            </a:r>
            <a:endParaRPr lang="en-US" sz="2000" dirty="0">
              <a:latin typeface="Noto Sans"/>
              <a:ea typeface="Noto Sans"/>
              <a:cs typeface="Noto Sans"/>
            </a:endParaRPr>
          </a:p>
          <a:p>
            <a:pPr marL="233680" lvl="2" indent="-233680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pt-PT" sz="2000" i="1" dirty="0">
                <a:latin typeface="Noto Sans"/>
                <a:ea typeface="Noto Sans"/>
                <a:cs typeface="Noto Sans"/>
              </a:rPr>
              <a:t>Impacto positivo na organização do trabalho em França e Itália, sem efeitos negativos significativos na qualidade do emprego ou no aumento da vigilância dos trabalhadores</a:t>
            </a:r>
            <a:r>
              <a:rPr lang="en-GB" sz="2000" i="1" dirty="0">
                <a:latin typeface="Noto Sans"/>
                <a:ea typeface="Noto Sans"/>
                <a:cs typeface="Noto Sans"/>
              </a:rPr>
              <a:t>. </a:t>
            </a:r>
          </a:p>
          <a:p>
            <a:pPr marL="233680" lvl="2" indent="-233680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pt-PT" sz="2000" i="1" dirty="0">
                <a:latin typeface="Noto Sans"/>
                <a:ea typeface="Noto Sans"/>
                <a:cs typeface="Noto Sans"/>
              </a:rPr>
              <a:t>Em contrapartida, na África do Sul e na Índia, a gestão algorítmica conduziu a um declínio na qualidade do emprego, com provas claras de um aumento da monitorização, vigilância e intensificação do trabalho</a:t>
            </a:r>
            <a:r>
              <a:rPr lang="en-GB" sz="2000" i="1" dirty="0">
                <a:latin typeface="Noto Sans"/>
                <a:ea typeface="Noto Sans"/>
                <a:cs typeface="Noto Sans"/>
              </a:rPr>
              <a:t>. </a:t>
            </a:r>
          </a:p>
          <a:p>
            <a:pPr marL="233680" lvl="2" indent="-233680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pt-PT" sz="2000" i="1" dirty="0">
                <a:latin typeface="Noto Sans"/>
                <a:ea typeface="Noto Sans"/>
                <a:cs typeface="Noto Sans"/>
              </a:rPr>
              <a:t>As diferenças realçam o papel dos quadros institucionais e regulamentares na definição do impacto da gestão algorítmica, sublinhando que é a implementação, e não a tecnologia em si, que influencia os resultados.</a:t>
            </a:r>
            <a:endParaRPr lang="en-GB" sz="2000" i="1" dirty="0">
              <a:latin typeface="Noto Sans"/>
              <a:ea typeface="Noto Sans"/>
              <a:cs typeface="Noto San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4250C54-EAE2-F4DC-1680-F2C5A0AF6769}"/>
              </a:ext>
            </a:extLst>
          </p:cNvPr>
          <p:cNvSpPr txBox="1">
            <a:spLocks/>
          </p:cNvSpPr>
          <p:nvPr/>
        </p:nvSpPr>
        <p:spPr>
          <a:xfrm>
            <a:off x="346634" y="397087"/>
            <a:ext cx="11522636" cy="83107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1"/>
                </a:solidFill>
                <a:latin typeface="Overpass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pt-PT" sz="2500" dirty="0">
                <a:solidFill>
                  <a:schemeClr val="accent1"/>
                </a:solidFill>
              </a:rPr>
              <a:t>O impacto da gestão algorítmica na qualidade do emprego e nas condições de trabalho em determinados países</a:t>
            </a:r>
            <a:endParaRPr lang="en-GB" sz="25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AD7DB06-08C4-58A6-2D7F-CFAD97F824ED}"/>
              </a:ext>
            </a:extLst>
          </p:cNvPr>
          <p:cNvSpPr txBox="1">
            <a:spLocks/>
          </p:cNvSpPr>
          <p:nvPr/>
        </p:nvSpPr>
        <p:spPr>
          <a:xfrm>
            <a:off x="1353671" y="7201318"/>
            <a:ext cx="10515600" cy="4069849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>
            <a:defPPr>
              <a:defRPr lang="en-CH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GB" sz="1900" i="1">
              <a:solidFill>
                <a:srgbClr val="2C1B4D"/>
              </a:solidFill>
              <a:latin typeface="Overpas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236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37F0E-CB08-FEE9-C65C-8BC192500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942DA-5A1C-0C1C-6E75-9EABB4BF3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Alteração das formas de trabalho através da digitalização</a:t>
            </a:r>
            <a:endParaRPr lang="en-GB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E161F-735C-34D2-978C-6DB323494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635" y="1551255"/>
            <a:ext cx="7123548" cy="4738532"/>
          </a:xfrm>
        </p:spPr>
        <p:txBody>
          <a:bodyPr vert="horz" lIns="0" tIns="0" rIns="0" bIns="0" rtlCol="0" anchor="t">
            <a:noAutofit/>
          </a:bodyPr>
          <a:lstStyle/>
          <a:p>
            <a:pPr indent="-233680">
              <a:spcBef>
                <a:spcPts val="1200"/>
              </a:spcBef>
            </a:pPr>
            <a:r>
              <a:rPr lang="pt-PT" sz="2400" dirty="0"/>
              <a:t>Modelos de trabalho remoto, teletrabalho e híbrido</a:t>
            </a:r>
            <a:endParaRPr lang="en-US" dirty="0"/>
          </a:p>
          <a:p>
            <a:pPr marL="233680" lvl="2" indent="-233680">
              <a:spcBef>
                <a:spcPts val="1200"/>
              </a:spcBef>
            </a:pPr>
            <a:r>
              <a:rPr lang="pt-PT" sz="2000" dirty="0"/>
              <a:t>Aumenta a flexibilidade, reduz o tempo de deslocação e transmite aos trabalhadores maior controlo sobre os seus horários, reduzindo o stress, apoiando a saúde mental e melhorando o equilíbrio entre a vida pessoal e profissional</a:t>
            </a:r>
            <a:r>
              <a:rPr lang="en-GB" sz="2000" noProof="0" dirty="0"/>
              <a:t>. </a:t>
            </a:r>
          </a:p>
          <a:p>
            <a:pPr indent="-233680">
              <a:spcBef>
                <a:spcPts val="1200"/>
              </a:spcBef>
            </a:pPr>
            <a:r>
              <a:rPr lang="en-GB" sz="2400" dirty="0" err="1"/>
              <a:t>Expansão</a:t>
            </a:r>
            <a:r>
              <a:rPr lang="en-GB" sz="2400" dirty="0"/>
              <a:t> das </a:t>
            </a:r>
            <a:r>
              <a:rPr lang="en-GB" sz="2400" dirty="0" err="1"/>
              <a:t>plataformas</a:t>
            </a:r>
            <a:r>
              <a:rPr lang="en-GB" sz="2400" dirty="0"/>
              <a:t> </a:t>
            </a:r>
            <a:r>
              <a:rPr lang="en-GB" sz="2400" dirty="0" err="1"/>
              <a:t>digitais</a:t>
            </a:r>
            <a:endParaRPr lang="en-GB" sz="2400" noProof="0" dirty="0"/>
          </a:p>
          <a:p>
            <a:pPr marL="0" lvl="2" indent="0">
              <a:spcBef>
                <a:spcPts val="1200"/>
              </a:spcBef>
              <a:buNone/>
            </a:pPr>
            <a:r>
              <a:rPr lang="pt-PT" i="1" dirty="0"/>
              <a:t>Até 12% da força de trabalho global trabalha em plataformas digitais</a:t>
            </a:r>
            <a:r>
              <a:rPr lang="en-GB" i="1" noProof="0" dirty="0"/>
              <a:t>.</a:t>
            </a:r>
          </a:p>
          <a:p>
            <a:pPr marL="233680" lvl="2" indent="-233680">
              <a:spcBef>
                <a:spcPts val="1200"/>
              </a:spcBef>
            </a:pPr>
            <a:r>
              <a:rPr lang="pt-PT" sz="2000" dirty="0">
                <a:latin typeface="Noto Sans"/>
                <a:ea typeface="Noto Sans"/>
                <a:cs typeface="Noto Sans"/>
              </a:rPr>
              <a:t>Aumenta a inclusão, criando oportunidades para os grupos de trabalhadores mais vulneráveis, como imigrantes e pessoas com deficiência ou com restrições de mobilidade</a:t>
            </a:r>
            <a:r>
              <a:rPr lang="en-GB" sz="2000" noProof="0" dirty="0">
                <a:latin typeface="Noto Sans"/>
                <a:ea typeface="Noto Sans"/>
                <a:cs typeface="Noto Sans"/>
              </a:rPr>
              <a:t>. </a:t>
            </a:r>
          </a:p>
        </p:txBody>
      </p:sp>
      <p:pic>
        <p:nvPicPr>
          <p:cNvPr id="8" name="Picture 7" descr="A person working on a computer&#10;&#10;AI-generated content may be incorrect.">
            <a:extLst>
              <a:ext uri="{FF2B5EF4-FFF2-40B4-BE49-F238E27FC236}">
                <a16:creationId xmlns:a16="http://schemas.microsoft.com/office/drawing/2014/main" id="{2E90C212-E3DC-623C-4C2E-E84ECA6A16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5160" y="1337398"/>
            <a:ext cx="4261854" cy="5170200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E2F876F1-0EAA-4D9C-AEBD-BDE9F1990902}"/>
              </a:ext>
            </a:extLst>
          </p:cNvPr>
          <p:cNvSpPr/>
          <p:nvPr/>
        </p:nvSpPr>
        <p:spPr>
          <a:xfrm>
            <a:off x="346633" y="786063"/>
            <a:ext cx="3418543" cy="5048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600" b="1" dirty="0" err="1">
                <a:solidFill>
                  <a:schemeClr val="accent6"/>
                </a:solidFill>
                <a:latin typeface="Overpass" panose="00000500000000000000" pitchFamily="2" charset="0"/>
              </a:rPr>
              <a:t>Principais</a:t>
            </a:r>
            <a:r>
              <a:rPr lang="en-GB" sz="2600" b="1" dirty="0">
                <a:solidFill>
                  <a:schemeClr val="accent6"/>
                </a:solidFill>
                <a:latin typeface="Overpass" panose="00000500000000000000" pitchFamily="2" charset="0"/>
              </a:rPr>
              <a:t> </a:t>
            </a:r>
            <a:r>
              <a:rPr lang="en-GB" sz="2600" b="1" dirty="0" err="1">
                <a:solidFill>
                  <a:schemeClr val="accent6"/>
                </a:solidFill>
                <a:latin typeface="Overpass" panose="00000500000000000000" pitchFamily="2" charset="0"/>
              </a:rPr>
              <a:t>benefícios</a:t>
            </a:r>
            <a:endParaRPr lang="en-GB" sz="2600" b="1" dirty="0">
              <a:solidFill>
                <a:schemeClr val="accent6"/>
              </a:solidFill>
              <a:latin typeface="Overpass" panose="00000500000000000000" pitchFamily="2" charset="0"/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8A5B39A6-586B-4AB7-B773-CFCBDE934BF2}"/>
              </a:ext>
            </a:extLst>
          </p:cNvPr>
          <p:cNvGrpSpPr/>
          <p:nvPr/>
        </p:nvGrpSpPr>
        <p:grpSpPr>
          <a:xfrm>
            <a:off x="256086" y="6289787"/>
            <a:ext cx="1202265" cy="425191"/>
            <a:chOff x="256086" y="6289787"/>
            <a:chExt cx="1202265" cy="425191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C9D66551-503B-4AEB-9815-797CB8A3D9EA}"/>
                </a:ext>
              </a:extLst>
            </p:cNvPr>
            <p:cNvSpPr/>
            <p:nvPr/>
          </p:nvSpPr>
          <p:spPr>
            <a:xfrm>
              <a:off x="256086" y="6289787"/>
              <a:ext cx="1202265" cy="425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2600" b="1" dirty="0">
                <a:solidFill>
                  <a:schemeClr val="accent6"/>
                </a:solidFill>
                <a:latin typeface="Overpass" panose="00000500000000000000" pitchFamily="2" charset="0"/>
              </a:endParaRPr>
            </a:p>
          </p:txBody>
        </p:sp>
        <p:pic>
          <p:nvPicPr>
            <p:cNvPr id="10" name="Picture 2" descr="Mais verde, mais empregos! | @oit_brasil - Virada Sustentável - Festival de  Sustentabilidade">
              <a:extLst>
                <a:ext uri="{FF2B5EF4-FFF2-40B4-BE49-F238E27FC236}">
                  <a16:creationId xmlns:a16="http://schemas.microsoft.com/office/drawing/2014/main" id="{9778EF0E-47F6-4770-B3D0-7FC62574D7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26" y="6330462"/>
              <a:ext cx="954505" cy="334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0147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1EB44-C94F-6C6E-84AB-9879966EA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E3D1E-3445-603B-0E34-5970A6FFD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Alteração das formas de trabalho através da digitalização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0D439-3F48-36B6-F730-30F5F4206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33680" lvl="3" indent="-233680">
              <a:spcBef>
                <a:spcPts val="600"/>
              </a:spcBef>
            </a:pPr>
            <a:r>
              <a:rPr lang="pt-PT" sz="2000" b="1" dirty="0">
                <a:latin typeface="Noto Sans"/>
                <a:ea typeface="Noto Sans"/>
                <a:cs typeface="Noto Sans"/>
              </a:rPr>
              <a:t>Riscos mecânicos: </a:t>
            </a:r>
            <a:r>
              <a:rPr lang="pt-PT" sz="2000" dirty="0">
                <a:latin typeface="Noto Sans"/>
                <a:ea typeface="Noto Sans"/>
                <a:cs typeface="Noto Sans"/>
              </a:rPr>
              <a:t>a ausência de avaliações regulares dos riscos pode expor os trabalhadores a ambientes perigosos. Surgem desafios para os trabalhadores que não cumprem as normas de SST e que são mais vulneráveis a lesões relacionadas com o trabalho</a:t>
            </a:r>
            <a:r>
              <a:rPr lang="en-GB" sz="2000" dirty="0">
                <a:latin typeface="Noto Sans"/>
                <a:ea typeface="Noto Sans"/>
                <a:cs typeface="Noto Sans"/>
              </a:rPr>
              <a:t>.</a:t>
            </a:r>
            <a:endParaRPr lang="en-US" dirty="0">
              <a:latin typeface="Noto Sans"/>
              <a:ea typeface="Noto Sans"/>
              <a:cs typeface="Noto Sans"/>
            </a:endParaRPr>
          </a:p>
          <a:p>
            <a:pPr marL="233680" lvl="3" indent="-233680">
              <a:spcBef>
                <a:spcPts val="600"/>
              </a:spcBef>
            </a:pPr>
            <a:r>
              <a:rPr lang="pt-PT" sz="2000" b="1" dirty="0">
                <a:latin typeface="Noto Sans"/>
                <a:ea typeface="Noto Sans"/>
                <a:cs typeface="Noto Sans"/>
              </a:rPr>
              <a:t>Riscos ergonómicos: </a:t>
            </a:r>
            <a:r>
              <a:rPr lang="pt-PT" sz="2000" dirty="0">
                <a:latin typeface="Noto Sans"/>
                <a:ea typeface="Noto Sans"/>
                <a:cs typeface="Noto Sans"/>
              </a:rPr>
              <a:t>postos de trabalho inadequados em casa e rotinas sedentárias podem levar a lesões musculoesqueléticas, enquanto o uso prolongado de ecrãs pode causar cansaço visual e a luz azul dos ecrãs pode perturbar os padrões de sono e danificar as células da retina</a:t>
            </a:r>
            <a:r>
              <a:rPr lang="en-GB" sz="2000" dirty="0">
                <a:latin typeface="Noto Sans"/>
                <a:ea typeface="Noto Sans"/>
                <a:cs typeface="Noto Sans"/>
              </a:rPr>
              <a:t>. </a:t>
            </a:r>
          </a:p>
          <a:p>
            <a:pPr marL="233680" lvl="3" indent="-233680">
              <a:spcBef>
                <a:spcPts val="600"/>
              </a:spcBef>
            </a:pPr>
            <a:r>
              <a:rPr lang="pt-PT" sz="2000" b="1" dirty="0">
                <a:latin typeface="Noto Sans"/>
                <a:ea typeface="Noto Sans"/>
                <a:cs typeface="Noto Sans"/>
              </a:rPr>
              <a:t>Riscos organizacionais e psicossociais: </a:t>
            </a:r>
            <a:r>
              <a:rPr lang="pt-PT" sz="2000" dirty="0">
                <a:latin typeface="Noto Sans"/>
                <a:ea typeface="Noto Sans"/>
                <a:cs typeface="Noto Sans"/>
              </a:rPr>
              <a:t>a intensificação do trabalho devido a práticas de vigilância e gestão algorítmica pode resultar em jornadas de trabalho prolongadas, autonomia reduzida, limites indefinidos entre a vida pessoal e profissional, originando stress. O isolamento social pode originar-se a partir da limitação do contacto presencial, enfraquecendo as relações interpessoais e os laços comunitários. Os espaços digitais podem exponenciar o </a:t>
            </a:r>
            <a:r>
              <a:rPr lang="pt-PT" sz="2000" i="1" dirty="0" err="1">
                <a:latin typeface="Noto Sans"/>
                <a:ea typeface="Noto Sans"/>
                <a:cs typeface="Noto Sans"/>
              </a:rPr>
              <a:t>cyberbullying</a:t>
            </a:r>
            <a:r>
              <a:rPr lang="pt-PT" sz="2000" dirty="0">
                <a:latin typeface="Noto Sans"/>
                <a:ea typeface="Noto Sans"/>
                <a:cs typeface="Noto Sans"/>
              </a:rPr>
              <a:t> e o assédio digital e os trabalhadores das plataformas podem ser expostos a violência física devido à natureza imprevisível das suas interações</a:t>
            </a:r>
            <a:r>
              <a:rPr lang="en-GB" sz="2000" dirty="0">
                <a:latin typeface="Noto Sans"/>
                <a:ea typeface="Noto Sans"/>
                <a:cs typeface="Noto Sans"/>
              </a:rPr>
              <a:t>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44C59EB-16F7-49A9-91AA-B8728B3EA33B}"/>
              </a:ext>
            </a:extLst>
          </p:cNvPr>
          <p:cNvSpPr/>
          <p:nvPr/>
        </p:nvSpPr>
        <p:spPr>
          <a:xfrm>
            <a:off x="346634" y="786063"/>
            <a:ext cx="3038250" cy="5048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600" b="1" dirty="0" err="1">
                <a:solidFill>
                  <a:schemeClr val="accent2"/>
                </a:solidFill>
                <a:latin typeface="Overpass" panose="00000500000000000000" pitchFamily="2" charset="0"/>
              </a:rPr>
              <a:t>Principais</a:t>
            </a:r>
            <a:r>
              <a:rPr lang="en-GB" sz="2600" b="1" dirty="0">
                <a:solidFill>
                  <a:schemeClr val="accent2"/>
                </a:solidFill>
                <a:latin typeface="Overpass" panose="00000500000000000000" pitchFamily="2" charset="0"/>
              </a:rPr>
              <a:t> </a:t>
            </a:r>
            <a:r>
              <a:rPr lang="en-GB" sz="2600" b="1" dirty="0" err="1">
                <a:solidFill>
                  <a:schemeClr val="accent2"/>
                </a:solidFill>
                <a:latin typeface="Overpass" panose="00000500000000000000" pitchFamily="2" charset="0"/>
              </a:rPr>
              <a:t>riscos</a:t>
            </a:r>
            <a:endParaRPr lang="en-GB" sz="2600" b="1" dirty="0">
              <a:solidFill>
                <a:schemeClr val="accent2"/>
              </a:solidFill>
              <a:latin typeface="Overpass" panose="00000500000000000000" pitchFamily="2" charset="0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42DE0247-3583-4E01-B6DC-D42A6954D510}"/>
              </a:ext>
            </a:extLst>
          </p:cNvPr>
          <p:cNvGrpSpPr/>
          <p:nvPr/>
        </p:nvGrpSpPr>
        <p:grpSpPr>
          <a:xfrm>
            <a:off x="256086" y="6289787"/>
            <a:ext cx="1202265" cy="425191"/>
            <a:chOff x="256086" y="6289787"/>
            <a:chExt cx="1202265" cy="425191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351FBF97-774B-4660-92DD-57C51E3B3610}"/>
                </a:ext>
              </a:extLst>
            </p:cNvPr>
            <p:cNvSpPr/>
            <p:nvPr/>
          </p:nvSpPr>
          <p:spPr>
            <a:xfrm>
              <a:off x="256086" y="6289787"/>
              <a:ext cx="1202265" cy="425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2600" b="1" dirty="0">
                <a:solidFill>
                  <a:schemeClr val="accent6"/>
                </a:solidFill>
                <a:latin typeface="Overpass" panose="00000500000000000000" pitchFamily="2" charset="0"/>
              </a:endParaRPr>
            </a:p>
          </p:txBody>
        </p:sp>
        <p:pic>
          <p:nvPicPr>
            <p:cNvPr id="8" name="Picture 2" descr="Mais verde, mais empregos! | @oit_brasil - Virada Sustentável - Festival de  Sustentabilidade">
              <a:extLst>
                <a:ext uri="{FF2B5EF4-FFF2-40B4-BE49-F238E27FC236}">
                  <a16:creationId xmlns:a16="http://schemas.microsoft.com/office/drawing/2014/main" id="{3471AC46-209D-44A6-B1CB-BC485222F3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26" y="6330462"/>
              <a:ext cx="954505" cy="334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8647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F86917AF-EB47-76CB-B3D9-2069E6B7D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898" y="982978"/>
            <a:ext cx="11335730" cy="5387494"/>
          </a:xfrm>
        </p:spPr>
        <p:txBody>
          <a:bodyPr vert="horz" lIns="0" tIns="0" rIns="0" bIns="0" rtlCol="0" anchor="t">
            <a:noAutofit/>
          </a:bodyPr>
          <a:lstStyle/>
          <a:p>
            <a:pPr marL="0" lvl="2" indent="0">
              <a:spcBef>
                <a:spcPts val="0"/>
              </a:spcBef>
              <a:buClr>
                <a:schemeClr val="accent2"/>
              </a:buClr>
              <a:buNone/>
            </a:pPr>
            <a:r>
              <a:rPr lang="pt-PT" sz="1700" dirty="0">
                <a:solidFill>
                  <a:srgbClr val="2C1B4D"/>
                </a:solidFill>
                <a:latin typeface="Noto Sans"/>
                <a:ea typeface="Noto Sans"/>
                <a:cs typeface="Noto Sans"/>
              </a:rPr>
              <a:t>A rápida evolução das tecnologias digitais aumentou a pressão sobre os trabalhadores que contribuem diretamente para esta indústria, muitos dos quais sem acesso a medidas adequadas em matéria de SST, especialmente os da economia informal</a:t>
            </a:r>
            <a:r>
              <a:rPr lang="en-GB" sz="1700" dirty="0">
                <a:solidFill>
                  <a:srgbClr val="2C1B4D"/>
                </a:solidFill>
                <a:latin typeface="Noto Sans"/>
                <a:ea typeface="Noto Sans"/>
                <a:cs typeface="Noto Sans"/>
              </a:rPr>
              <a:t>. </a:t>
            </a:r>
          </a:p>
          <a:p>
            <a:pPr marL="0" lvl="2" indent="0">
              <a:spcBef>
                <a:spcPts val="0"/>
              </a:spcBef>
              <a:buClr>
                <a:schemeClr val="accent2"/>
              </a:buClr>
              <a:buNone/>
            </a:pPr>
            <a:r>
              <a:rPr lang="pt-PT" sz="1800" b="1" dirty="0">
                <a:solidFill>
                  <a:srgbClr val="2C1B4D"/>
                </a:solidFill>
              </a:rPr>
              <a:t>Trabalhadores que impulsionam as tecnologias digitais</a:t>
            </a:r>
            <a:r>
              <a:rPr lang="en-GB" sz="1800" b="1" dirty="0">
                <a:solidFill>
                  <a:srgbClr val="2C1B4D"/>
                </a:solidFill>
              </a:rPr>
              <a:t> </a:t>
            </a:r>
          </a:p>
          <a:p>
            <a:pPr marL="233680" lvl="2" indent="-233680">
              <a:spcBef>
                <a:spcPts val="0"/>
              </a:spcBef>
              <a:buClr>
                <a:schemeClr val="accent2"/>
              </a:buClr>
            </a:pPr>
            <a:r>
              <a:rPr lang="en-GB" sz="1700" dirty="0" err="1">
                <a:latin typeface="Noto Sans"/>
                <a:ea typeface="Noto Sans"/>
                <a:cs typeface="Noto Sans"/>
              </a:rPr>
              <a:t>Anotadores</a:t>
            </a:r>
            <a:r>
              <a:rPr lang="en-GB" sz="1700" dirty="0">
                <a:latin typeface="Noto Sans"/>
                <a:ea typeface="Noto Sans"/>
                <a:cs typeface="Noto Sans"/>
              </a:rPr>
              <a:t> de dados: </a:t>
            </a:r>
          </a:p>
          <a:p>
            <a:pPr marL="503555" lvl="4" indent="-25146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PT" dirty="0"/>
              <a:t>Preparam dados para modelos de IA (rotular, marcar, transcrever e processar)</a:t>
            </a:r>
            <a:r>
              <a:rPr lang="en-GB" dirty="0"/>
              <a:t>.</a:t>
            </a:r>
          </a:p>
          <a:p>
            <a:pPr marL="503555" lvl="4" indent="-25146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PT" dirty="0"/>
              <a:t>Executam tarefas altamente repetitivas sob vigilância apertada e condições exploratórias e não regulamentadas.</a:t>
            </a:r>
            <a:endParaRPr lang="en-GB" dirty="0"/>
          </a:p>
          <a:p>
            <a:pPr marL="503555" lvl="4" indent="-25146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PT" dirty="0"/>
              <a:t>Expostos a conteúdo tóxico sem compensação justa ou apoio psicológico</a:t>
            </a:r>
            <a:r>
              <a:rPr lang="en-GB" dirty="0"/>
              <a:t>.</a:t>
            </a:r>
          </a:p>
          <a:p>
            <a:pPr marL="233680" lvl="2" indent="-233680">
              <a:spcBef>
                <a:spcPts val="0"/>
              </a:spcBef>
              <a:buClr>
                <a:schemeClr val="accent2"/>
              </a:buClr>
            </a:pPr>
            <a:r>
              <a:rPr lang="en-GB" sz="1700" dirty="0" err="1">
                <a:latin typeface="Noto Sans"/>
                <a:ea typeface="Noto Sans"/>
                <a:cs typeface="Noto Sans"/>
              </a:rPr>
              <a:t>Moderadores</a:t>
            </a:r>
            <a:r>
              <a:rPr lang="en-GB" sz="1700" dirty="0">
                <a:latin typeface="Noto Sans"/>
                <a:ea typeface="Noto Sans"/>
                <a:cs typeface="Noto Sans"/>
              </a:rPr>
              <a:t> de </a:t>
            </a:r>
            <a:r>
              <a:rPr lang="en-GB" sz="1700" dirty="0" err="1">
                <a:latin typeface="Noto Sans"/>
                <a:ea typeface="Noto Sans"/>
                <a:cs typeface="Noto Sans"/>
              </a:rPr>
              <a:t>conteúdos</a:t>
            </a:r>
            <a:r>
              <a:rPr lang="en-GB" sz="1700" dirty="0">
                <a:latin typeface="Noto Sans"/>
                <a:ea typeface="Noto Sans"/>
                <a:cs typeface="Noto Sans"/>
              </a:rPr>
              <a:t>:</a:t>
            </a:r>
            <a:r>
              <a:rPr lang="en-GB" sz="1800" dirty="0">
                <a:latin typeface="Noto Sans"/>
                <a:ea typeface="Noto Sans"/>
                <a:cs typeface="Noto Sans"/>
              </a:rPr>
              <a:t> </a:t>
            </a:r>
          </a:p>
          <a:p>
            <a:pPr marL="503555" lvl="4" indent="-25146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PT" dirty="0"/>
              <a:t>Analisam e removem grandes volumes de conteúdos ofensivos ou perturbadores</a:t>
            </a:r>
            <a:r>
              <a:rPr lang="en-GB" dirty="0"/>
              <a:t>.</a:t>
            </a:r>
          </a:p>
          <a:p>
            <a:pPr marL="503555" lvl="4" indent="-25146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PT" dirty="0"/>
              <a:t>Expostos a riscos de saúde mental, como stress pós-traumático, fadiga por compaixão, esgotamento</a:t>
            </a:r>
            <a:r>
              <a:rPr lang="en-GB" dirty="0"/>
              <a:t>.</a:t>
            </a:r>
          </a:p>
          <a:p>
            <a:pPr marL="503555" lvl="4" indent="-25146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PT" dirty="0"/>
              <a:t>Falta de apoio adequado e necessidade de assinarem isenções de responsabilidade no que concerne aos riscos para a saúde</a:t>
            </a:r>
            <a:r>
              <a:rPr lang="en-GB" dirty="0"/>
              <a:t>.  </a:t>
            </a:r>
          </a:p>
          <a:p>
            <a:pPr marL="233680" lvl="2" indent="-233680">
              <a:spcBef>
                <a:spcPts val="0"/>
              </a:spcBef>
              <a:buClr>
                <a:schemeClr val="accent2"/>
              </a:buClr>
            </a:pPr>
            <a:r>
              <a:rPr lang="en-GB" sz="1700" dirty="0" err="1">
                <a:latin typeface="Noto Sans"/>
                <a:ea typeface="Noto Sans"/>
                <a:cs typeface="Noto Sans"/>
              </a:rPr>
              <a:t>Engenheiros</a:t>
            </a:r>
            <a:r>
              <a:rPr lang="en-GB" sz="1700" dirty="0">
                <a:latin typeface="Noto Sans"/>
                <a:ea typeface="Noto Sans"/>
                <a:cs typeface="Noto Sans"/>
              </a:rPr>
              <a:t> de </a:t>
            </a:r>
            <a:r>
              <a:rPr lang="en-GB" sz="1700" dirty="0" err="1">
                <a:latin typeface="Noto Sans"/>
                <a:ea typeface="Noto Sans"/>
                <a:cs typeface="Noto Sans"/>
              </a:rPr>
              <a:t>aprendizagem</a:t>
            </a:r>
            <a:r>
              <a:rPr lang="en-GB" sz="1700" dirty="0">
                <a:latin typeface="Noto Sans"/>
                <a:ea typeface="Noto Sans"/>
                <a:cs typeface="Noto Sans"/>
              </a:rPr>
              <a:t> </a:t>
            </a:r>
            <a:r>
              <a:rPr lang="en-GB" sz="1700" dirty="0" err="1">
                <a:latin typeface="Noto Sans"/>
                <a:ea typeface="Noto Sans"/>
                <a:cs typeface="Noto Sans"/>
              </a:rPr>
              <a:t>automática</a:t>
            </a:r>
            <a:r>
              <a:rPr lang="en-GB" sz="1700" dirty="0">
                <a:latin typeface="Noto Sans"/>
                <a:ea typeface="Noto Sans"/>
                <a:cs typeface="Noto Sans"/>
              </a:rPr>
              <a:t>: </a:t>
            </a:r>
          </a:p>
          <a:p>
            <a:pPr marL="503555" lvl="4" indent="-25146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PT" dirty="0"/>
              <a:t>Desenvolvem sistemas de IA utilizando grandes conjuntos de dados e algoritmos complexos</a:t>
            </a:r>
            <a:r>
              <a:rPr lang="en-GB" dirty="0"/>
              <a:t>. </a:t>
            </a:r>
          </a:p>
          <a:p>
            <a:pPr marL="503555" lvl="4" indent="-25146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PT" dirty="0"/>
              <a:t>Expostos a um elevado nível de stress devido a grandes volumes de dados complexos</a:t>
            </a:r>
            <a:r>
              <a:rPr lang="en-GB" dirty="0"/>
              <a:t>. </a:t>
            </a:r>
          </a:p>
          <a:p>
            <a:pPr marL="233680" lvl="2" indent="-233680">
              <a:spcBef>
                <a:spcPts val="0"/>
              </a:spcBef>
              <a:buClr>
                <a:schemeClr val="accent2"/>
              </a:buClr>
            </a:pPr>
            <a:r>
              <a:rPr lang="en-GB" sz="1800" dirty="0">
                <a:latin typeface="Noto Sans"/>
                <a:ea typeface="Noto Sans"/>
                <a:cs typeface="Noto Sans"/>
              </a:rPr>
              <a:t> </a:t>
            </a:r>
            <a:r>
              <a:rPr lang="en-GB" sz="1700" dirty="0" err="1">
                <a:latin typeface="Noto Sans"/>
                <a:ea typeface="Noto Sans"/>
                <a:cs typeface="Noto Sans"/>
              </a:rPr>
              <a:t>Analistas</a:t>
            </a:r>
            <a:r>
              <a:rPr lang="en-GB" sz="1700" dirty="0">
                <a:latin typeface="Noto Sans"/>
                <a:ea typeface="Noto Sans"/>
                <a:cs typeface="Noto Sans"/>
              </a:rPr>
              <a:t> de </a:t>
            </a:r>
            <a:r>
              <a:rPr lang="en-GB" sz="1700" dirty="0" err="1">
                <a:latin typeface="Noto Sans"/>
                <a:ea typeface="Noto Sans"/>
                <a:cs typeface="Noto Sans"/>
              </a:rPr>
              <a:t>megadados</a:t>
            </a:r>
            <a:r>
              <a:rPr lang="en-GB" sz="1700" dirty="0">
                <a:latin typeface="Noto Sans"/>
                <a:ea typeface="Noto Sans"/>
                <a:cs typeface="Noto Sans"/>
              </a:rPr>
              <a:t>:</a:t>
            </a:r>
          </a:p>
          <a:p>
            <a:pPr marL="503555" lvl="4" indent="-25146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PT" dirty="0"/>
              <a:t>Utilizam IA, aprendizagem automática e ferramentas estatísticas para extrair informações</a:t>
            </a:r>
            <a:r>
              <a:rPr lang="en-GB" dirty="0"/>
              <a:t>.</a:t>
            </a:r>
          </a:p>
          <a:p>
            <a:pPr marL="503555" lvl="4" indent="-25146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PT" dirty="0"/>
              <a:t>Enfrentam desafios devido à privacidade, segurança e gestão de informações sensíveis e confidenciais</a:t>
            </a:r>
            <a:r>
              <a:rPr lang="en-GB" dirty="0"/>
              <a:t>. </a:t>
            </a:r>
          </a:p>
          <a:p>
            <a:pPr marL="251460" lvl="4">
              <a:spcBef>
                <a:spcPts val="0"/>
              </a:spcBef>
              <a:spcAft>
                <a:spcPts val="600"/>
              </a:spcAft>
            </a:pP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5963012-007A-FAFA-A9AD-49A50D44E562}"/>
              </a:ext>
            </a:extLst>
          </p:cNvPr>
          <p:cNvSpPr txBox="1">
            <a:spLocks/>
          </p:cNvSpPr>
          <p:nvPr/>
        </p:nvSpPr>
        <p:spPr>
          <a:xfrm>
            <a:off x="346634" y="397087"/>
            <a:ext cx="11522636" cy="50484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1"/>
                </a:solidFill>
                <a:latin typeface="Overpass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pt-PT" sz="2500" dirty="0">
                <a:solidFill>
                  <a:schemeClr val="accent1"/>
                </a:solidFill>
                <a:latin typeface="Overpass"/>
              </a:rPr>
              <a:t>A cadeia de abastecimento da digitalização: considerações em matéria de SST</a:t>
            </a:r>
            <a:endParaRPr lang="en-GB" sz="2500" dirty="0">
              <a:solidFill>
                <a:schemeClr val="accent1"/>
              </a:solidFill>
              <a:latin typeface="Overpass"/>
            </a:endParaRPr>
          </a:p>
        </p:txBody>
      </p:sp>
    </p:spTree>
    <p:extLst>
      <p:ext uri="{BB962C8B-B14F-4D97-AF65-F5344CB8AC3E}">
        <p14:creationId xmlns:p14="http://schemas.microsoft.com/office/powerpoint/2010/main" val="2198162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282E0-2F33-6123-C826-320BA78BA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9F9FC30B-3739-EBD0-58AB-6D75AEB20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735" y="1591657"/>
            <a:ext cx="6233669" cy="4925687"/>
          </a:xfrm>
        </p:spPr>
        <p:txBody>
          <a:bodyPr vert="horz" lIns="0" tIns="0" rIns="0" bIns="0" rtlCol="0" anchor="t">
            <a:noAutofit/>
          </a:bodyPr>
          <a:lstStyle/>
          <a:p>
            <a:pPr marL="0" lvl="2" indent="0">
              <a:spcBef>
                <a:spcPts val="0"/>
              </a:spcBef>
              <a:buClr>
                <a:schemeClr val="accent2"/>
              </a:buClr>
              <a:buNone/>
            </a:pPr>
            <a:endParaRPr lang="en-GB" sz="1800" b="1" dirty="0">
              <a:solidFill>
                <a:srgbClr val="2C1B4D"/>
              </a:solidFill>
            </a:endParaRPr>
          </a:p>
          <a:p>
            <a:pPr marL="233680" lvl="2" indent="0">
              <a:spcBef>
                <a:spcPts val="0"/>
              </a:spcBef>
              <a:buClr>
                <a:srgbClr val="FA3C4B"/>
              </a:buClr>
            </a:pPr>
            <a:r>
              <a:rPr lang="en-GB" sz="1700" dirty="0">
                <a:latin typeface="Noto Sans"/>
                <a:ea typeface="Noto Sans"/>
                <a:cs typeface="Noto Sans"/>
              </a:rPr>
              <a:t> </a:t>
            </a:r>
            <a:r>
              <a:rPr lang="pt-PT" sz="1700" dirty="0">
                <a:latin typeface="Noto Sans"/>
                <a:ea typeface="Noto Sans"/>
                <a:cs typeface="Noto Sans"/>
              </a:rPr>
              <a:t>Mineiros a escavar minerais raros</a:t>
            </a:r>
            <a:r>
              <a:rPr lang="en-GB" sz="1700" dirty="0">
                <a:latin typeface="Noto Sans"/>
                <a:ea typeface="Noto Sans"/>
                <a:cs typeface="Noto Sans"/>
              </a:rPr>
              <a:t>: </a:t>
            </a:r>
          </a:p>
          <a:p>
            <a:pPr marL="503555" lvl="4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>
                <a:latin typeface="Noto Sans"/>
                <a:ea typeface="Noto Sans"/>
                <a:cs typeface="Noto Sans"/>
              </a:rPr>
              <a:t> </a:t>
            </a:r>
            <a:r>
              <a:rPr lang="pt-PT" dirty="0">
                <a:latin typeface="Noto Sans"/>
                <a:ea typeface="Noto Sans"/>
                <a:cs typeface="Noto Sans"/>
              </a:rPr>
              <a:t>Extração de componentes para tecnologias digitais, como o cobalto, o lítio e o cobre em condições perigosas</a:t>
            </a:r>
            <a:r>
              <a:rPr lang="en-GB" dirty="0">
                <a:latin typeface="Noto Sans"/>
                <a:ea typeface="Noto Sans"/>
                <a:cs typeface="Noto Sans"/>
              </a:rPr>
              <a:t>. </a:t>
            </a:r>
          </a:p>
          <a:p>
            <a:pPr marL="503555" lvl="4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>
                <a:latin typeface="Noto Sans"/>
                <a:ea typeface="Noto Sans"/>
                <a:cs typeface="Noto Sans"/>
              </a:rPr>
              <a:t> </a:t>
            </a:r>
            <a:r>
              <a:rPr lang="pt-PT" dirty="0">
                <a:latin typeface="Noto Sans"/>
                <a:ea typeface="Noto Sans"/>
                <a:cs typeface="Noto Sans"/>
              </a:rPr>
              <a:t>A procura acentuada aumenta a pressão sobre os trabalhadores, que enfrentam frequentemente riscos significativos para a sua segurança e saúde</a:t>
            </a:r>
            <a:r>
              <a:rPr lang="en-GB" dirty="0">
                <a:latin typeface="Noto Sans"/>
                <a:ea typeface="Noto Sans"/>
                <a:cs typeface="Noto Sans"/>
              </a:rPr>
              <a:t>. </a:t>
            </a:r>
          </a:p>
          <a:p>
            <a:pPr marL="503555" lvl="4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>
                <a:latin typeface="Noto Sans"/>
                <a:ea typeface="Noto Sans"/>
                <a:cs typeface="Noto Sans"/>
              </a:rPr>
              <a:t> </a:t>
            </a:r>
            <a:r>
              <a:rPr lang="pt-PT" dirty="0">
                <a:latin typeface="Noto Sans"/>
                <a:ea typeface="Noto Sans"/>
                <a:cs typeface="Noto Sans"/>
              </a:rPr>
              <a:t>Estas operações foram associadas a trabalho infantil, riscos profissionais, riscos ambientais e corrupção</a:t>
            </a:r>
            <a:r>
              <a:rPr lang="en-GB" dirty="0">
                <a:latin typeface="Noto Sans"/>
                <a:ea typeface="Noto Sans"/>
                <a:cs typeface="Noto Sans"/>
              </a:rPr>
              <a:t>. </a:t>
            </a:r>
          </a:p>
          <a:p>
            <a:pPr marL="233680" lvl="2" indent="0">
              <a:spcBef>
                <a:spcPts val="0"/>
              </a:spcBef>
              <a:buClr>
                <a:srgbClr val="FA3C4B"/>
              </a:buClr>
            </a:pPr>
            <a:r>
              <a:rPr lang="en-GB" sz="1700" dirty="0">
                <a:latin typeface="Noto Sans"/>
                <a:ea typeface="Noto Sans"/>
                <a:cs typeface="Noto Sans"/>
              </a:rPr>
              <a:t> </a:t>
            </a:r>
            <a:r>
              <a:rPr lang="pt-PT" sz="1700" dirty="0">
                <a:latin typeface="Noto Sans"/>
                <a:ea typeface="Noto Sans"/>
                <a:cs typeface="Noto Sans"/>
              </a:rPr>
              <a:t>Operários fabris das linhas de produção de tecnologias</a:t>
            </a:r>
            <a:r>
              <a:rPr lang="en-GB" sz="1700" dirty="0">
                <a:latin typeface="Noto Sans"/>
                <a:ea typeface="Noto Sans"/>
                <a:cs typeface="Noto Sans"/>
              </a:rPr>
              <a:t>:</a:t>
            </a:r>
          </a:p>
          <a:p>
            <a:pPr marL="503555" lvl="4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>
                <a:latin typeface="Noto Sans"/>
                <a:ea typeface="Noto Sans"/>
                <a:cs typeface="Noto Sans"/>
              </a:rPr>
              <a:t> </a:t>
            </a:r>
            <a:r>
              <a:rPr lang="pt-PT" dirty="0">
                <a:latin typeface="Noto Sans"/>
                <a:ea typeface="Noto Sans"/>
                <a:cs typeface="Noto Sans"/>
              </a:rPr>
              <a:t>Enfrentam longas horas de trabalho em condições inseguras e com baixa remuneração.</a:t>
            </a:r>
            <a:endParaRPr lang="en-GB" dirty="0">
              <a:latin typeface="Noto Sans"/>
              <a:ea typeface="Noto Sans"/>
              <a:cs typeface="Noto Sans"/>
            </a:endParaRPr>
          </a:p>
          <a:p>
            <a:pPr marL="233680" lvl="2" indent="0">
              <a:spcBef>
                <a:spcPts val="0"/>
              </a:spcBef>
              <a:buClr>
                <a:srgbClr val="FA3C4B"/>
              </a:buClr>
            </a:pPr>
            <a:r>
              <a:rPr lang="en-GB" sz="1700" dirty="0">
                <a:latin typeface="Noto Sans"/>
                <a:ea typeface="Noto Sans"/>
                <a:cs typeface="Noto Sans"/>
              </a:rPr>
              <a:t> </a:t>
            </a:r>
            <a:r>
              <a:rPr lang="en-GB" sz="1700" dirty="0" err="1">
                <a:latin typeface="Noto Sans"/>
                <a:ea typeface="Noto Sans"/>
                <a:cs typeface="Noto Sans"/>
              </a:rPr>
              <a:t>Lixo</a:t>
            </a:r>
            <a:r>
              <a:rPr lang="en-GB" sz="1700" dirty="0">
                <a:latin typeface="Noto Sans"/>
                <a:ea typeface="Noto Sans"/>
                <a:cs typeface="Noto Sans"/>
              </a:rPr>
              <a:t> </a:t>
            </a:r>
            <a:r>
              <a:rPr lang="en-GB" sz="1700" dirty="0" err="1">
                <a:latin typeface="Noto Sans"/>
                <a:ea typeface="Noto Sans"/>
                <a:cs typeface="Noto Sans"/>
              </a:rPr>
              <a:t>eletrónico</a:t>
            </a:r>
            <a:r>
              <a:rPr lang="en-GB" sz="1700" dirty="0">
                <a:latin typeface="Noto Sans"/>
                <a:ea typeface="Noto Sans"/>
                <a:cs typeface="Noto Sans"/>
              </a:rPr>
              <a:t>:</a:t>
            </a:r>
          </a:p>
          <a:p>
            <a:pPr marL="503555" lvl="4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>
                <a:latin typeface="Noto Sans"/>
                <a:ea typeface="Noto Sans"/>
                <a:cs typeface="Noto Sans"/>
              </a:rPr>
              <a:t> </a:t>
            </a:r>
            <a:r>
              <a:rPr lang="pt-PT" dirty="0">
                <a:latin typeface="Noto Sans"/>
                <a:ea typeface="Noto Sans"/>
                <a:cs typeface="Noto Sans"/>
              </a:rPr>
              <a:t>Trabalhadores informais reparam, reciclam e reutilizam equipamentos elétricos e eletrónicos</a:t>
            </a:r>
            <a:r>
              <a:rPr lang="en-GB" dirty="0">
                <a:latin typeface="Noto Sans"/>
                <a:ea typeface="Noto Sans"/>
                <a:cs typeface="Noto Sans"/>
              </a:rPr>
              <a:t>.</a:t>
            </a:r>
          </a:p>
          <a:p>
            <a:pPr marL="503555" lvl="4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>
                <a:latin typeface="Noto Sans"/>
                <a:ea typeface="Noto Sans"/>
                <a:cs typeface="Noto Sans"/>
              </a:rPr>
              <a:t> </a:t>
            </a:r>
            <a:r>
              <a:rPr lang="pt-PT" dirty="0">
                <a:latin typeface="Noto Sans"/>
                <a:ea typeface="Noto Sans"/>
                <a:cs typeface="Noto Sans"/>
              </a:rPr>
              <a:t>Os trabalhadores são frequentemente expostos a condições perigosas e riscos para a saúde (cancro, doenças pulmonares e cardiovasculares), devido a substâncias químicas tóxicas.</a:t>
            </a:r>
            <a:endParaRPr lang="en-GB" dirty="0"/>
          </a:p>
        </p:txBody>
      </p:sp>
      <p:pic>
        <p:nvPicPr>
          <p:cNvPr id="2" name="Picture 1" descr="A group of people working on a pile of electronics&#10;&#10;AI-generated content may be incorrect.">
            <a:extLst>
              <a:ext uri="{FF2B5EF4-FFF2-40B4-BE49-F238E27FC236}">
                <a16:creationId xmlns:a16="http://schemas.microsoft.com/office/drawing/2014/main" id="{AC8C7316-C3CB-70F7-551C-33FB67449C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10"/>
          <a:stretch/>
        </p:blipFill>
        <p:spPr>
          <a:xfrm>
            <a:off x="6690812" y="198357"/>
            <a:ext cx="5321846" cy="654024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12B88FF-22D1-2CEC-BD72-DF0E362134A3}"/>
              </a:ext>
            </a:extLst>
          </p:cNvPr>
          <p:cNvSpPr txBox="1">
            <a:spLocks/>
          </p:cNvSpPr>
          <p:nvPr/>
        </p:nvSpPr>
        <p:spPr>
          <a:xfrm>
            <a:off x="437041" y="1192061"/>
            <a:ext cx="4664637" cy="50484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1"/>
                </a:solidFill>
                <a:latin typeface="Overpass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pt-PT" sz="1800" dirty="0">
                <a:solidFill>
                  <a:srgbClr val="2C1B4D"/>
                </a:solidFill>
                <a:latin typeface="Noto Sans"/>
                <a:ea typeface="Noto Sans"/>
                <a:cs typeface="Noto Sans"/>
              </a:rPr>
              <a:t>Trabalhadores na produção de tecnologia e gestão de resíduos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EF8A774-5088-456E-A160-649685EE8A10}"/>
              </a:ext>
            </a:extLst>
          </p:cNvPr>
          <p:cNvSpPr txBox="1">
            <a:spLocks/>
          </p:cNvSpPr>
          <p:nvPr/>
        </p:nvSpPr>
        <p:spPr>
          <a:xfrm>
            <a:off x="346634" y="397087"/>
            <a:ext cx="6233669" cy="50484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1"/>
                </a:solidFill>
                <a:latin typeface="Overpass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pt-PT" sz="2500" dirty="0">
                <a:solidFill>
                  <a:schemeClr val="accent1"/>
                </a:solidFill>
                <a:latin typeface="Overpass"/>
              </a:rPr>
              <a:t>A cadeia de abastecimento da digitalização: considerações em matéria de SST</a:t>
            </a:r>
            <a:endParaRPr lang="en-GB" sz="2500" dirty="0">
              <a:solidFill>
                <a:schemeClr val="accent1"/>
              </a:solidFill>
              <a:latin typeface="Overpass"/>
            </a:endParaRPr>
          </a:p>
        </p:txBody>
      </p:sp>
    </p:spTree>
    <p:extLst>
      <p:ext uri="{BB962C8B-B14F-4D97-AF65-F5344CB8AC3E}">
        <p14:creationId xmlns:p14="http://schemas.microsoft.com/office/powerpoint/2010/main" val="170191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A126E69-1C12-4A77-8219-8A4019856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87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902B2-4DB8-2820-EA90-110F1C040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37" y="2486998"/>
            <a:ext cx="5479977" cy="2329556"/>
          </a:xfrm>
        </p:spPr>
        <p:txBody>
          <a:bodyPr/>
          <a:lstStyle/>
          <a:p>
            <a:r>
              <a:rPr lang="pt-PT" sz="3600" dirty="0"/>
              <a:t>Abordar a SST na era digital: políticas públicas e esforços colaborativos</a:t>
            </a:r>
            <a:br>
              <a:rPr lang="en-GB" sz="3600" dirty="0"/>
            </a:br>
            <a:endParaRPr lang="es-ES" sz="3600" dirty="0"/>
          </a:p>
        </p:txBody>
      </p:sp>
      <p:pic>
        <p:nvPicPr>
          <p:cNvPr id="3" name="Picture 2" descr="A person sitting at a desk with a robot&#10;&#10;AI-generated content may be incorrect.">
            <a:extLst>
              <a:ext uri="{FF2B5EF4-FFF2-40B4-BE49-F238E27FC236}">
                <a16:creationId xmlns:a16="http://schemas.microsoft.com/office/drawing/2014/main" id="{6D0BDF54-5660-7985-BAC3-91F49E5A35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6139" y="186907"/>
            <a:ext cx="4804907" cy="64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12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D0A74-CD99-FD00-8B05-0FFA78416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 </a:t>
            </a:r>
            <a:r>
              <a:rPr lang="en-GB" dirty="0" err="1"/>
              <a:t>papel</a:t>
            </a:r>
            <a:r>
              <a:rPr lang="en-GB" dirty="0"/>
              <a:t> da OIT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FE172-A64A-8EB6-96BB-B281CBA61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lvl="1"/>
            <a:r>
              <a:rPr lang="pt-PT" sz="2000" dirty="0">
                <a:latin typeface="Noto Sans"/>
                <a:ea typeface="Noto Sans"/>
                <a:cs typeface="Noto Sans"/>
              </a:rPr>
              <a:t>As convenções fundamentais de SST da OIT garantem o direito de todos os trabalhadores a um ambiente de trabalho seguro e saudável, mesmo no contexto da digitalização e do mundo do trabalho em evolução</a:t>
            </a:r>
            <a:r>
              <a:rPr lang="en-GB" sz="2000" dirty="0">
                <a:latin typeface="Noto Sans"/>
                <a:ea typeface="Noto Sans"/>
                <a:cs typeface="Noto Sans"/>
              </a:rPr>
              <a:t>.</a:t>
            </a:r>
          </a:p>
          <a:p>
            <a:pPr marL="233680" lvl="2" indent="-233680"/>
            <a:r>
              <a:rPr lang="pt-PT" dirty="0">
                <a:latin typeface="Noto Sans"/>
                <a:ea typeface="Noto Sans"/>
                <a:cs typeface="Noto Sans"/>
              </a:rPr>
              <a:t>A </a:t>
            </a:r>
            <a:r>
              <a:rPr lang="pt-PT" b="1" dirty="0">
                <a:latin typeface="Noto Sans"/>
                <a:ea typeface="Noto Sans"/>
                <a:cs typeface="Noto Sans"/>
              </a:rPr>
              <a:t>Convenção n.º 155 </a:t>
            </a:r>
            <a:r>
              <a:rPr lang="pt-PT" dirty="0">
                <a:latin typeface="Noto Sans"/>
                <a:ea typeface="Noto Sans"/>
                <a:cs typeface="Noto Sans"/>
              </a:rPr>
              <a:t>define objetivos fundamentais e princípios básicos para a definição de políticas nacionais de SST, abrangendo todos os sectores. Determina revisões periódicas para prevenir os acidentes de trabalho, eliminando ou minimizando os riscos</a:t>
            </a:r>
            <a:r>
              <a:rPr lang="en-GB" dirty="0">
                <a:latin typeface="Noto Sans"/>
                <a:ea typeface="Noto Sans"/>
                <a:cs typeface="Noto Sans"/>
              </a:rPr>
              <a:t>:</a:t>
            </a:r>
          </a:p>
          <a:p>
            <a:pPr marL="503555" lvl="4" indent="-251460">
              <a:buFont typeface="Wingdings" panose="05000000000000000000" pitchFamily="2" charset="2"/>
              <a:buChar char="ü"/>
            </a:pPr>
            <a:r>
              <a:rPr lang="pt-PT" sz="1800" dirty="0">
                <a:latin typeface="Noto Sans"/>
                <a:ea typeface="Noto Sans"/>
                <a:cs typeface="Noto Sans"/>
              </a:rPr>
              <a:t>Os empregadores devem garantir que as novas tecnologias são seguras e não representam riscos para a saúde</a:t>
            </a:r>
            <a:r>
              <a:rPr lang="en-GB" sz="1800" dirty="0">
                <a:latin typeface="Noto Sans"/>
                <a:ea typeface="Noto Sans"/>
                <a:cs typeface="Noto Sans"/>
              </a:rPr>
              <a:t>.</a:t>
            </a:r>
          </a:p>
          <a:p>
            <a:pPr marL="503555" lvl="4" indent="-251460">
              <a:buFont typeface="Wingdings" panose="05000000000000000000" pitchFamily="2" charset="2"/>
              <a:buChar char="ü"/>
            </a:pPr>
            <a:r>
              <a:rPr lang="pt-PT" sz="1800" dirty="0">
                <a:latin typeface="Noto Sans"/>
                <a:ea typeface="Noto Sans"/>
                <a:cs typeface="Noto Sans"/>
              </a:rPr>
              <a:t>Necessidade de formação e informação adequadas aos trabalhadores à medida que são introduzidas novas tecnologias digitais</a:t>
            </a:r>
            <a:r>
              <a:rPr lang="en-GB" sz="1800" dirty="0">
                <a:latin typeface="Noto Sans"/>
                <a:ea typeface="Noto Sans"/>
                <a:cs typeface="Noto Sans"/>
              </a:rPr>
              <a:t>. </a:t>
            </a:r>
          </a:p>
          <a:p>
            <a:pPr marL="233680" lvl="2" indent="-233680">
              <a:spcBef>
                <a:spcPts val="1200"/>
              </a:spcBef>
            </a:pPr>
            <a:r>
              <a:rPr lang="pt-PT" dirty="0">
                <a:latin typeface="Noto Sans"/>
                <a:ea typeface="Noto Sans"/>
                <a:cs typeface="Noto Sans"/>
              </a:rPr>
              <a:t>A </a:t>
            </a:r>
            <a:r>
              <a:rPr lang="pt-PT" b="1" dirty="0">
                <a:latin typeface="Noto Sans"/>
                <a:ea typeface="Noto Sans"/>
                <a:cs typeface="Noto Sans"/>
              </a:rPr>
              <a:t>Convenção n.º 187 </a:t>
            </a:r>
            <a:r>
              <a:rPr lang="pt-PT" dirty="0">
                <a:latin typeface="Noto Sans"/>
                <a:ea typeface="Noto Sans"/>
                <a:cs typeface="Noto Sans"/>
              </a:rPr>
              <a:t>defende a melhoria contínua e a capacidade de resposta em matéria de SST, garantindo que as políticas se mantêm flexíveis às mudanças no ambiente de trabalho</a:t>
            </a:r>
            <a:r>
              <a:rPr lang="en-GB" dirty="0">
                <a:latin typeface="Noto Sans"/>
                <a:ea typeface="Noto Sans"/>
                <a:cs typeface="Noto Sans"/>
              </a:rPr>
              <a:t>:</a:t>
            </a:r>
          </a:p>
          <a:p>
            <a:pPr marL="503555" lvl="4" indent="-251460">
              <a:buFont typeface="Wingdings" panose="05000000000000000000" pitchFamily="2" charset="2"/>
              <a:buChar char="ü"/>
            </a:pPr>
            <a:r>
              <a:rPr lang="pt-PT" sz="1800" dirty="0">
                <a:latin typeface="Noto Sans"/>
                <a:ea typeface="Noto Sans"/>
                <a:cs typeface="Noto Sans"/>
              </a:rPr>
              <a:t>Promove a colaboração tripartida entre governos, empregadores e trabalhadores, garantindo o seu envolvimento ativo na adoção de novas tecnologias e assegurando que são implementadas medidas preventivas adequadas</a:t>
            </a:r>
            <a:r>
              <a:rPr lang="en-GB" sz="1800" dirty="0">
                <a:latin typeface="Noto Sans"/>
                <a:ea typeface="Noto Sans"/>
                <a:cs typeface="Noto Sans"/>
              </a:rPr>
              <a:t>. </a:t>
            </a:r>
          </a:p>
          <a:p>
            <a:pPr marL="233680" lvl="2" indent="-233680">
              <a:spcBef>
                <a:spcPts val="1200"/>
              </a:spcBef>
            </a:pPr>
            <a:r>
              <a:rPr lang="pt-PT" dirty="0">
                <a:latin typeface="Noto Sans"/>
                <a:ea typeface="Noto Sans"/>
                <a:cs typeface="Noto Sans"/>
              </a:rPr>
              <a:t>É necessária a colaboração entre os governos, as organizações de empregadores e de trabalhadores para garantir que as políticas em matéria de SST são inclusivas e abordam os desafios originados pela digitalização, equilibrando os avanços tecnológicos com a proteção da segurança e da saúde dos trabalhadores</a:t>
            </a:r>
            <a:r>
              <a:rPr lang="en-GB" dirty="0">
                <a:latin typeface="Noto Sans"/>
                <a:ea typeface="Noto Sans"/>
                <a:cs typeface="Noto Sans"/>
              </a:rPr>
              <a:t>.</a:t>
            </a:r>
          </a:p>
          <a:p>
            <a:endParaRPr lang="es-ES" sz="2000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B0130A2E-A35D-46CA-AC03-87768DCDF931}"/>
              </a:ext>
            </a:extLst>
          </p:cNvPr>
          <p:cNvGrpSpPr/>
          <p:nvPr/>
        </p:nvGrpSpPr>
        <p:grpSpPr>
          <a:xfrm>
            <a:off x="256086" y="6289787"/>
            <a:ext cx="1202265" cy="425191"/>
            <a:chOff x="256086" y="6289787"/>
            <a:chExt cx="1202265" cy="42519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821905-C294-4677-B52E-9F577A1C82F2}"/>
                </a:ext>
              </a:extLst>
            </p:cNvPr>
            <p:cNvSpPr/>
            <p:nvPr/>
          </p:nvSpPr>
          <p:spPr>
            <a:xfrm>
              <a:off x="256086" y="6289787"/>
              <a:ext cx="1202265" cy="425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2600" b="1" dirty="0">
                <a:solidFill>
                  <a:schemeClr val="accent6"/>
                </a:solidFill>
                <a:latin typeface="Overpass" panose="00000500000000000000" pitchFamily="2" charset="0"/>
              </a:endParaRPr>
            </a:p>
          </p:txBody>
        </p:sp>
        <p:pic>
          <p:nvPicPr>
            <p:cNvPr id="6" name="Picture 2" descr="Mais verde, mais empregos! | @oit_brasil - Virada Sustentável - Festival de  Sustentabilidade">
              <a:extLst>
                <a:ext uri="{FF2B5EF4-FFF2-40B4-BE49-F238E27FC236}">
                  <a16:creationId xmlns:a16="http://schemas.microsoft.com/office/drawing/2014/main" id="{0690D90B-E829-4278-8A80-3D16F88CC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26" y="6330462"/>
              <a:ext cx="954505" cy="334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2901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F7560-0872-F424-162A-E67772E16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 </a:t>
            </a:r>
            <a:r>
              <a:rPr lang="en-GB" dirty="0" err="1"/>
              <a:t>papel</a:t>
            </a:r>
            <a:r>
              <a:rPr lang="en-GB" dirty="0"/>
              <a:t> da OIT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05180-F929-7B04-4BE2-24208A0283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1719" y="2019126"/>
            <a:ext cx="4775714" cy="4169007"/>
          </a:xfrm>
        </p:spPr>
        <p:txBody>
          <a:bodyPr/>
          <a:lstStyle/>
          <a:p>
            <a:pPr lvl="2"/>
            <a:r>
              <a:rPr lang="en-GB" b="1" dirty="0" err="1"/>
              <a:t>Principais</a:t>
            </a:r>
            <a:r>
              <a:rPr lang="en-GB" b="1" dirty="0"/>
              <a:t> </a:t>
            </a:r>
            <a:r>
              <a:rPr lang="en-GB" b="1" dirty="0" err="1"/>
              <a:t>Convenções</a:t>
            </a:r>
            <a:r>
              <a:rPr lang="en-GB" b="1" dirty="0"/>
              <a:t> e </a:t>
            </a:r>
            <a:r>
              <a:rPr lang="en-GB" b="1" dirty="0" err="1"/>
              <a:t>Recomendações</a:t>
            </a:r>
            <a:r>
              <a:rPr lang="en-GB" b="1" dirty="0"/>
              <a:t>:</a:t>
            </a:r>
          </a:p>
          <a:p>
            <a:pPr marL="504000" lvl="4" indent="-252000">
              <a:buFont typeface="Wingdings" panose="05000000000000000000" pitchFamily="2" charset="2"/>
              <a:buChar char="ü"/>
            </a:pPr>
            <a:r>
              <a:rPr lang="pt-PT" dirty="0"/>
              <a:t>Convenção sobre os Serviços de Saúde no Trabalho, 1985 (n.º 161): Identificação e avaliação dos riscos no local de trabalho e orientação sobre a organização do trabalho, incluindo a utilização de máquinas, ferramentas e equipamentos</a:t>
            </a:r>
            <a:r>
              <a:rPr lang="en-GB" dirty="0"/>
              <a:t>.</a:t>
            </a:r>
          </a:p>
          <a:p>
            <a:pPr marL="504000" lvl="4" indent="-252000">
              <a:buFont typeface="Wingdings" panose="05000000000000000000" pitchFamily="2" charset="2"/>
              <a:buChar char="ü"/>
            </a:pPr>
            <a:r>
              <a:rPr lang="pt-PT" dirty="0"/>
              <a:t>Recomendação sobre a Lista de Doenças Profissionais, 2002 (n.º 194): Inclui as doenças profissionais, abrangendo agentes físicos, perturbações musculoesqueléticas, mentais e comportamentais, cada vez mais relevantes na digitalização</a:t>
            </a:r>
            <a:r>
              <a:rPr lang="en-GB" dirty="0"/>
              <a:t>.</a:t>
            </a:r>
          </a:p>
          <a:p>
            <a:pPr marL="504000" lvl="4" indent="-252000">
              <a:buFont typeface="Wingdings" panose="05000000000000000000" pitchFamily="2" charset="2"/>
              <a:buChar char="ü"/>
            </a:pPr>
            <a:r>
              <a:rPr lang="pt-PT" dirty="0"/>
              <a:t>Convenção sobre Violência e Assédio, 2019 (n.º 190): Fornece diretrizes para prevenir a violência e o assédio, incluindo incidentes que ocorrem através de tecnologias digitais, relevantes para a prevenção do </a:t>
            </a:r>
            <a:r>
              <a:rPr lang="pt-PT" i="1" dirty="0" err="1"/>
              <a:t>cyberbullying</a:t>
            </a:r>
            <a:r>
              <a:rPr lang="en-GB" dirty="0"/>
              <a:t>.</a:t>
            </a:r>
          </a:p>
          <a:p>
            <a:endParaRPr lang="es-E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D03442-2DD2-8E97-E5E0-8152C2318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4105" y="2019126"/>
            <a:ext cx="6476177" cy="4136921"/>
          </a:xfrm>
        </p:spPr>
        <p:txBody>
          <a:bodyPr vert="horz" lIns="0" tIns="0" rIns="0" bIns="0" rtlCol="0" anchor="t">
            <a:noAutofit/>
          </a:bodyPr>
          <a:lstStyle/>
          <a:p>
            <a:pPr marL="233680" lvl="2" indent="-233680">
              <a:spcBef>
                <a:spcPts val="1200"/>
              </a:spcBef>
            </a:pPr>
            <a:r>
              <a:rPr lang="en-GB" b="1" dirty="0" err="1">
                <a:latin typeface="Noto Sans"/>
                <a:ea typeface="Noto Sans"/>
                <a:cs typeface="Noto Sans"/>
              </a:rPr>
              <a:t>Normas</a:t>
            </a:r>
            <a:r>
              <a:rPr lang="en-GB" b="1" dirty="0">
                <a:latin typeface="Noto Sans"/>
                <a:ea typeface="Noto Sans"/>
                <a:cs typeface="Noto Sans"/>
              </a:rPr>
              <a:t> </a:t>
            </a:r>
            <a:r>
              <a:rPr lang="en-GB" b="1" dirty="0" err="1">
                <a:latin typeface="Noto Sans"/>
                <a:ea typeface="Noto Sans"/>
                <a:cs typeface="Noto Sans"/>
              </a:rPr>
              <a:t>futuras</a:t>
            </a:r>
            <a:r>
              <a:rPr lang="en-GB" b="1" dirty="0">
                <a:latin typeface="Noto Sans"/>
                <a:ea typeface="Noto Sans"/>
                <a:cs typeface="Noto Sans"/>
              </a:rPr>
              <a:t>:</a:t>
            </a:r>
            <a:endParaRPr lang="en-US" dirty="0">
              <a:latin typeface="Noto Sans"/>
              <a:ea typeface="Noto Sans"/>
              <a:cs typeface="Noto Sans"/>
            </a:endParaRPr>
          </a:p>
          <a:p>
            <a:pPr marL="503555" lvl="4" indent="-251460">
              <a:buFont typeface="Wingdings" panose="05000000000000000000" pitchFamily="2" charset="2"/>
              <a:buChar char="ü"/>
            </a:pPr>
            <a:r>
              <a:rPr lang="pt-PT" dirty="0"/>
              <a:t>Norma sobre trabalho digno na economia de plataforma (2025/2026) e ação normativa planeada para a ergonomia e segurança das máquinas</a:t>
            </a:r>
            <a:r>
              <a:rPr lang="en-GB" dirty="0"/>
              <a:t>.</a:t>
            </a:r>
          </a:p>
          <a:p>
            <a:pPr marL="233680" lvl="2" indent="-233680">
              <a:spcBef>
                <a:spcPts val="1200"/>
              </a:spcBef>
            </a:pPr>
            <a:r>
              <a:rPr lang="en-US" b="1" dirty="0" err="1">
                <a:solidFill>
                  <a:srgbClr val="2C1B4D"/>
                </a:solidFill>
                <a:latin typeface="Noto Sans"/>
                <a:ea typeface="Noto Sans"/>
                <a:cs typeface="Noto Sans"/>
              </a:rPr>
              <a:t>Investigação</a:t>
            </a:r>
            <a:r>
              <a:rPr lang="en-US" b="1" dirty="0">
                <a:solidFill>
                  <a:srgbClr val="2C1B4D"/>
                </a:solidFill>
                <a:latin typeface="Noto Sans"/>
                <a:ea typeface="Noto Sans"/>
                <a:cs typeface="Noto Sans"/>
              </a:rPr>
              <a:t> e </a:t>
            </a:r>
            <a:r>
              <a:rPr lang="en-US" b="1" dirty="0" err="1">
                <a:solidFill>
                  <a:srgbClr val="2C1B4D"/>
                </a:solidFill>
                <a:latin typeface="Noto Sans"/>
                <a:ea typeface="Noto Sans"/>
                <a:cs typeface="Noto Sans"/>
              </a:rPr>
              <a:t>iniciativas</a:t>
            </a:r>
            <a:r>
              <a:rPr lang="en-US" b="1" dirty="0">
                <a:solidFill>
                  <a:srgbClr val="2C1B4D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b="1" dirty="0" err="1">
                <a:solidFill>
                  <a:srgbClr val="2C1B4D"/>
                </a:solidFill>
                <a:latin typeface="Noto Sans"/>
                <a:ea typeface="Noto Sans"/>
                <a:cs typeface="Noto Sans"/>
              </a:rPr>
              <a:t>globais</a:t>
            </a:r>
            <a:r>
              <a:rPr lang="en-US" b="1" dirty="0">
                <a:solidFill>
                  <a:srgbClr val="2C1B4D"/>
                </a:solidFill>
                <a:latin typeface="Noto Sans"/>
                <a:ea typeface="Noto Sans"/>
                <a:cs typeface="Noto Sans"/>
              </a:rPr>
              <a:t>:</a:t>
            </a:r>
            <a:endParaRPr lang="en-GB" dirty="0"/>
          </a:p>
          <a:p>
            <a:pPr marL="503555" lvl="4" indent="-251460">
              <a:buFont typeface="Wingdings" panose="05000000000000000000" pitchFamily="2" charset="2"/>
              <a:buChar char="ü"/>
            </a:pPr>
            <a:r>
              <a:rPr lang="pt-PT" dirty="0"/>
              <a:t>A Estratégia Global da OIT para a Segurança e Saúde no Trabalho 2024-2030 destaca a necessidade de investigação e de ferramentas para explorar as oportunidades e os desafios das novas tecnologias</a:t>
            </a:r>
            <a:r>
              <a:rPr lang="en-GB" dirty="0"/>
              <a:t>.</a:t>
            </a:r>
          </a:p>
          <a:p>
            <a:pPr marL="503555" lvl="4" indent="-251460">
              <a:buFont typeface="Wingdings" panose="05000000000000000000" pitchFamily="2" charset="2"/>
              <a:buChar char="ü"/>
            </a:pPr>
            <a:r>
              <a:rPr lang="pt-PT" dirty="0"/>
              <a:t>O Observatório da OIT sobre Inteligência Artificial e Trabalho na Economia Digital pretende servir como um centro de conhecimento para apoiar os governos e os parceiros sociais na compreensão e gestão da transformação digital do trabalho</a:t>
            </a:r>
            <a:r>
              <a:rPr lang="en-GB" dirty="0"/>
              <a:t>.</a:t>
            </a:r>
          </a:p>
          <a:p>
            <a:pPr marL="503555" lvl="4" indent="-251460">
              <a:buFont typeface="Wingdings" panose="05000000000000000000" pitchFamily="2" charset="2"/>
              <a:buChar char="ü"/>
            </a:pPr>
            <a:r>
              <a:rPr lang="pt-PT" dirty="0"/>
              <a:t>Os projetos de investigação exploram também a relação entre a SST e a digitalização do local de trabalho, incluindo as condições de trabalho em plataformas digitais, o impacto da gestão algorítmica e as condições da força de trabalho oculta que alimentam o crescimento da IA</a:t>
            </a:r>
            <a:r>
              <a:rPr lang="en-GB" dirty="0"/>
              <a:t>. </a:t>
            </a:r>
          </a:p>
          <a:p>
            <a:endParaRPr lang="es-E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D563C7E-0E85-B10E-63C6-FD60A47490DD}"/>
              </a:ext>
            </a:extLst>
          </p:cNvPr>
          <p:cNvSpPr txBox="1">
            <a:spLocks/>
          </p:cNvSpPr>
          <p:nvPr/>
        </p:nvSpPr>
        <p:spPr>
          <a:xfrm>
            <a:off x="346635" y="1551255"/>
            <a:ext cx="11522636" cy="5048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200" b="1" kern="1200">
                <a:solidFill>
                  <a:schemeClr val="accent2"/>
                </a:solidFill>
                <a:latin typeface="Overpass" panose="00000500000000000000" pitchFamily="2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234000" indent="-23400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6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234000" indent="-23400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 3" panose="05040102010807070707" pitchFamily="18" charset="2"/>
              <a:buChar char="u"/>
              <a:defRPr sz="1800" b="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  <a:lvl6pPr marL="189000" indent="-189000" algn="l" defTabSz="685800" rtl="0" eaLnBrk="1" latinLnBrk="0" hangingPunct="1">
              <a:lnSpc>
                <a:spcPct val="100000"/>
              </a:lnSpc>
              <a:spcBef>
                <a:spcPts val="338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  <a:defRPr sz="7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PT" sz="2200" b="1" dirty="0">
                <a:solidFill>
                  <a:schemeClr val="accent1"/>
                </a:solidFill>
                <a:latin typeface="Overpass" panose="00000500000000000000" pitchFamily="2" charset="0"/>
              </a:rPr>
              <a:t>Instrumentos e iniciativas adicionais em matéria de SST na era digital</a:t>
            </a:r>
            <a:endParaRPr lang="en-GB" sz="2200" b="1" dirty="0">
              <a:solidFill>
                <a:schemeClr val="accent1"/>
              </a:solidFill>
              <a:latin typeface="Overpass" panose="00000500000000000000" pitchFamily="2" charset="0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448DA9BC-C8EA-4C6D-B362-F3D5F85DCA2E}"/>
              </a:ext>
            </a:extLst>
          </p:cNvPr>
          <p:cNvGrpSpPr/>
          <p:nvPr/>
        </p:nvGrpSpPr>
        <p:grpSpPr>
          <a:xfrm>
            <a:off x="256086" y="6289787"/>
            <a:ext cx="1202265" cy="425191"/>
            <a:chOff x="256086" y="6289787"/>
            <a:chExt cx="1202265" cy="425191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ABEDBEF3-6F5B-40C8-A6FE-2892360D2EE1}"/>
                </a:ext>
              </a:extLst>
            </p:cNvPr>
            <p:cNvSpPr/>
            <p:nvPr/>
          </p:nvSpPr>
          <p:spPr>
            <a:xfrm>
              <a:off x="256086" y="6289787"/>
              <a:ext cx="1202265" cy="425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2600" b="1" dirty="0">
                <a:solidFill>
                  <a:schemeClr val="accent6"/>
                </a:solidFill>
                <a:latin typeface="Overpass" panose="00000500000000000000" pitchFamily="2" charset="0"/>
              </a:endParaRPr>
            </a:p>
          </p:txBody>
        </p:sp>
        <p:pic>
          <p:nvPicPr>
            <p:cNvPr id="8" name="Picture 2" descr="Mais verde, mais empregos! | @oit_brasil - Virada Sustentável - Festival de  Sustentabilidade">
              <a:extLst>
                <a:ext uri="{FF2B5EF4-FFF2-40B4-BE49-F238E27FC236}">
                  <a16:creationId xmlns:a16="http://schemas.microsoft.com/office/drawing/2014/main" id="{CD29D7BB-1849-473A-9019-34845CB892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26" y="6330462"/>
              <a:ext cx="954505" cy="334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7178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75E86-B3E3-AF3B-9E8B-4B49B4D1A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dirty="0">
                <a:solidFill>
                  <a:srgbClr val="2C1B4D"/>
                </a:solidFill>
                <a:cs typeface="Times New Roman" panose="02020603050405020304" pitchFamily="18" charset="0"/>
              </a:rPr>
              <a:t>Gestão da digitalização e da SST no local de trabalho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7E6AE-8F02-30A3-6307-EEBD8CA48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indent="-233680"/>
            <a:r>
              <a:rPr lang="pt-PT" dirty="0">
                <a:latin typeface="Overpass"/>
                <a:ea typeface="Noto Sans"/>
                <a:cs typeface="Noto Sans"/>
              </a:rPr>
              <a:t>Implementação de um sistema abrangente de gestão da SST</a:t>
            </a:r>
            <a:endParaRPr lang="en-US" dirty="0">
              <a:latin typeface="Overpass"/>
              <a:ea typeface="Noto Sans"/>
              <a:cs typeface="Noto Sans"/>
            </a:endParaRPr>
          </a:p>
          <a:p>
            <a:pPr marL="233680" lvl="2" indent="-233680"/>
            <a:r>
              <a:rPr lang="en-GB" b="1" dirty="0" err="1">
                <a:latin typeface="Noto Sans"/>
                <a:ea typeface="Noto Sans"/>
                <a:cs typeface="Noto Sans"/>
              </a:rPr>
              <a:t>Elementos-Chave</a:t>
            </a:r>
            <a:r>
              <a:rPr lang="en-GB" b="1" dirty="0">
                <a:latin typeface="Noto Sans"/>
                <a:ea typeface="Noto Sans"/>
                <a:cs typeface="Noto Sans"/>
              </a:rPr>
              <a:t> (</a:t>
            </a:r>
            <a:r>
              <a:rPr lang="en-GB" b="1" dirty="0" err="1">
                <a:latin typeface="Noto Sans"/>
                <a:ea typeface="Noto Sans"/>
                <a:cs typeface="Noto Sans"/>
              </a:rPr>
              <a:t>Diretrizes</a:t>
            </a:r>
            <a:r>
              <a:rPr lang="en-GB" b="1" dirty="0">
                <a:latin typeface="Noto Sans"/>
                <a:ea typeface="Noto Sans"/>
                <a:cs typeface="Noto Sans"/>
              </a:rPr>
              <a:t> da OIT - ILO-OSH 2001):</a:t>
            </a:r>
          </a:p>
          <a:p>
            <a:pPr marL="503555" lvl="4" indent="-251460">
              <a:buFont typeface="Wingdings" panose="05000000000000000000" pitchFamily="2" charset="2"/>
              <a:buChar char="ü"/>
            </a:pPr>
            <a:r>
              <a:rPr lang="pt-PT" b="1" dirty="0">
                <a:latin typeface="Noto Sans"/>
                <a:ea typeface="Noto Sans"/>
                <a:cs typeface="Noto Sans"/>
              </a:rPr>
              <a:t>Desenvolvimento de políticas: </a:t>
            </a:r>
            <a:r>
              <a:rPr lang="pt-PT" dirty="0">
                <a:latin typeface="Noto Sans"/>
                <a:ea typeface="Noto Sans"/>
                <a:cs typeface="Noto Sans"/>
              </a:rPr>
              <a:t>através de um processo tripartido, deve formular-se uma política clara de SST que reflita o compromisso com a segurança e a saúde, incluindo a integração de novas tecnologias e processos</a:t>
            </a:r>
            <a:r>
              <a:rPr lang="en-GB" dirty="0">
                <a:latin typeface="Noto Sans"/>
                <a:ea typeface="Noto Sans"/>
                <a:cs typeface="Noto Sans"/>
              </a:rPr>
              <a:t>.</a:t>
            </a:r>
          </a:p>
          <a:p>
            <a:pPr marL="503555" lvl="4" indent="-251460">
              <a:buFont typeface="Wingdings" panose="05000000000000000000" pitchFamily="2" charset="2"/>
              <a:buChar char="ü"/>
            </a:pPr>
            <a:r>
              <a:rPr lang="pt-PT" b="1" dirty="0">
                <a:latin typeface="Noto Sans"/>
                <a:ea typeface="Noto Sans"/>
                <a:cs typeface="Noto Sans"/>
              </a:rPr>
              <a:t>Organização: </a:t>
            </a:r>
            <a:r>
              <a:rPr lang="pt-PT" dirty="0">
                <a:latin typeface="Noto Sans"/>
                <a:ea typeface="Noto Sans"/>
                <a:cs typeface="Noto Sans"/>
              </a:rPr>
              <a:t>funções e responsabilidades definidas para a SST, promovendo a participação ativa e a consulta dos trabalhadores, nomeadamente na integração de novas tecnologias e medidas relacionadas com a SST</a:t>
            </a:r>
            <a:r>
              <a:rPr lang="en-GB" dirty="0">
                <a:latin typeface="Noto Sans"/>
                <a:ea typeface="Noto Sans"/>
                <a:cs typeface="Noto Sans"/>
              </a:rPr>
              <a:t>. </a:t>
            </a:r>
          </a:p>
          <a:p>
            <a:pPr marL="503555" lvl="4" indent="-251460">
              <a:buFont typeface="Wingdings" panose="05000000000000000000" pitchFamily="2" charset="2"/>
              <a:buChar char="ü"/>
            </a:pPr>
            <a:r>
              <a:rPr lang="pt-PT" b="1" dirty="0">
                <a:latin typeface="Noto Sans"/>
                <a:ea typeface="Noto Sans"/>
                <a:cs typeface="Noto Sans"/>
              </a:rPr>
              <a:t>Planeamento e implementação: </a:t>
            </a:r>
            <a:r>
              <a:rPr lang="pt-PT" dirty="0">
                <a:latin typeface="Noto Sans"/>
                <a:ea typeface="Noto Sans"/>
                <a:cs typeface="Noto Sans"/>
              </a:rPr>
              <a:t>identificação sistemática dos perigos e riscos e implementação de medidas preventivas e de proteção, adaptando-as aos riscos associados às novas tecnologias</a:t>
            </a:r>
            <a:r>
              <a:rPr lang="en-GB" dirty="0">
                <a:latin typeface="Noto Sans"/>
                <a:ea typeface="Noto Sans"/>
                <a:cs typeface="Noto Sans"/>
              </a:rPr>
              <a:t>. </a:t>
            </a:r>
          </a:p>
          <a:p>
            <a:pPr marL="503555" lvl="4" indent="-251460">
              <a:buFont typeface="Wingdings" panose="05000000000000000000" pitchFamily="2" charset="2"/>
              <a:buChar char="ü"/>
            </a:pPr>
            <a:r>
              <a:rPr lang="pt-PT" b="1" dirty="0">
                <a:latin typeface="Noto Sans"/>
                <a:ea typeface="Noto Sans"/>
                <a:cs typeface="Noto Sans"/>
              </a:rPr>
              <a:t>Avaliação: </a:t>
            </a:r>
            <a:r>
              <a:rPr lang="pt-PT" dirty="0">
                <a:latin typeface="Noto Sans"/>
                <a:ea typeface="Noto Sans"/>
                <a:cs typeface="Noto Sans"/>
              </a:rPr>
              <a:t>monitorizar e medir o desempenho em matéria de SST e garantir regularmente a conformidade com as normas de SST através de auditorias e garantir a eficácia das medidas de controlo relacionadas com as novas tecnologias</a:t>
            </a:r>
            <a:r>
              <a:rPr lang="en-GB" dirty="0">
                <a:latin typeface="Noto Sans"/>
                <a:ea typeface="Noto Sans"/>
                <a:cs typeface="Noto Sans"/>
              </a:rPr>
              <a:t>. </a:t>
            </a:r>
          </a:p>
          <a:p>
            <a:pPr marL="503555" lvl="4" indent="-251460">
              <a:buFont typeface="Wingdings" panose="05000000000000000000" pitchFamily="2" charset="2"/>
              <a:buChar char="ü"/>
            </a:pPr>
            <a:r>
              <a:rPr lang="pt-PT" b="1" dirty="0">
                <a:latin typeface="Noto Sans"/>
                <a:ea typeface="Noto Sans"/>
                <a:cs typeface="Noto Sans"/>
              </a:rPr>
              <a:t>Melhoria contínua: </a:t>
            </a:r>
            <a:r>
              <a:rPr lang="pt-PT" dirty="0">
                <a:latin typeface="Noto Sans"/>
                <a:ea typeface="Noto Sans"/>
                <a:cs typeface="Noto Sans"/>
              </a:rPr>
              <a:t>ações corretivas baseadas em avaliações contínuas, revendo as políticas e procedimentos de SST, de forma a incluir os riscos emergentes impostos pelas mudanças tecnológicas</a:t>
            </a:r>
            <a:r>
              <a:rPr lang="en-GB" dirty="0">
                <a:latin typeface="Noto Sans"/>
                <a:ea typeface="Noto Sans"/>
                <a:cs typeface="Noto Sans"/>
              </a:rPr>
              <a:t>. </a:t>
            </a:r>
          </a:p>
          <a:p>
            <a:pPr marL="233680" lvl="2" indent="-233680">
              <a:spcBef>
                <a:spcPts val="600"/>
              </a:spcBef>
              <a:spcAft>
                <a:spcPts val="0"/>
              </a:spcAft>
            </a:pPr>
            <a:r>
              <a:rPr lang="pt-PT" b="1" dirty="0">
                <a:latin typeface="Noto Sans"/>
                <a:ea typeface="Noto Sans"/>
                <a:cs typeface="Noto Sans"/>
              </a:rPr>
              <a:t>Ações eficazes no local de trabalho, baseadas numa forte cultura de segurança e na participação ativa dos trabalhadores, são essenciais para garantir que as novas tecnologias melhoram — e não comprometem — a segurança e o bem-estar dos trabalhadores</a:t>
            </a:r>
            <a:r>
              <a:rPr lang="en-GB" b="1" dirty="0">
                <a:latin typeface="Noto Sans"/>
                <a:ea typeface="Noto Sans"/>
                <a:cs typeface="Noto Sans"/>
              </a:rPr>
              <a:t>. </a:t>
            </a:r>
          </a:p>
          <a:p>
            <a:pPr marL="233680" lvl="2" indent="-233680">
              <a:spcBef>
                <a:spcPts val="600"/>
              </a:spcBef>
              <a:spcAft>
                <a:spcPts val="0"/>
              </a:spcAft>
            </a:pPr>
            <a:r>
              <a:rPr lang="pt-PT" b="1" dirty="0">
                <a:latin typeface="Noto Sans"/>
                <a:ea typeface="Noto Sans"/>
                <a:cs typeface="Noto Sans"/>
              </a:rPr>
              <a:t>Uma abordagem colaborativa e tripartida que envolva trabalhadores, empregadores e governos permite a criação de ambientes de trabalho mais seguros e flexíveis</a:t>
            </a:r>
            <a:r>
              <a:rPr lang="en-GB" b="1" dirty="0">
                <a:latin typeface="Noto Sans"/>
                <a:ea typeface="Noto Sans"/>
                <a:cs typeface="Noto Sans"/>
              </a:rPr>
              <a:t>.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6BF1FA5A-2820-49BC-94E9-06926BF37D82}"/>
              </a:ext>
            </a:extLst>
          </p:cNvPr>
          <p:cNvGrpSpPr/>
          <p:nvPr/>
        </p:nvGrpSpPr>
        <p:grpSpPr>
          <a:xfrm>
            <a:off x="256086" y="6289787"/>
            <a:ext cx="1202265" cy="425191"/>
            <a:chOff x="256086" y="6289787"/>
            <a:chExt cx="1202265" cy="42519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4967804-048B-4E5A-8040-139887AEA3D9}"/>
                </a:ext>
              </a:extLst>
            </p:cNvPr>
            <p:cNvSpPr/>
            <p:nvPr/>
          </p:nvSpPr>
          <p:spPr>
            <a:xfrm>
              <a:off x="256086" y="6289787"/>
              <a:ext cx="1202265" cy="425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2600" b="1" dirty="0">
                <a:solidFill>
                  <a:schemeClr val="accent6"/>
                </a:solidFill>
                <a:latin typeface="Overpass" panose="00000500000000000000" pitchFamily="2" charset="0"/>
              </a:endParaRPr>
            </a:p>
          </p:txBody>
        </p:sp>
        <p:pic>
          <p:nvPicPr>
            <p:cNvPr id="6" name="Picture 2" descr="Mais verde, mais empregos! | @oit_brasil - Virada Sustentável - Festival de  Sustentabilidade">
              <a:extLst>
                <a:ext uri="{FF2B5EF4-FFF2-40B4-BE49-F238E27FC236}">
                  <a16:creationId xmlns:a16="http://schemas.microsoft.com/office/drawing/2014/main" id="{B68D47B0-E540-43AC-B1CC-7BDEA736BB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26" y="6330462"/>
              <a:ext cx="954505" cy="334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8338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3C26370-3B25-4B70-A3C5-6DA619BF4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FF6FF20-722E-5A7A-6DAC-8CD13736BAFA}"/>
              </a:ext>
            </a:extLst>
          </p:cNvPr>
          <p:cNvSpPr txBox="1">
            <a:spLocks/>
          </p:cNvSpPr>
          <p:nvPr/>
        </p:nvSpPr>
        <p:spPr>
          <a:xfrm>
            <a:off x="1309576" y="203566"/>
            <a:ext cx="9569261" cy="504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accent1"/>
                </a:solidFill>
                <a:latin typeface="Overpass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pt-PT" sz="2000" dirty="0">
                <a:solidFill>
                  <a:srgbClr val="000066"/>
                </a:solidFill>
                <a:latin typeface="Overpass"/>
              </a:rPr>
              <a:t>Integração das novas tecnologias na gestão do risco para uma melhoria da SST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1E2DBE"/>
              </a:solidFill>
              <a:effectLst/>
              <a:uLnTx/>
              <a:uFillTx/>
              <a:latin typeface="Overpass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05338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10C15-1A19-4318-DB2F-8F291435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Principais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Conclusões</a:t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A3717-330E-FBA9-A6F5-09DCE8D40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33680" lvl="2" indent="-233680"/>
            <a:r>
              <a:rPr lang="pt-PT" b="1" dirty="0">
                <a:latin typeface="Noto Sans"/>
                <a:ea typeface="Noto Sans"/>
                <a:cs typeface="Noto Sans"/>
              </a:rPr>
              <a:t>Automatização e robótica avançada: </a:t>
            </a:r>
            <a:r>
              <a:rPr lang="pt-PT" dirty="0">
                <a:latin typeface="Noto Sans"/>
                <a:ea typeface="Noto Sans"/>
                <a:cs typeface="Noto Sans"/>
              </a:rPr>
              <a:t>reduz a exposição a ambientes perigosos, previne lesões musculoesqueléticas e elimina tarefas repetitivas e monótonas</a:t>
            </a:r>
            <a:r>
              <a:rPr lang="en-GB" dirty="0">
                <a:latin typeface="Noto Sans"/>
                <a:ea typeface="Noto Sans"/>
                <a:cs typeface="Noto Sans"/>
              </a:rPr>
              <a:t>. </a:t>
            </a:r>
            <a:endParaRPr lang="en-US" dirty="0">
              <a:latin typeface="Noto Sans"/>
              <a:ea typeface="Noto Sans"/>
              <a:cs typeface="Noto Sans"/>
            </a:endParaRPr>
          </a:p>
          <a:p>
            <a:pPr marL="233680" lvl="2" indent="-233680"/>
            <a:r>
              <a:rPr lang="pt-PT" b="1" dirty="0">
                <a:latin typeface="Noto Sans"/>
                <a:ea typeface="Noto Sans"/>
                <a:cs typeface="Noto Sans"/>
              </a:rPr>
              <a:t>Ferramentas inteligentes de SST e sistemas de monitorização</a:t>
            </a:r>
            <a:r>
              <a:rPr lang="en-GB" b="1" dirty="0">
                <a:latin typeface="Noto Sans"/>
                <a:ea typeface="Noto Sans"/>
                <a:cs typeface="Noto Sans"/>
              </a:rPr>
              <a:t>:</a:t>
            </a:r>
            <a:r>
              <a:rPr lang="en-GB" dirty="0">
                <a:latin typeface="Noto Sans"/>
                <a:ea typeface="Noto Sans"/>
                <a:cs typeface="Noto Sans"/>
              </a:rPr>
              <a:t> </a:t>
            </a:r>
            <a:r>
              <a:rPr lang="pt-PT" dirty="0">
                <a:latin typeface="Noto Sans"/>
                <a:ea typeface="Noto Sans"/>
                <a:cs typeface="Noto Sans"/>
              </a:rPr>
              <a:t>permite a deteção de perigos em tempo real e o suporte analítico preditivo para a gestão proativa da SST</a:t>
            </a:r>
            <a:r>
              <a:rPr lang="en-GB" dirty="0">
                <a:latin typeface="Noto Sans"/>
                <a:ea typeface="Noto Sans"/>
                <a:cs typeface="Noto Sans"/>
              </a:rPr>
              <a:t>.</a:t>
            </a:r>
          </a:p>
          <a:p>
            <a:pPr marL="233680" lvl="2" indent="-233680"/>
            <a:r>
              <a:rPr lang="en-GB" b="1" dirty="0" err="1">
                <a:latin typeface="Noto Sans"/>
                <a:ea typeface="Noto Sans"/>
                <a:cs typeface="Noto Sans"/>
              </a:rPr>
              <a:t>Realidade</a:t>
            </a:r>
            <a:r>
              <a:rPr lang="en-GB" b="1" dirty="0">
                <a:latin typeface="Noto Sans"/>
                <a:ea typeface="Noto Sans"/>
                <a:cs typeface="Noto Sans"/>
              </a:rPr>
              <a:t> virtual e </a:t>
            </a:r>
            <a:r>
              <a:rPr lang="en-GB" b="1" dirty="0" err="1">
                <a:latin typeface="Noto Sans"/>
                <a:ea typeface="Noto Sans"/>
                <a:cs typeface="Noto Sans"/>
              </a:rPr>
              <a:t>aumentada</a:t>
            </a:r>
            <a:r>
              <a:rPr lang="en-GB" b="1" dirty="0">
                <a:latin typeface="Noto Sans"/>
                <a:ea typeface="Noto Sans"/>
                <a:cs typeface="Noto Sans"/>
              </a:rPr>
              <a:t>:</a:t>
            </a:r>
            <a:r>
              <a:rPr lang="en-GB" dirty="0">
                <a:latin typeface="Noto Sans"/>
                <a:ea typeface="Noto Sans"/>
                <a:cs typeface="Noto Sans"/>
              </a:rPr>
              <a:t> </a:t>
            </a:r>
            <a:r>
              <a:rPr lang="pt-PT" dirty="0">
                <a:latin typeface="Noto Sans"/>
                <a:ea typeface="Noto Sans"/>
                <a:cs typeface="Noto Sans"/>
              </a:rPr>
              <a:t>apoia a formação dos trabalhadores e as inspeções aos locais de trabalho, melhorando a identificação de riscos e a preparação para emergências</a:t>
            </a:r>
            <a:r>
              <a:rPr lang="en-GB" dirty="0">
                <a:latin typeface="Noto Sans"/>
                <a:ea typeface="Noto Sans"/>
                <a:cs typeface="Noto Sans"/>
              </a:rPr>
              <a:t>.</a:t>
            </a:r>
          </a:p>
          <a:p>
            <a:pPr marL="233680" lvl="2" indent="-233680"/>
            <a:r>
              <a:rPr lang="en-GB" b="1" dirty="0" err="1">
                <a:latin typeface="Noto Sans"/>
                <a:ea typeface="Noto Sans"/>
                <a:cs typeface="Noto Sans"/>
              </a:rPr>
              <a:t>Gestão</a:t>
            </a:r>
            <a:r>
              <a:rPr lang="en-GB" b="1" dirty="0">
                <a:latin typeface="Noto Sans"/>
                <a:ea typeface="Noto Sans"/>
                <a:cs typeface="Noto Sans"/>
              </a:rPr>
              <a:t> </a:t>
            </a:r>
            <a:r>
              <a:rPr lang="en-GB" b="1" dirty="0" err="1">
                <a:latin typeface="Noto Sans"/>
                <a:ea typeface="Noto Sans"/>
                <a:cs typeface="Noto Sans"/>
              </a:rPr>
              <a:t>algorítmica</a:t>
            </a:r>
            <a:r>
              <a:rPr lang="en-GB" b="1" dirty="0">
                <a:latin typeface="Noto Sans"/>
                <a:ea typeface="Noto Sans"/>
                <a:cs typeface="Noto Sans"/>
              </a:rPr>
              <a:t> do </a:t>
            </a:r>
            <a:r>
              <a:rPr lang="en-GB" b="1" dirty="0" err="1">
                <a:latin typeface="Noto Sans"/>
                <a:ea typeface="Noto Sans"/>
                <a:cs typeface="Noto Sans"/>
              </a:rPr>
              <a:t>trabalho</a:t>
            </a:r>
            <a:r>
              <a:rPr lang="en-GB" b="1" dirty="0">
                <a:latin typeface="Noto Sans"/>
                <a:ea typeface="Noto Sans"/>
                <a:cs typeface="Noto Sans"/>
              </a:rPr>
              <a:t>:</a:t>
            </a:r>
            <a:r>
              <a:rPr lang="en-GB" dirty="0">
                <a:latin typeface="Noto Sans"/>
                <a:ea typeface="Noto Sans"/>
                <a:cs typeface="Noto Sans"/>
              </a:rPr>
              <a:t> </a:t>
            </a:r>
            <a:r>
              <a:rPr lang="pt-PT" dirty="0">
                <a:latin typeface="Noto Sans"/>
                <a:ea typeface="Noto Sans"/>
                <a:cs typeface="Noto Sans"/>
              </a:rPr>
              <a:t>Otimiza a gestão de tarefas, a distribuição da carga de trabalho e a gestão da força de trabalho</a:t>
            </a:r>
            <a:r>
              <a:rPr lang="en-GB" dirty="0">
                <a:latin typeface="Noto Sans"/>
                <a:ea typeface="Noto Sans"/>
                <a:cs typeface="Noto Sans"/>
              </a:rPr>
              <a:t>.</a:t>
            </a:r>
          </a:p>
          <a:p>
            <a:pPr marL="233680" lvl="2" indent="-233680"/>
            <a:r>
              <a:rPr lang="pt-PT" b="1" dirty="0">
                <a:latin typeface="Noto Sans"/>
                <a:ea typeface="Noto Sans"/>
                <a:cs typeface="Noto Sans"/>
              </a:rPr>
              <a:t>Alteração das formas de trabalho através da digitalização</a:t>
            </a:r>
            <a:r>
              <a:rPr lang="en-GB" b="1" dirty="0">
                <a:latin typeface="Noto Sans"/>
                <a:ea typeface="Noto Sans"/>
                <a:cs typeface="Noto Sans"/>
              </a:rPr>
              <a:t>:</a:t>
            </a:r>
            <a:r>
              <a:rPr lang="en-GB" dirty="0">
                <a:latin typeface="Noto Sans"/>
                <a:ea typeface="Noto Sans"/>
                <a:cs typeface="Noto Sans"/>
              </a:rPr>
              <a:t> </a:t>
            </a:r>
            <a:r>
              <a:rPr lang="pt-PT" dirty="0">
                <a:latin typeface="Noto Sans"/>
                <a:ea typeface="Noto Sans"/>
                <a:cs typeface="Noto Sans"/>
              </a:rPr>
              <a:t>Facilita o acesso ao emprego, aumenta a flexibilidade e melhora o equilíbrio entre a vida pessoal e profissional</a:t>
            </a:r>
            <a:r>
              <a:rPr lang="en-GB" dirty="0">
                <a:latin typeface="Noto Sans"/>
                <a:ea typeface="Noto Sans"/>
                <a:cs typeface="Noto Sans"/>
              </a:rPr>
              <a:t>.</a:t>
            </a:r>
          </a:p>
          <a:p>
            <a:pPr marL="0" lvl="2" indent="0">
              <a:buNone/>
            </a:pPr>
            <a:r>
              <a:rPr lang="pt-PT" dirty="0">
                <a:latin typeface="Noto Sans"/>
                <a:ea typeface="Noto Sans"/>
                <a:cs typeface="Noto Sans"/>
              </a:rPr>
              <a:t>É necessária uma maior investigação para compreender os impactos a longo prazo das tecnologias digitais na SST e a sua implementação nos locais de trabalho</a:t>
            </a:r>
            <a:r>
              <a:rPr lang="en-GB" dirty="0">
                <a:latin typeface="Noto Sans"/>
                <a:ea typeface="Noto Sans"/>
                <a:cs typeface="Noto Sans"/>
              </a:rPr>
              <a:t>.</a:t>
            </a:r>
          </a:p>
          <a:p>
            <a:pPr marL="503555" lvl="4" indent="-251460">
              <a:buFont typeface="Wingdings" panose="05000000000000000000" pitchFamily="2" charset="2"/>
              <a:buChar char="ü"/>
            </a:pPr>
            <a:r>
              <a:rPr lang="pt-PT" dirty="0">
                <a:latin typeface="Noto Sans"/>
                <a:ea typeface="Noto Sans"/>
                <a:cs typeface="Noto Sans"/>
              </a:rPr>
              <a:t>São necessários mais dados sobre os potenciais benefícios e os impactos negativos em matéria de SST em todos os sectores, incluindo a redução ou o aumento de lesões e doenças relacionadas com o trabalho</a:t>
            </a:r>
            <a:r>
              <a:rPr lang="en-GB" dirty="0">
                <a:latin typeface="Noto Sans"/>
                <a:ea typeface="Noto Sans"/>
                <a:cs typeface="Noto Sans"/>
              </a:rPr>
              <a:t>.</a:t>
            </a:r>
          </a:p>
          <a:p>
            <a:pPr marL="503555" lvl="4" indent="-251460">
              <a:buFont typeface="Wingdings" panose="05000000000000000000" pitchFamily="2" charset="2"/>
              <a:buChar char="ü"/>
            </a:pPr>
            <a:r>
              <a:rPr lang="pt-PT" dirty="0">
                <a:latin typeface="Noto Sans"/>
                <a:ea typeface="Noto Sans"/>
                <a:cs typeface="Noto Sans"/>
              </a:rPr>
              <a:t>Deve promover-se uma maior colaboração entre os governos, as universidades e os parceiros sociais para melhorar as lacunas na investigação e apoiar estratégias consertadas para garantir locais de trabalho digitalizados seguros e saudáveis</a:t>
            </a:r>
            <a:r>
              <a:rPr lang="en-GB" dirty="0">
                <a:latin typeface="Noto Sans"/>
                <a:ea typeface="Noto Sans"/>
                <a:cs typeface="Noto Sans"/>
              </a:rPr>
              <a:t>.</a:t>
            </a:r>
          </a:p>
          <a:p>
            <a:endParaRPr lang="es-ES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77FE45FC-C5D8-47C0-93C6-09A942CCF379}"/>
              </a:ext>
            </a:extLst>
          </p:cNvPr>
          <p:cNvGrpSpPr/>
          <p:nvPr/>
        </p:nvGrpSpPr>
        <p:grpSpPr>
          <a:xfrm>
            <a:off x="256086" y="6289787"/>
            <a:ext cx="1202265" cy="425191"/>
            <a:chOff x="256086" y="6289787"/>
            <a:chExt cx="1202265" cy="42519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93AF8D1-FAA9-435E-8253-79A4FD29BE6F}"/>
                </a:ext>
              </a:extLst>
            </p:cNvPr>
            <p:cNvSpPr/>
            <p:nvPr/>
          </p:nvSpPr>
          <p:spPr>
            <a:xfrm>
              <a:off x="256086" y="6289787"/>
              <a:ext cx="1202265" cy="425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2600" b="1" dirty="0">
                <a:solidFill>
                  <a:schemeClr val="accent6"/>
                </a:solidFill>
                <a:latin typeface="Overpass" panose="00000500000000000000" pitchFamily="2" charset="0"/>
              </a:endParaRPr>
            </a:p>
          </p:txBody>
        </p:sp>
        <p:pic>
          <p:nvPicPr>
            <p:cNvPr id="6" name="Picture 2" descr="Mais verde, mais empregos! | @oit_brasil - Virada Sustentável - Festival de  Sustentabilidade">
              <a:extLst>
                <a:ext uri="{FF2B5EF4-FFF2-40B4-BE49-F238E27FC236}">
                  <a16:creationId xmlns:a16="http://schemas.microsoft.com/office/drawing/2014/main" id="{D150F402-9449-4AA4-A0FB-043CD5A0CA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26" y="6330462"/>
              <a:ext cx="954505" cy="334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6382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9C2BD0-CB0B-7BF0-E649-23338D6A3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353" y="1429871"/>
            <a:ext cx="11113295" cy="399825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sz="2600" dirty="0">
                <a:latin typeface="Noto Sans"/>
                <a:ea typeface="Noto Sans"/>
                <a:cs typeface="Noto Sans"/>
              </a:rPr>
              <a:t>Fonte:</a:t>
            </a:r>
          </a:p>
          <a:p>
            <a:r>
              <a:rPr lang="en-GB" b="0" dirty="0" err="1">
                <a:solidFill>
                  <a:srgbClr val="230050"/>
                </a:solidFill>
                <a:latin typeface="Noto Sans"/>
              </a:rPr>
              <a:t>Traduzido</a:t>
            </a:r>
            <a:r>
              <a:rPr lang="en-GB" b="0" dirty="0">
                <a:solidFill>
                  <a:srgbClr val="230050"/>
                </a:solidFill>
                <a:latin typeface="Noto Sans"/>
              </a:rPr>
              <a:t> e </a:t>
            </a:r>
            <a:r>
              <a:rPr lang="en-GB" b="0" dirty="0" err="1">
                <a:solidFill>
                  <a:srgbClr val="230050"/>
                </a:solidFill>
                <a:latin typeface="Noto Sans"/>
              </a:rPr>
              <a:t>adaptado</a:t>
            </a:r>
            <a:r>
              <a:rPr lang="en-GB" b="0" dirty="0">
                <a:solidFill>
                  <a:srgbClr val="230050"/>
                </a:solidFill>
                <a:latin typeface="Noto Sans"/>
              </a:rPr>
              <a:t> pela </a:t>
            </a:r>
            <a:r>
              <a:rPr lang="en-GB" b="0" dirty="0" err="1">
                <a:solidFill>
                  <a:srgbClr val="230050"/>
                </a:solidFill>
                <a:latin typeface="Noto Sans"/>
              </a:rPr>
              <a:t>Inspeção</a:t>
            </a:r>
            <a:r>
              <a:rPr lang="en-GB" b="0" dirty="0">
                <a:solidFill>
                  <a:srgbClr val="230050"/>
                </a:solidFill>
                <a:latin typeface="Noto Sans"/>
              </a:rPr>
              <a:t> Regional do </a:t>
            </a:r>
            <a:r>
              <a:rPr lang="en-GB" b="0" dirty="0" err="1">
                <a:solidFill>
                  <a:srgbClr val="230050"/>
                </a:solidFill>
                <a:latin typeface="Noto Sans"/>
              </a:rPr>
              <a:t>Trabalho</a:t>
            </a:r>
            <a:r>
              <a:rPr lang="en-GB" b="0" dirty="0">
                <a:solidFill>
                  <a:srgbClr val="230050"/>
                </a:solidFill>
                <a:latin typeface="Noto Sans"/>
              </a:rPr>
              <a:t> </a:t>
            </a:r>
            <a:r>
              <a:rPr lang="en-GB" b="0" dirty="0" err="1">
                <a:solidFill>
                  <a:srgbClr val="230050"/>
                </a:solidFill>
                <a:latin typeface="Noto Sans"/>
              </a:rPr>
              <a:t>através</a:t>
            </a:r>
            <a:r>
              <a:rPr lang="en-GB" b="0" dirty="0">
                <a:solidFill>
                  <a:srgbClr val="230050"/>
                </a:solidFill>
                <a:latin typeface="Noto Sans"/>
              </a:rPr>
              <a:t> de:</a:t>
            </a:r>
          </a:p>
          <a:p>
            <a:pPr marL="519750" lvl="2" indent="-285750"/>
            <a:r>
              <a:rPr lang="en-GB" dirty="0">
                <a:solidFill>
                  <a:srgbClr val="230050"/>
                </a:solidFill>
                <a:latin typeface="Noto Sans"/>
              </a:rPr>
              <a:t>International Labour Organization 2025. </a:t>
            </a:r>
            <a:r>
              <a:rPr lang="en-GB" i="1" dirty="0">
                <a:solidFill>
                  <a:srgbClr val="230050"/>
                </a:solidFill>
                <a:latin typeface="Noto Sans"/>
              </a:rPr>
              <a:t>revolutionizing: health and safety: </a:t>
            </a:r>
            <a:r>
              <a:rPr lang="en-US" i="1" dirty="0">
                <a:solidFill>
                  <a:srgbClr val="230050"/>
                </a:solidFill>
                <a:latin typeface="Noto Sans"/>
              </a:rPr>
              <a:t>The role of AI and digitalization at work</a:t>
            </a:r>
            <a:r>
              <a:rPr lang="en-US" dirty="0">
                <a:solidFill>
                  <a:srgbClr val="230050"/>
                </a:solidFill>
                <a:latin typeface="Noto Sans"/>
              </a:rPr>
              <a:t>. Global Report. ISBN 9789220417713 (web PDF). </a:t>
            </a:r>
            <a:r>
              <a:rPr lang="en-US" dirty="0" err="1">
                <a:solidFill>
                  <a:srgbClr val="230050"/>
                </a:solidFill>
                <a:latin typeface="Noto Sans"/>
              </a:rPr>
              <a:t>Disponível</a:t>
            </a:r>
            <a:r>
              <a:rPr lang="en-US" dirty="0">
                <a:solidFill>
                  <a:srgbClr val="230050"/>
                </a:solidFill>
                <a:latin typeface="Noto Sans"/>
              </a:rPr>
              <a:t> em </a:t>
            </a:r>
            <a:r>
              <a:rPr lang="en-US" dirty="0">
                <a:solidFill>
                  <a:srgbClr val="230050"/>
                </a:solidFill>
                <a:latin typeface="Noto Sans"/>
                <a:hlinkClick r:id="rId2"/>
              </a:rPr>
              <a:t>https://trello.com/b/yImrNlnG/world-day-for-safety-and-health-at-work-2025-promotional-materials</a:t>
            </a:r>
            <a:r>
              <a:rPr lang="en-US" dirty="0">
                <a:solidFill>
                  <a:srgbClr val="230050"/>
                </a:solidFill>
                <a:latin typeface="Noto Sans"/>
              </a:rPr>
              <a:t>. </a:t>
            </a:r>
          </a:p>
          <a:p>
            <a:pPr marL="519750" lvl="2" indent="-285750"/>
            <a:r>
              <a:rPr lang="en-US" dirty="0">
                <a:solidFill>
                  <a:srgbClr val="230050"/>
                </a:solidFill>
                <a:latin typeface="Noto Sans"/>
              </a:rPr>
              <a:t>International </a:t>
            </a:r>
            <a:r>
              <a:rPr lang="en-US" dirty="0" err="1">
                <a:solidFill>
                  <a:srgbClr val="230050"/>
                </a:solidFill>
                <a:latin typeface="Noto Sans"/>
              </a:rPr>
              <a:t>Labour</a:t>
            </a:r>
            <a:r>
              <a:rPr lang="en-US" dirty="0">
                <a:solidFill>
                  <a:srgbClr val="230050"/>
                </a:solidFill>
                <a:latin typeface="Noto Sans"/>
              </a:rPr>
              <a:t> Organization 2025. </a:t>
            </a:r>
            <a:r>
              <a:rPr lang="en-US" i="1" dirty="0">
                <a:solidFill>
                  <a:srgbClr val="230050"/>
                </a:solidFill>
                <a:latin typeface="Noto Sans"/>
              </a:rPr>
              <a:t>revolutionizing: health and safety: The role of AI and digitalization at work</a:t>
            </a:r>
            <a:r>
              <a:rPr lang="en-US" dirty="0">
                <a:solidFill>
                  <a:srgbClr val="230050"/>
                </a:solidFill>
                <a:latin typeface="Noto Sans"/>
              </a:rPr>
              <a:t>. PowerPoint Presentation (English version). </a:t>
            </a:r>
            <a:r>
              <a:rPr lang="en-US" dirty="0" err="1">
                <a:solidFill>
                  <a:srgbClr val="230050"/>
                </a:solidFill>
                <a:latin typeface="Noto Sans"/>
              </a:rPr>
              <a:t>Disponível</a:t>
            </a:r>
            <a:r>
              <a:rPr lang="en-US" dirty="0">
                <a:solidFill>
                  <a:srgbClr val="230050"/>
                </a:solidFill>
                <a:latin typeface="Noto Sans"/>
              </a:rPr>
              <a:t> em </a:t>
            </a:r>
            <a:r>
              <a:rPr lang="en-US" dirty="0">
                <a:solidFill>
                  <a:srgbClr val="230050"/>
                </a:solidFill>
                <a:latin typeface="Noto Sans"/>
                <a:hlinkClick r:id="rId2"/>
              </a:rPr>
              <a:t>https://trello.com/b/yImrNlnG/world-day-for-safety-and-health-at-work-2025-promotional-materials</a:t>
            </a:r>
            <a:r>
              <a:rPr lang="en-US" dirty="0">
                <a:solidFill>
                  <a:srgbClr val="230050"/>
                </a:solidFill>
                <a:latin typeface="Noto Sans"/>
              </a:rPr>
              <a:t>. </a:t>
            </a:r>
            <a:endParaRPr lang="en-GB" b="0" dirty="0">
              <a:solidFill>
                <a:srgbClr val="230050"/>
              </a:solidFill>
              <a:latin typeface="Noto Sans"/>
            </a:endParaRPr>
          </a:p>
          <a:p>
            <a:endParaRPr lang="en-GB" dirty="0">
              <a:latin typeface="Noto Sans"/>
            </a:endParaRPr>
          </a:p>
          <a:p>
            <a:endParaRPr lang="en-GB" sz="800" dirty="0">
              <a:latin typeface="Noto Sans"/>
              <a:ea typeface="Noto Sans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1417245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A441D-B101-F35D-ABCF-411B91547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635" y="1551255"/>
            <a:ext cx="6426124" cy="4738532"/>
          </a:xfrm>
        </p:spPr>
        <p:txBody>
          <a:bodyPr/>
          <a:lstStyle/>
          <a:p>
            <a:pPr marL="233680" lvl="2" indent="-233680">
              <a:spcBef>
                <a:spcPts val="600"/>
              </a:spcBef>
              <a:spcAft>
                <a:spcPts val="1200"/>
              </a:spcAft>
            </a:pPr>
            <a:r>
              <a:rPr lang="pt-PT" sz="2000" dirty="0"/>
              <a:t>A </a:t>
            </a:r>
            <a:r>
              <a:rPr lang="pt-PT" sz="2000" b="1" dirty="0"/>
              <a:t>robótica avançada </a:t>
            </a:r>
            <a:r>
              <a:rPr lang="pt-PT" sz="2000" dirty="0"/>
              <a:t>está a retirar os trabalhadores de tarefas e ambientes perigosos, como áreas operacionais de alto risco e exposição a temperaturas extremas e substâncias tóxicas.</a:t>
            </a:r>
          </a:p>
          <a:p>
            <a:pPr marL="233680" lvl="2" indent="-233680">
              <a:spcBef>
                <a:spcPts val="600"/>
              </a:spcBef>
              <a:spcAft>
                <a:spcPts val="1200"/>
              </a:spcAft>
            </a:pPr>
            <a:r>
              <a:rPr lang="pt-PT" sz="2000" dirty="0">
                <a:latin typeface="Noto Sans"/>
                <a:ea typeface="Noto Sans"/>
                <a:cs typeface="Noto Sans"/>
              </a:rPr>
              <a:t>Os </a:t>
            </a:r>
            <a:r>
              <a:rPr lang="pt-PT" sz="2000" b="1" dirty="0">
                <a:latin typeface="Noto Sans"/>
                <a:ea typeface="Noto Sans"/>
                <a:cs typeface="Noto Sans"/>
              </a:rPr>
              <a:t>exoesqueletos e a robótica vestível</a:t>
            </a:r>
            <a:r>
              <a:rPr lang="pt-PT" sz="2000" dirty="0">
                <a:latin typeface="Noto Sans"/>
                <a:ea typeface="Noto Sans"/>
                <a:cs typeface="Noto Sans"/>
              </a:rPr>
              <a:t> auxiliam os trabalhadores em tarefas fisicamente exigentes, de forma a reduzir o esforço físico e a fadiga, minimizando as perturbações musculoesqueléticas.</a:t>
            </a:r>
            <a:r>
              <a:rPr lang="en-GB" sz="2000" noProof="0" dirty="0">
                <a:latin typeface="Noto Sans"/>
                <a:ea typeface="Noto Sans"/>
                <a:cs typeface="Noto Sans"/>
              </a:rPr>
              <a:t>​</a:t>
            </a:r>
          </a:p>
          <a:p>
            <a:pPr marL="233680" lvl="2" indent="-233680">
              <a:spcBef>
                <a:spcPts val="600"/>
              </a:spcBef>
              <a:spcAft>
                <a:spcPts val="1200"/>
              </a:spcAft>
            </a:pPr>
            <a:r>
              <a:rPr lang="pt-PT" sz="2000" dirty="0">
                <a:latin typeface="Noto Sans"/>
                <a:ea typeface="Noto Sans"/>
                <a:cs typeface="Noto Sans"/>
              </a:rPr>
              <a:t>A </a:t>
            </a:r>
            <a:r>
              <a:rPr lang="pt-PT" sz="2000" b="1" dirty="0">
                <a:latin typeface="Noto Sans"/>
                <a:ea typeface="Noto Sans"/>
                <a:cs typeface="Noto Sans"/>
              </a:rPr>
              <a:t>automatização</a:t>
            </a:r>
            <a:r>
              <a:rPr lang="pt-PT" sz="2000" dirty="0">
                <a:latin typeface="Noto Sans"/>
                <a:ea typeface="Noto Sans"/>
                <a:cs typeface="Noto Sans"/>
              </a:rPr>
              <a:t> alivia os trabalhadores de tarefas repetitivas ou monótonas, permitindo-lhes concentrar-se em trabalhos mais complexos e envolventes</a:t>
            </a:r>
            <a:r>
              <a:rPr lang="en-GB" sz="2000" dirty="0">
                <a:latin typeface="Noto Sans"/>
                <a:ea typeface="Noto Sans"/>
                <a:cs typeface="Noto Sans"/>
              </a:rPr>
              <a:t>.</a:t>
            </a:r>
            <a:endParaRPr lang="en-US" sz="2000" i="0" dirty="0">
              <a:solidFill>
                <a:srgbClr val="000000"/>
              </a:solidFill>
              <a:effectLst/>
              <a:latin typeface="Noto Sans"/>
              <a:ea typeface="Noto Sans"/>
              <a:cs typeface="Noto Sans"/>
            </a:endParaRPr>
          </a:p>
          <a:p>
            <a:pPr>
              <a:spcAft>
                <a:spcPts val="1200"/>
              </a:spcAft>
            </a:pPr>
            <a:endParaRPr lang="es-ES" sz="2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C87384-D1E5-C7E2-DE0D-30D0D55AD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34" y="397087"/>
            <a:ext cx="10776291" cy="504841"/>
          </a:xfrm>
        </p:spPr>
        <p:txBody>
          <a:bodyPr/>
          <a:lstStyle/>
          <a:p>
            <a:r>
              <a:rPr lang="en-GB" dirty="0" err="1"/>
              <a:t>Automatização</a:t>
            </a:r>
            <a:r>
              <a:rPr lang="en-GB" dirty="0"/>
              <a:t> e </a:t>
            </a:r>
            <a:r>
              <a:rPr lang="en-GB" dirty="0" err="1"/>
              <a:t>robótica</a:t>
            </a:r>
            <a:r>
              <a:rPr lang="en-GB" dirty="0"/>
              <a:t> </a:t>
            </a:r>
            <a:r>
              <a:rPr lang="en-GB" dirty="0" err="1"/>
              <a:t>avançada</a:t>
            </a:r>
            <a:endParaRPr lang="en-GB" b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F21F87-AF2D-43FC-71CA-FD814286FA7F}"/>
              </a:ext>
            </a:extLst>
          </p:cNvPr>
          <p:cNvSpPr/>
          <p:nvPr/>
        </p:nvSpPr>
        <p:spPr>
          <a:xfrm>
            <a:off x="346633" y="786063"/>
            <a:ext cx="3418543" cy="5048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600" b="1" dirty="0" err="1">
                <a:solidFill>
                  <a:schemeClr val="accent6"/>
                </a:solidFill>
                <a:latin typeface="Overpass" panose="00000500000000000000" pitchFamily="2" charset="0"/>
              </a:rPr>
              <a:t>Principais</a:t>
            </a:r>
            <a:r>
              <a:rPr lang="en-GB" sz="2600" b="1" dirty="0">
                <a:solidFill>
                  <a:schemeClr val="accent6"/>
                </a:solidFill>
                <a:latin typeface="Overpass" panose="00000500000000000000" pitchFamily="2" charset="0"/>
              </a:rPr>
              <a:t> </a:t>
            </a:r>
            <a:r>
              <a:rPr lang="en-GB" sz="2600" b="1" dirty="0" err="1">
                <a:solidFill>
                  <a:schemeClr val="accent6"/>
                </a:solidFill>
                <a:latin typeface="Overpass" panose="00000500000000000000" pitchFamily="2" charset="0"/>
              </a:rPr>
              <a:t>benefícios</a:t>
            </a:r>
            <a:endParaRPr lang="en-GB" sz="2600" b="1" dirty="0">
              <a:solidFill>
                <a:schemeClr val="accent6"/>
              </a:solidFill>
              <a:latin typeface="Overpass" panose="00000500000000000000" pitchFamily="2" charset="0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BFFF0D7A-C566-4E07-B6E1-0C8B820139C5}"/>
              </a:ext>
            </a:extLst>
          </p:cNvPr>
          <p:cNvGrpSpPr/>
          <p:nvPr/>
        </p:nvGrpSpPr>
        <p:grpSpPr>
          <a:xfrm>
            <a:off x="256086" y="6289787"/>
            <a:ext cx="1202265" cy="425191"/>
            <a:chOff x="256086" y="6289787"/>
            <a:chExt cx="1202265" cy="425191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794AED69-F20D-4D3D-9606-A7BA74D0A530}"/>
                </a:ext>
              </a:extLst>
            </p:cNvPr>
            <p:cNvSpPr/>
            <p:nvPr/>
          </p:nvSpPr>
          <p:spPr>
            <a:xfrm>
              <a:off x="256086" y="6289787"/>
              <a:ext cx="1202265" cy="425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2600" b="1" dirty="0">
                <a:solidFill>
                  <a:schemeClr val="accent6"/>
                </a:solidFill>
                <a:latin typeface="Overpass" panose="00000500000000000000" pitchFamily="2" charset="0"/>
              </a:endParaRPr>
            </a:p>
          </p:txBody>
        </p:sp>
        <p:pic>
          <p:nvPicPr>
            <p:cNvPr id="1026" name="Picture 2" descr="Mais verde, mais empregos! | @oit_brasil - Virada Sustentável - Festival de  Sustentabilidade">
              <a:extLst>
                <a:ext uri="{FF2B5EF4-FFF2-40B4-BE49-F238E27FC236}">
                  <a16:creationId xmlns:a16="http://schemas.microsoft.com/office/drawing/2014/main" id="{2DFF05DC-68F3-4B43-B3C8-5158B77FA2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26" y="6330462"/>
              <a:ext cx="954505" cy="334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4923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E22CB-9394-BFF3-9E45-C56D103A2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430E8-8DF7-19BB-D9AD-9DFBB6D85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err="1"/>
              <a:t>Automatização</a:t>
            </a:r>
            <a:r>
              <a:rPr lang="en-GB" dirty="0"/>
              <a:t> e </a:t>
            </a:r>
            <a:r>
              <a:rPr lang="en-GB" dirty="0" err="1"/>
              <a:t>robótica</a:t>
            </a:r>
            <a:r>
              <a:rPr lang="en-GB" dirty="0"/>
              <a:t> </a:t>
            </a:r>
            <a:r>
              <a:rPr lang="en-GB" dirty="0" err="1"/>
              <a:t>avançada</a:t>
            </a:r>
            <a:br>
              <a:rPr lang="en-GB" dirty="0"/>
            </a:br>
            <a:r>
              <a:rPr lang="en-GB" b="0" dirty="0" err="1"/>
              <a:t>Melhoria</a:t>
            </a:r>
            <a:r>
              <a:rPr lang="en-GB" b="0" dirty="0"/>
              <a:t> da SST </a:t>
            </a:r>
            <a:r>
              <a:rPr lang="en-GB" b="0" dirty="0" err="1"/>
              <a:t>em</a:t>
            </a:r>
            <a:r>
              <a:rPr lang="en-GB" b="0" dirty="0"/>
              <a:t> </a:t>
            </a:r>
            <a:r>
              <a:rPr lang="en-GB" b="0" dirty="0" err="1"/>
              <a:t>diversos</a:t>
            </a:r>
            <a:r>
              <a:rPr lang="en-GB" b="0" dirty="0"/>
              <a:t> </a:t>
            </a:r>
            <a:r>
              <a:rPr lang="en-GB" b="0" dirty="0" err="1"/>
              <a:t>setores</a:t>
            </a:r>
            <a:endParaRPr lang="en-GB" b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1CBB0AB-487F-DDE0-C767-78CE007114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1718" y="1551254"/>
            <a:ext cx="4310493" cy="4542804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pt-PT" sz="2100" dirty="0">
                <a:latin typeface="Overpass"/>
                <a:ea typeface="Noto Sans"/>
                <a:cs typeface="Noto Sans"/>
              </a:rPr>
              <a:t>Realização de tarefas de alto risco na mineração, construção e fabrico</a:t>
            </a:r>
            <a:endParaRPr lang="en-GB" sz="2100" dirty="0">
              <a:latin typeface="Overpass"/>
              <a:ea typeface="Noto Sans"/>
              <a:cs typeface="Noto Sans"/>
            </a:endParaRPr>
          </a:p>
          <a:p>
            <a:pPr marL="233680" lvl="2" indent="-233680"/>
            <a:r>
              <a:rPr lang="pt-PT" sz="1700" dirty="0">
                <a:latin typeface="Noto Sans"/>
                <a:ea typeface="Noto Sans"/>
                <a:cs typeface="Noto Sans"/>
              </a:rPr>
              <a:t>Realização de tarefas perigosas remotamente, reduzindo a exposição a agentes cancerígenos, derrames de substâncias químicas e temperaturas extremas.</a:t>
            </a:r>
            <a:r>
              <a:rPr lang="en-GB" sz="1700" dirty="0">
                <a:latin typeface="Noto Sans"/>
                <a:ea typeface="Noto Sans"/>
                <a:cs typeface="Noto Sans"/>
              </a:rPr>
              <a:t> </a:t>
            </a:r>
          </a:p>
          <a:p>
            <a:pPr indent="-233680">
              <a:spcBef>
                <a:spcPts val="1200"/>
              </a:spcBef>
            </a:pPr>
            <a:r>
              <a:rPr lang="en-GB" sz="2100" dirty="0">
                <a:latin typeface="Overpass"/>
                <a:ea typeface="Noto Sans"/>
                <a:cs typeface="Noto Sans"/>
              </a:rPr>
              <a:t>Drones </a:t>
            </a:r>
            <a:r>
              <a:rPr lang="en-GB" sz="2100" dirty="0" err="1">
                <a:latin typeface="Overpass"/>
                <a:ea typeface="Noto Sans"/>
                <a:cs typeface="Noto Sans"/>
              </a:rPr>
              <a:t>na</a:t>
            </a:r>
            <a:r>
              <a:rPr lang="en-GB" sz="2100" dirty="0">
                <a:latin typeface="Overpass"/>
                <a:ea typeface="Noto Sans"/>
                <a:cs typeface="Noto Sans"/>
              </a:rPr>
              <a:t> </a:t>
            </a:r>
            <a:r>
              <a:rPr lang="en-GB" sz="2100" dirty="0" err="1">
                <a:latin typeface="Overpass"/>
                <a:ea typeface="Noto Sans"/>
                <a:cs typeface="Noto Sans"/>
              </a:rPr>
              <a:t>agricultura</a:t>
            </a:r>
            <a:r>
              <a:rPr lang="en-GB" sz="2400" dirty="0">
                <a:latin typeface="Overpass"/>
                <a:ea typeface="Noto Sans"/>
                <a:cs typeface="Noto Sans"/>
              </a:rPr>
              <a:t>​</a:t>
            </a:r>
          </a:p>
          <a:p>
            <a:pPr marL="233680" lvl="2" indent="-233680"/>
            <a:r>
              <a:rPr lang="pt-PT" sz="1700" dirty="0">
                <a:latin typeface="Noto Sans"/>
                <a:ea typeface="Noto Sans"/>
                <a:cs typeface="Noto Sans"/>
              </a:rPr>
              <a:t>Pulverização de pesticidas com precisão e eficiência, reduzindo a exposição humana a substâncias químicas nocivas, associadas ao cancro, envenenamento e danos neurológicos</a:t>
            </a:r>
            <a:r>
              <a:rPr lang="en-GB" sz="1700" dirty="0">
                <a:latin typeface="Noto Sans"/>
                <a:ea typeface="Noto Sans"/>
                <a:cs typeface="Noto Sans"/>
              </a:rPr>
              <a:t>. </a:t>
            </a:r>
            <a:endParaRPr lang="es-ES" sz="1700" dirty="0">
              <a:latin typeface="Noto Sans"/>
              <a:ea typeface="Noto Sans"/>
              <a:cs typeface="Noto Sans"/>
            </a:endParaRPr>
          </a:p>
          <a:p>
            <a:endParaRPr lang="es-E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35AADB6-BE72-895A-DF96-FB40D8218A87}"/>
              </a:ext>
            </a:extLst>
          </p:cNvPr>
          <p:cNvSpPr txBox="1">
            <a:spLocks/>
          </p:cNvSpPr>
          <p:nvPr/>
        </p:nvSpPr>
        <p:spPr>
          <a:xfrm>
            <a:off x="5374105" y="1551253"/>
            <a:ext cx="6476177" cy="4786793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200" b="1" kern="1200">
                <a:solidFill>
                  <a:schemeClr val="accent2"/>
                </a:solidFill>
                <a:latin typeface="Overpass" panose="00000500000000000000" pitchFamily="2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234000" indent="-23400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6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234000" indent="-23400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 3" panose="05040102010807070707" pitchFamily="18" charset="2"/>
              <a:buChar char="u"/>
              <a:defRPr sz="1800" b="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  <a:lvl6pPr marL="189000" indent="-189000" algn="l" defTabSz="685800" rtl="0" eaLnBrk="1" latinLnBrk="0" hangingPunct="1">
              <a:lnSpc>
                <a:spcPct val="100000"/>
              </a:lnSpc>
              <a:spcBef>
                <a:spcPts val="338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  <a:defRPr sz="7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100" dirty="0" err="1">
                <a:solidFill>
                  <a:schemeClr val="accent1"/>
                </a:solidFill>
                <a:latin typeface="Overpass"/>
                <a:ea typeface="Noto Sans"/>
                <a:cs typeface="Noto Sans"/>
              </a:rPr>
              <a:t>Robótica</a:t>
            </a:r>
            <a:r>
              <a:rPr lang="en-GB" sz="2100" dirty="0">
                <a:solidFill>
                  <a:schemeClr val="accent1"/>
                </a:solidFill>
                <a:latin typeface="Overpass"/>
                <a:ea typeface="Noto Sans"/>
                <a:cs typeface="Noto Sans"/>
              </a:rPr>
              <a:t> </a:t>
            </a:r>
            <a:r>
              <a:rPr lang="en-GB" sz="2100" dirty="0" err="1">
                <a:solidFill>
                  <a:schemeClr val="accent1"/>
                </a:solidFill>
                <a:latin typeface="Overpass"/>
                <a:ea typeface="Noto Sans"/>
                <a:cs typeface="Noto Sans"/>
              </a:rPr>
              <a:t>na</a:t>
            </a:r>
            <a:r>
              <a:rPr lang="en-GB" sz="2100" dirty="0">
                <a:solidFill>
                  <a:schemeClr val="accent1"/>
                </a:solidFill>
                <a:latin typeface="Overpass"/>
                <a:ea typeface="Noto Sans"/>
                <a:cs typeface="Noto Sans"/>
              </a:rPr>
              <a:t> </a:t>
            </a:r>
            <a:r>
              <a:rPr lang="en-GB" sz="2100" dirty="0" err="1">
                <a:solidFill>
                  <a:schemeClr val="accent1"/>
                </a:solidFill>
                <a:latin typeface="Overpass"/>
                <a:ea typeface="Noto Sans"/>
                <a:cs typeface="Noto Sans"/>
              </a:rPr>
              <a:t>saúde</a:t>
            </a:r>
            <a:r>
              <a:rPr lang="en-GB" sz="2100" dirty="0">
                <a:solidFill>
                  <a:schemeClr val="accent1"/>
                </a:solidFill>
                <a:latin typeface="Overpass"/>
                <a:ea typeface="Noto Sans"/>
                <a:cs typeface="Noto Sans"/>
              </a:rPr>
              <a:t>​</a:t>
            </a:r>
          </a:p>
          <a:p>
            <a:pPr marL="233680" lvl="2" indent="-233680"/>
            <a:r>
              <a:rPr lang="pt-PT" sz="1700" dirty="0">
                <a:latin typeface="Noto Sans"/>
                <a:ea typeface="Noto Sans"/>
                <a:cs typeface="Noto Sans"/>
              </a:rPr>
              <a:t>Os robôs reduzem a exposição à radiação durante exames de ressonância magnética e raios X</a:t>
            </a:r>
            <a:r>
              <a:rPr lang="en-GB" sz="1700" dirty="0">
                <a:latin typeface="Noto Sans"/>
                <a:ea typeface="Noto Sans"/>
                <a:cs typeface="Noto Sans"/>
              </a:rPr>
              <a:t>.​</a:t>
            </a:r>
          </a:p>
          <a:p>
            <a:pPr marL="233680" lvl="2" indent="-233680"/>
            <a:r>
              <a:rPr lang="pt-PT" sz="1700" dirty="0">
                <a:latin typeface="Noto Sans"/>
                <a:ea typeface="Noto Sans"/>
                <a:cs typeface="Noto Sans"/>
              </a:rPr>
              <a:t>Os sistemas cirúrgicos robóticos melhoram a precisão, reduzem a carga de trabalho e melhoram a ergonomia, em comparação com as cirurgias laparoscópicas e convencionais</a:t>
            </a:r>
            <a:r>
              <a:rPr lang="en-GB" sz="1700" dirty="0">
                <a:latin typeface="Noto Sans"/>
                <a:ea typeface="Noto Sans"/>
                <a:cs typeface="Noto Sans"/>
              </a:rPr>
              <a:t>.​</a:t>
            </a:r>
          </a:p>
          <a:p>
            <a:pPr marL="233680" lvl="2" indent="-233680"/>
            <a:r>
              <a:rPr lang="pt-PT" sz="1700" dirty="0">
                <a:latin typeface="Noto Sans"/>
                <a:ea typeface="Noto Sans"/>
                <a:cs typeface="Noto Sans"/>
              </a:rPr>
              <a:t>Os robôs autónomos de recolha de amostras para testes de doenças aumentam a capacidade de testagem e reduzem os riscos de infeção</a:t>
            </a:r>
            <a:r>
              <a:rPr lang="en-GB" sz="1700" dirty="0">
                <a:latin typeface="Noto Sans"/>
                <a:ea typeface="Noto Sans"/>
                <a:cs typeface="Noto Sans"/>
              </a:rPr>
              <a:t>.  </a:t>
            </a:r>
          </a:p>
          <a:p>
            <a:pPr marL="233680" lvl="2" indent="-233680"/>
            <a:r>
              <a:rPr lang="pt-PT" sz="1700" dirty="0">
                <a:latin typeface="Noto Sans"/>
                <a:ea typeface="Noto Sans"/>
                <a:cs typeface="Noto Sans"/>
              </a:rPr>
              <a:t>Os robôs interativos aliviam a carga de trabalho dos profissionais de saúde ao recolher sinais vitais e dados do paciente, permitindo que os profissionais se concentrem em tarefas complexas e nos cuidados ao paciente</a:t>
            </a:r>
            <a:r>
              <a:rPr lang="en-GB" sz="1700" dirty="0">
                <a:latin typeface="Noto Sans"/>
                <a:ea typeface="Noto Sans"/>
                <a:cs typeface="Noto Sans"/>
              </a:rPr>
              <a:t>. ​</a:t>
            </a:r>
          </a:p>
          <a:p>
            <a:pPr>
              <a:spcBef>
                <a:spcPts val="1200"/>
              </a:spcBef>
            </a:pPr>
            <a:r>
              <a:rPr lang="pt-PT" sz="2100" dirty="0">
                <a:solidFill>
                  <a:schemeClr val="accent1"/>
                </a:solidFill>
                <a:latin typeface="Overpass"/>
                <a:ea typeface="Noto Sans"/>
                <a:cs typeface="Noto Sans"/>
              </a:rPr>
              <a:t>Sistemas de IA no atendimento ao cliente</a:t>
            </a:r>
            <a:r>
              <a:rPr lang="en-GB" sz="2100" dirty="0">
                <a:solidFill>
                  <a:schemeClr val="accent1"/>
                </a:solidFill>
                <a:latin typeface="Overpass"/>
                <a:ea typeface="Noto Sans"/>
                <a:cs typeface="Noto Sans"/>
              </a:rPr>
              <a:t>​</a:t>
            </a:r>
          </a:p>
          <a:p>
            <a:pPr marL="233680" lvl="2" indent="-233680"/>
            <a:r>
              <a:rPr lang="pt-PT" sz="1700" dirty="0">
                <a:latin typeface="Noto Sans"/>
                <a:ea typeface="Noto Sans"/>
                <a:cs typeface="Noto Sans"/>
              </a:rPr>
              <a:t>Os </a:t>
            </a:r>
            <a:r>
              <a:rPr lang="pt-PT" sz="1700" i="1" dirty="0" err="1">
                <a:latin typeface="Noto Sans"/>
                <a:ea typeface="Noto Sans"/>
                <a:cs typeface="Noto Sans"/>
              </a:rPr>
              <a:t>chatbots</a:t>
            </a:r>
            <a:r>
              <a:rPr lang="pt-PT" sz="1700" dirty="0">
                <a:latin typeface="Noto Sans"/>
                <a:ea typeface="Noto Sans"/>
                <a:cs typeface="Noto Sans"/>
              </a:rPr>
              <a:t> e os assistentes virtuais com tecnologia de IA lidam com tarefas complexas, reduzindo a carga de trabalho e o stress</a:t>
            </a:r>
            <a:r>
              <a:rPr lang="en-GB" dirty="0">
                <a:latin typeface="Noto Sans"/>
                <a:ea typeface="Noto Sans"/>
                <a:cs typeface="Noto Sans"/>
              </a:rPr>
              <a:t>.</a:t>
            </a:r>
            <a:endParaRPr lang="es-ES" dirty="0">
              <a:latin typeface="Noto Sans"/>
              <a:ea typeface="Noto Sans"/>
              <a:cs typeface="Noto Sans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2AFB24EC-AC39-425D-B2CA-5854D7EFA090}"/>
              </a:ext>
            </a:extLst>
          </p:cNvPr>
          <p:cNvGrpSpPr/>
          <p:nvPr/>
        </p:nvGrpSpPr>
        <p:grpSpPr>
          <a:xfrm>
            <a:off x="256086" y="6289787"/>
            <a:ext cx="1202265" cy="425191"/>
            <a:chOff x="256086" y="6289787"/>
            <a:chExt cx="1202265" cy="425191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97D910B9-8D6E-423B-A3AF-E5C4846CE971}"/>
                </a:ext>
              </a:extLst>
            </p:cNvPr>
            <p:cNvSpPr/>
            <p:nvPr/>
          </p:nvSpPr>
          <p:spPr>
            <a:xfrm>
              <a:off x="256086" y="6289787"/>
              <a:ext cx="1202265" cy="425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2600" b="1" dirty="0">
                <a:solidFill>
                  <a:schemeClr val="accent6"/>
                </a:solidFill>
                <a:latin typeface="Overpass" panose="00000500000000000000" pitchFamily="2" charset="0"/>
              </a:endParaRPr>
            </a:p>
          </p:txBody>
        </p:sp>
        <p:pic>
          <p:nvPicPr>
            <p:cNvPr id="7" name="Picture 2" descr="Mais verde, mais empregos! | @oit_brasil - Virada Sustentável - Festival de  Sustentabilidade">
              <a:extLst>
                <a:ext uri="{FF2B5EF4-FFF2-40B4-BE49-F238E27FC236}">
                  <a16:creationId xmlns:a16="http://schemas.microsoft.com/office/drawing/2014/main" id="{929226F6-5A86-49D3-B0AD-3F3238B0B4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26" y="6330462"/>
              <a:ext cx="954505" cy="334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2813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60A013-6FFC-4E60-F43B-F21C5C6FF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635" y="1415481"/>
            <a:ext cx="11307483" cy="4318984"/>
          </a:xfrm>
        </p:spPr>
        <p:txBody>
          <a:bodyPr vert="horz" lIns="0" tIns="0" rIns="0" bIns="0" rtlCol="0" anchor="t">
            <a:noAutofit/>
          </a:bodyPr>
          <a:lstStyle/>
          <a:p>
            <a:pPr marL="233680" lvl="2" indent="-233680">
              <a:lnSpc>
                <a:spcPct val="100000"/>
              </a:lnSpc>
              <a:spcBef>
                <a:spcPts val="600"/>
              </a:spcBef>
            </a:pPr>
            <a:r>
              <a:rPr lang="pt-PT" sz="2000" b="1" dirty="0">
                <a:latin typeface="Noto Sans"/>
                <a:ea typeface="Noto Sans"/>
                <a:cs typeface="Noto Sans"/>
              </a:rPr>
              <a:t>Movimentação de cargas pesadas: </a:t>
            </a:r>
            <a:r>
              <a:rPr lang="pt-PT" sz="2000" dirty="0">
                <a:latin typeface="Noto Sans"/>
                <a:ea typeface="Noto Sans"/>
                <a:cs typeface="Noto Sans"/>
              </a:rPr>
              <a:t>os robôs conseguem levantar e transportar objetos muito pesados, reduzindo as lesões por esforço.</a:t>
            </a:r>
            <a:r>
              <a:rPr lang="en-GB" sz="2000" dirty="0">
                <a:latin typeface="Noto Sans"/>
                <a:ea typeface="Noto Sans"/>
                <a:cs typeface="Noto Sans"/>
              </a:rPr>
              <a:t>​</a:t>
            </a:r>
            <a:endParaRPr lang="en-US" dirty="0">
              <a:latin typeface="Noto Sans"/>
              <a:ea typeface="Noto Sans"/>
              <a:cs typeface="Noto Sans"/>
            </a:endParaRPr>
          </a:p>
          <a:p>
            <a:pPr marL="233680" lvl="2" indent="-233680">
              <a:lnSpc>
                <a:spcPct val="100000"/>
              </a:lnSpc>
              <a:spcBef>
                <a:spcPts val="600"/>
              </a:spcBef>
            </a:pPr>
            <a:r>
              <a:rPr lang="pt-PT" sz="2000" b="1" dirty="0">
                <a:latin typeface="Noto Sans"/>
                <a:ea typeface="Noto Sans"/>
                <a:cs typeface="Noto Sans"/>
              </a:rPr>
              <a:t>Manuseamento de metal fundido a 2000 °C: </a:t>
            </a:r>
            <a:r>
              <a:rPr lang="pt-PT" sz="2000" dirty="0">
                <a:latin typeface="Noto Sans"/>
                <a:ea typeface="Noto Sans"/>
                <a:cs typeface="Noto Sans"/>
              </a:rPr>
              <a:t>os braços robóticos conseguem manusear metal fundido, evitando a exposição do trabalhador ao calor extremo e às faíscas</a:t>
            </a:r>
            <a:r>
              <a:rPr lang="en-GB" sz="2000" dirty="0">
                <a:latin typeface="Noto Sans"/>
                <a:ea typeface="Noto Sans"/>
                <a:cs typeface="Noto Sans"/>
              </a:rPr>
              <a:t>.​</a:t>
            </a:r>
          </a:p>
          <a:p>
            <a:pPr marL="233680" lvl="2" indent="-233680">
              <a:lnSpc>
                <a:spcPct val="100000"/>
              </a:lnSpc>
              <a:spcBef>
                <a:spcPts val="600"/>
              </a:spcBef>
            </a:pPr>
            <a:r>
              <a:rPr lang="pt-PT" sz="2000" b="1" dirty="0">
                <a:latin typeface="Noto Sans"/>
                <a:ea typeface="Noto Sans"/>
                <a:cs typeface="Noto Sans"/>
              </a:rPr>
              <a:t>Recolha e tratamento de resíduos radioativos: </a:t>
            </a:r>
            <a:r>
              <a:rPr lang="pt-PT" sz="2000" dirty="0">
                <a:latin typeface="Noto Sans"/>
                <a:ea typeface="Noto Sans"/>
                <a:cs typeface="Noto Sans"/>
              </a:rPr>
              <a:t>recolhem e tratam em segurança materiais perigosos (por exemplo, resíduos radioativos, entre outros</a:t>
            </a:r>
            <a:r>
              <a:rPr lang="en-GB" sz="2000" dirty="0">
                <a:latin typeface="Noto Sans"/>
                <a:ea typeface="Noto Sans"/>
                <a:cs typeface="Noto Sans"/>
              </a:rPr>
              <a:t>).​</a:t>
            </a:r>
          </a:p>
          <a:p>
            <a:pPr marL="233680" lvl="2" indent="-233680">
              <a:lnSpc>
                <a:spcPct val="100000"/>
              </a:lnSpc>
              <a:spcBef>
                <a:spcPts val="600"/>
              </a:spcBef>
            </a:pPr>
            <a:r>
              <a:rPr lang="pt-PT" sz="2000" b="1" dirty="0">
                <a:latin typeface="Noto Sans"/>
                <a:ea typeface="Noto Sans"/>
                <a:cs typeface="Noto Sans"/>
              </a:rPr>
              <a:t>Trabalho em ambientes inseguros: </a:t>
            </a:r>
            <a:r>
              <a:rPr lang="pt-PT" sz="2000" dirty="0">
                <a:latin typeface="Noto Sans"/>
                <a:ea typeface="Noto Sans"/>
                <a:cs typeface="Noto Sans"/>
              </a:rPr>
              <a:t>podem</a:t>
            </a:r>
            <a:r>
              <a:rPr lang="pt-PT" sz="2000" b="1" dirty="0">
                <a:latin typeface="Noto Sans"/>
                <a:ea typeface="Noto Sans"/>
                <a:cs typeface="Noto Sans"/>
              </a:rPr>
              <a:t> </a:t>
            </a:r>
            <a:r>
              <a:rPr lang="pt-PT" sz="2000" dirty="0">
                <a:latin typeface="Noto Sans"/>
                <a:ea typeface="Noto Sans"/>
                <a:cs typeface="Noto Sans"/>
              </a:rPr>
              <a:t>substituir os trabalhadores em ambientes contaminados com poeiras ou substâncias químicas tóxicas.</a:t>
            </a:r>
            <a:endParaRPr lang="en-GB" sz="2000" dirty="0">
              <a:latin typeface="Noto Sans"/>
              <a:ea typeface="Noto Sans"/>
              <a:cs typeface="Noto Sans"/>
            </a:endParaRPr>
          </a:p>
          <a:p>
            <a:pPr marL="233680" lvl="2" indent="-233680">
              <a:lnSpc>
                <a:spcPct val="100000"/>
              </a:lnSpc>
              <a:spcBef>
                <a:spcPts val="600"/>
              </a:spcBef>
            </a:pPr>
            <a:r>
              <a:rPr lang="pt-PT" sz="2000" b="1" dirty="0">
                <a:latin typeface="Noto Sans"/>
                <a:ea typeface="Noto Sans"/>
                <a:cs typeface="Noto Sans"/>
              </a:rPr>
              <a:t>Movimentos físicos repetitivos: </a:t>
            </a:r>
            <a:r>
              <a:rPr lang="pt-PT" sz="2000" dirty="0">
                <a:latin typeface="Noto Sans"/>
                <a:ea typeface="Noto Sans"/>
                <a:cs typeface="Noto Sans"/>
              </a:rPr>
              <a:t>prevenção de lesões musculoesqueléticas ao automatizar movimentos repetitivos de alto risco</a:t>
            </a:r>
            <a:r>
              <a:rPr lang="en-GB" sz="2000" dirty="0">
                <a:latin typeface="Noto Sans"/>
                <a:ea typeface="Noto Sans"/>
                <a:cs typeface="Noto Sans"/>
              </a:rPr>
              <a:t>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B4F8D50-1473-3CEE-B408-17A6E43D4BDC}"/>
              </a:ext>
            </a:extLst>
          </p:cNvPr>
          <p:cNvSpPr txBox="1">
            <a:spLocks/>
          </p:cNvSpPr>
          <p:nvPr/>
        </p:nvSpPr>
        <p:spPr>
          <a:xfrm>
            <a:off x="346634" y="576381"/>
            <a:ext cx="9891060" cy="50484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1"/>
                </a:solidFill>
                <a:latin typeface="Overpass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pt-PT" dirty="0">
                <a:solidFill>
                  <a:schemeClr val="accent1"/>
                </a:solidFill>
                <a:latin typeface="Overpass"/>
              </a:rPr>
              <a:t>Cinco tarefas perigosas que os robôs podem executar em segurança</a:t>
            </a:r>
            <a:br>
              <a:rPr lang="en-GB" dirty="0"/>
            </a:br>
            <a:r>
              <a:rPr lang="en-GB" dirty="0">
                <a:solidFill>
                  <a:schemeClr val="accent1"/>
                </a:solidFill>
                <a:latin typeface="Overpass"/>
              </a:rPr>
              <a:t> </a:t>
            </a:r>
            <a:endParaRPr lang="en-GB" b="0" dirty="0">
              <a:solidFill>
                <a:schemeClr val="accent1"/>
              </a:solidFill>
              <a:latin typeface="Overpass"/>
            </a:endParaRPr>
          </a:p>
        </p:txBody>
      </p:sp>
      <p:pic>
        <p:nvPicPr>
          <p:cNvPr id="11" name="Picture 10" descr="A green and blue triangle&#10;&#10;AI-generated content may be incorrect.">
            <a:extLst>
              <a:ext uri="{FF2B5EF4-FFF2-40B4-BE49-F238E27FC236}">
                <a16:creationId xmlns:a16="http://schemas.microsoft.com/office/drawing/2014/main" id="{7AABAB18-853D-7C2F-65EF-13D7EF7EB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8161" y="3429000"/>
            <a:ext cx="4509527" cy="431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73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4A0BD-CB85-3811-8412-D0662AF8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Automatização</a:t>
            </a:r>
            <a:r>
              <a:rPr lang="en-GB" dirty="0"/>
              <a:t> e </a:t>
            </a:r>
            <a:r>
              <a:rPr lang="en-GB" dirty="0" err="1"/>
              <a:t>robótica</a:t>
            </a:r>
            <a:r>
              <a:rPr lang="en-GB" dirty="0"/>
              <a:t> </a:t>
            </a:r>
            <a:r>
              <a:rPr lang="en-GB" dirty="0" err="1"/>
              <a:t>avançada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BD211-7E71-6278-D098-1DB451ED3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635" y="1721588"/>
            <a:ext cx="11522636" cy="4051686"/>
          </a:xfrm>
        </p:spPr>
        <p:txBody>
          <a:bodyPr vert="horz" lIns="0" tIns="0" rIns="0" bIns="0" rtlCol="0" anchor="t">
            <a:noAutofit/>
          </a:bodyPr>
          <a:lstStyle/>
          <a:p>
            <a:pPr marL="233680" lvl="3" indent="-233680">
              <a:spcBef>
                <a:spcPts val="600"/>
              </a:spcBef>
              <a:spcAft>
                <a:spcPts val="1200"/>
              </a:spcAft>
            </a:pPr>
            <a:r>
              <a:rPr lang="pt-PT" sz="2000" b="1" dirty="0">
                <a:latin typeface="Noto Sans"/>
                <a:ea typeface="Noto Sans"/>
                <a:cs typeface="Noto Sans"/>
              </a:rPr>
              <a:t>Riscos mecânicos: </a:t>
            </a:r>
            <a:r>
              <a:rPr lang="pt-PT" sz="2000" dirty="0">
                <a:latin typeface="Noto Sans"/>
                <a:ea typeface="Noto Sans"/>
                <a:cs typeface="Noto Sans"/>
              </a:rPr>
              <a:t>movimentos robóticos inesperados devido a falhas mecânicas ou avaria do sistema, incluindo uma dependência excessiva da automatização, podem originar acidentes</a:t>
            </a:r>
            <a:r>
              <a:rPr lang="en-GB" sz="2000" dirty="0">
                <a:latin typeface="Noto Sans"/>
                <a:ea typeface="Noto Sans"/>
                <a:cs typeface="Noto Sans"/>
              </a:rPr>
              <a:t>.​</a:t>
            </a:r>
            <a:endParaRPr lang="en-US" dirty="0">
              <a:latin typeface="Noto Sans"/>
              <a:ea typeface="Noto Sans"/>
              <a:cs typeface="Noto Sans"/>
            </a:endParaRPr>
          </a:p>
          <a:p>
            <a:pPr marL="233680" lvl="3" indent="-233680">
              <a:spcBef>
                <a:spcPts val="600"/>
              </a:spcBef>
              <a:spcAft>
                <a:spcPts val="1200"/>
              </a:spcAft>
            </a:pPr>
            <a:r>
              <a:rPr lang="pt-PT" sz="2000" b="1" dirty="0">
                <a:latin typeface="Noto Sans"/>
                <a:ea typeface="Noto Sans"/>
                <a:cs typeface="Noto Sans"/>
              </a:rPr>
              <a:t>Riscos ergonómicos: </a:t>
            </a:r>
            <a:r>
              <a:rPr lang="pt-PT" sz="2000" dirty="0">
                <a:latin typeface="Noto Sans"/>
                <a:ea typeface="Noto Sans"/>
                <a:cs typeface="Noto Sans"/>
              </a:rPr>
              <a:t>o ajuste ou design inadequado dos exoesqueletos pode forçar movimentos não naturais ou repetitivos, causando tensão, desconforto ou lesões, para além de poder originar riscos de exposição a ruído ou vibrações</a:t>
            </a:r>
            <a:r>
              <a:rPr lang="en-GB" sz="2000" dirty="0">
                <a:latin typeface="Noto Sans"/>
                <a:ea typeface="Noto Sans"/>
                <a:cs typeface="Noto Sans"/>
              </a:rPr>
              <a:t>.​</a:t>
            </a:r>
          </a:p>
          <a:p>
            <a:pPr marL="233680" lvl="3" indent="-233680">
              <a:spcBef>
                <a:spcPts val="600"/>
              </a:spcBef>
              <a:spcAft>
                <a:spcPts val="1200"/>
              </a:spcAft>
            </a:pPr>
            <a:r>
              <a:rPr lang="pt-PT" sz="2000" b="1" dirty="0">
                <a:latin typeface="Noto Sans"/>
                <a:ea typeface="Noto Sans"/>
                <a:cs typeface="Noto Sans"/>
              </a:rPr>
              <a:t>Riscos psicossociais: </a:t>
            </a:r>
            <a:r>
              <a:rPr lang="pt-PT" sz="2000" dirty="0">
                <a:latin typeface="Noto Sans"/>
                <a:ea typeface="Noto Sans"/>
                <a:cs typeface="Noto Sans"/>
              </a:rPr>
              <a:t>a intensificação do trabalho para acompanhar o ritmo das máquinas pode levar a stress e fadiga. A redução do controlo no trabalho, da autonomia e o isolamento social podem prejudicar o bem-estar</a:t>
            </a:r>
            <a:r>
              <a:rPr lang="en-GB" sz="2000" dirty="0">
                <a:latin typeface="Noto Sans"/>
                <a:ea typeface="Noto Sans"/>
                <a:cs typeface="Noto Sans"/>
              </a:rPr>
              <a:t>.​</a:t>
            </a:r>
          </a:p>
          <a:p>
            <a:pPr marL="233680" lvl="3" indent="-233680">
              <a:spcBef>
                <a:spcPts val="600"/>
              </a:spcBef>
              <a:spcAft>
                <a:spcPts val="1200"/>
              </a:spcAft>
            </a:pPr>
            <a:r>
              <a:rPr lang="pt-PT" sz="2000" b="1" dirty="0">
                <a:latin typeface="Noto Sans"/>
                <a:ea typeface="Noto Sans"/>
                <a:cs typeface="Noto Sans"/>
              </a:rPr>
              <a:t>Preocupações com a desigualdade e a discriminação: </a:t>
            </a:r>
            <a:r>
              <a:rPr lang="pt-PT" sz="2000" dirty="0">
                <a:latin typeface="Noto Sans"/>
                <a:ea typeface="Noto Sans"/>
                <a:cs typeface="Noto Sans"/>
              </a:rPr>
              <a:t>os equipamentos que ignorem as necessidades de determinados grupos de trabalhadores podem contribuir para a sua exclusão, enquanto os trabalhadores menos qualificados podem sofrer stress e ansiedade devido ao risco de desemprego, particularmente se não tiverem oportunidades de requalificação.</a:t>
            </a:r>
            <a:endParaRPr lang="es-ES" sz="2000" dirty="0">
              <a:latin typeface="Noto Sans"/>
              <a:ea typeface="Noto Sans"/>
              <a:cs typeface="Noto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FBD791-E2C0-8C6E-FC70-21E682534DEC}"/>
              </a:ext>
            </a:extLst>
          </p:cNvPr>
          <p:cNvSpPr/>
          <p:nvPr/>
        </p:nvSpPr>
        <p:spPr>
          <a:xfrm>
            <a:off x="346634" y="786063"/>
            <a:ext cx="3038250" cy="5048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600" b="1" dirty="0" err="1">
                <a:solidFill>
                  <a:schemeClr val="accent2"/>
                </a:solidFill>
                <a:latin typeface="Overpass" panose="00000500000000000000" pitchFamily="2" charset="0"/>
              </a:rPr>
              <a:t>Principais</a:t>
            </a:r>
            <a:r>
              <a:rPr lang="en-GB" sz="2600" b="1" dirty="0">
                <a:solidFill>
                  <a:schemeClr val="accent2"/>
                </a:solidFill>
                <a:latin typeface="Overpass" panose="00000500000000000000" pitchFamily="2" charset="0"/>
              </a:rPr>
              <a:t> </a:t>
            </a:r>
            <a:r>
              <a:rPr lang="en-GB" sz="2600" b="1" dirty="0" err="1">
                <a:solidFill>
                  <a:schemeClr val="accent2"/>
                </a:solidFill>
                <a:latin typeface="Overpass" panose="00000500000000000000" pitchFamily="2" charset="0"/>
              </a:rPr>
              <a:t>riscos</a:t>
            </a:r>
            <a:endParaRPr lang="en-GB" sz="2600" b="1" dirty="0">
              <a:solidFill>
                <a:schemeClr val="accent2"/>
              </a:solidFill>
              <a:latin typeface="Overpass" panose="00000500000000000000" pitchFamily="2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9BD05DBD-78B5-4B24-91EA-1A30162E2F0A}"/>
              </a:ext>
            </a:extLst>
          </p:cNvPr>
          <p:cNvGrpSpPr/>
          <p:nvPr/>
        </p:nvGrpSpPr>
        <p:grpSpPr>
          <a:xfrm>
            <a:off x="256086" y="6289787"/>
            <a:ext cx="1202265" cy="425191"/>
            <a:chOff x="256086" y="6289787"/>
            <a:chExt cx="1202265" cy="425191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D8B67C9F-03E1-4FA7-A685-DDD5BA1D6FCA}"/>
                </a:ext>
              </a:extLst>
            </p:cNvPr>
            <p:cNvSpPr/>
            <p:nvPr/>
          </p:nvSpPr>
          <p:spPr>
            <a:xfrm>
              <a:off x="256086" y="6289787"/>
              <a:ext cx="1202265" cy="425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2600" b="1" dirty="0">
                <a:solidFill>
                  <a:schemeClr val="accent6"/>
                </a:solidFill>
                <a:latin typeface="Overpass" panose="00000500000000000000" pitchFamily="2" charset="0"/>
              </a:endParaRPr>
            </a:p>
          </p:txBody>
        </p:sp>
        <p:pic>
          <p:nvPicPr>
            <p:cNvPr id="7" name="Picture 2" descr="Mais verde, mais empregos! | @oit_brasil - Virada Sustentável - Festival de  Sustentabilidade">
              <a:extLst>
                <a:ext uri="{FF2B5EF4-FFF2-40B4-BE49-F238E27FC236}">
                  <a16:creationId xmlns:a16="http://schemas.microsoft.com/office/drawing/2014/main" id="{4AFACAAC-A981-4273-84A2-17F1E1F417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26" y="6330462"/>
              <a:ext cx="954505" cy="334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37080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7B291-4AEA-A334-4D3D-D2A3FF24D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0C6E1-0A1D-80A5-A065-6EB31BFAB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Ferramentas inteligentes de SST e sistemas de monitorização</a:t>
            </a:r>
            <a:r>
              <a:rPr lang="en-GB" dirty="0"/>
              <a:t>​</a:t>
            </a:r>
            <a:endParaRPr lang="en-GB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98495-89D4-818E-AF58-64516B095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33680" lvl="2" indent="-233680"/>
            <a:r>
              <a:rPr lang="pt-PT" dirty="0">
                <a:latin typeface="Noto Sans"/>
                <a:ea typeface="Noto Sans"/>
                <a:cs typeface="Noto Sans"/>
              </a:rPr>
              <a:t>As tecnologias de monitorização permitem a deteção de riscos em tempo real e emitem alertas imediatos para evitar acidentes, enquanto que a análise preditiva permite a identificação precoce de riscos para a segurança e saúde, apoiando a gestão proativa da SST</a:t>
            </a:r>
            <a:r>
              <a:rPr lang="en-GB" dirty="0">
                <a:latin typeface="Noto Sans"/>
                <a:ea typeface="Noto Sans"/>
                <a:cs typeface="Noto Sans"/>
              </a:rPr>
              <a:t>. </a:t>
            </a:r>
            <a:endParaRPr lang="en-US" dirty="0">
              <a:latin typeface="Noto Sans"/>
              <a:ea typeface="Noto Sans"/>
              <a:cs typeface="Noto Sans"/>
            </a:endParaRPr>
          </a:p>
          <a:p>
            <a:pPr marL="233680" lvl="2" indent="-233680"/>
            <a:endParaRPr lang="es-E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6177A1-CA83-80D7-08A2-7613D9BB10C4}"/>
              </a:ext>
            </a:extLst>
          </p:cNvPr>
          <p:cNvSpPr/>
          <p:nvPr/>
        </p:nvSpPr>
        <p:spPr>
          <a:xfrm>
            <a:off x="346635" y="2422815"/>
            <a:ext cx="5749365" cy="3766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b="1" dirty="0">
                <a:solidFill>
                  <a:schemeClr val="accent1"/>
                </a:solidFill>
                <a:latin typeface="Noto Sans"/>
                <a:ea typeface="Noto Sans"/>
                <a:cs typeface="Noto Sans"/>
              </a:rPr>
              <a:t>Sensores ambientais: </a:t>
            </a:r>
            <a:r>
              <a:rPr lang="pt-PT" dirty="0">
                <a:solidFill>
                  <a:srgbClr val="230050"/>
                </a:solidFill>
                <a:latin typeface="Noto Sans"/>
                <a:ea typeface="Noto Sans"/>
                <a:cs typeface="Noto Sans"/>
              </a:rPr>
              <a:t>monitorizam a qualidade do ar, os níveis de ruído, a temperatura e a humidade para identificar riscos no local de trabalho</a:t>
            </a:r>
            <a:r>
              <a:rPr lang="en-GB" sz="1800" b="0" i="0" u="none" strike="noStrike" dirty="0">
                <a:solidFill>
                  <a:srgbClr val="230050"/>
                </a:solidFill>
                <a:effectLst/>
                <a:latin typeface="Noto Sans"/>
                <a:ea typeface="Noto Sans"/>
                <a:cs typeface="Noto Sans"/>
              </a:rPr>
              <a:t>.</a:t>
            </a:r>
            <a:r>
              <a:rPr lang="en-GB" sz="1800" b="0" i="0" dirty="0">
                <a:solidFill>
                  <a:srgbClr val="230050"/>
                </a:solidFill>
                <a:effectLst/>
                <a:latin typeface="Noto Sans"/>
                <a:ea typeface="Noto Sans"/>
                <a:cs typeface="Noto Sans"/>
              </a:rPr>
              <a:t>​</a:t>
            </a:r>
            <a:endParaRPr lang="en-GB" b="0" i="0" dirty="0">
              <a:solidFill>
                <a:srgbClr val="230050"/>
              </a:solidFill>
              <a:effectLst/>
              <a:latin typeface="Noto Sans"/>
              <a:ea typeface="Noto Sans"/>
              <a:cs typeface="Noto Sans"/>
            </a:endParaRPr>
          </a:p>
          <a:p>
            <a:pPr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b="1" dirty="0">
                <a:solidFill>
                  <a:schemeClr val="accent1"/>
                </a:solidFill>
                <a:latin typeface="Noto Sans"/>
                <a:ea typeface="Noto Sans"/>
                <a:cs typeface="Noto Sans"/>
              </a:rPr>
              <a:t>Sistemas baseados em IA: </a:t>
            </a:r>
            <a:r>
              <a:rPr lang="pt-PT" dirty="0">
                <a:solidFill>
                  <a:srgbClr val="230050"/>
                </a:solidFill>
                <a:latin typeface="Noto Sans"/>
                <a:ea typeface="Noto Sans"/>
                <a:cs typeface="Noto Sans"/>
              </a:rPr>
              <a:t>detetam comportamentos inseguros e avarias de máquinas, prevendo riscos e permitindo intervenções proativas</a:t>
            </a:r>
            <a:r>
              <a:rPr lang="en-GB" sz="1800" b="0" i="0" u="none" strike="noStrike" dirty="0">
                <a:solidFill>
                  <a:srgbClr val="230050"/>
                </a:solidFill>
                <a:effectLst/>
                <a:latin typeface="Noto Sans"/>
                <a:ea typeface="Noto Sans"/>
                <a:cs typeface="Noto Sans"/>
              </a:rPr>
              <a:t>.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Noto Sans"/>
                <a:ea typeface="Noto Sans"/>
                <a:cs typeface="Noto Sans"/>
              </a:rPr>
              <a:t>​</a:t>
            </a:r>
            <a:endParaRPr lang="en-GB" b="0" i="0" dirty="0">
              <a:solidFill>
                <a:srgbClr val="000000"/>
              </a:solidFill>
              <a:effectLst/>
              <a:latin typeface="Noto Sans"/>
              <a:ea typeface="Noto Sans"/>
              <a:cs typeface="Noto Sans"/>
            </a:endParaRPr>
          </a:p>
          <a:p>
            <a:pPr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i="0" u="none" strike="noStrike" dirty="0">
                <a:solidFill>
                  <a:schemeClr val="accent1"/>
                </a:solidFill>
                <a:effectLst/>
                <a:latin typeface="Noto Sans"/>
                <a:ea typeface="Noto Sans"/>
                <a:cs typeface="Noto Sans"/>
              </a:rPr>
              <a:t>Drones:</a:t>
            </a:r>
            <a:r>
              <a:rPr lang="en-GB" sz="1800" b="0" i="0" u="none" strike="noStrike" dirty="0">
                <a:solidFill>
                  <a:schemeClr val="accent1"/>
                </a:solidFill>
                <a:effectLst/>
                <a:latin typeface="Noto Sans"/>
                <a:ea typeface="Noto Sans"/>
                <a:cs typeface="Noto Sans"/>
              </a:rPr>
              <a:t> </a:t>
            </a:r>
            <a:r>
              <a:rPr lang="pt-PT" dirty="0">
                <a:solidFill>
                  <a:srgbClr val="230050"/>
                </a:solidFill>
                <a:latin typeface="Noto Sans"/>
                <a:ea typeface="Noto Sans"/>
                <a:cs typeface="Noto Sans"/>
              </a:rPr>
              <a:t>Transportam câmaras e sensores para inspecionar remotamente áreas perigosas (por exemplo, locais de catástrofe, estruturas altas, espaços confinados)</a:t>
            </a:r>
            <a:r>
              <a:rPr lang="en-GB" sz="1800" b="0" i="0" u="none" strike="noStrike" dirty="0">
                <a:solidFill>
                  <a:srgbClr val="230050"/>
                </a:solidFill>
                <a:effectLst/>
                <a:latin typeface="Noto Sans"/>
                <a:ea typeface="Noto Sans"/>
                <a:cs typeface="Noto Sans"/>
              </a:rPr>
              <a:t>.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Noto Sans"/>
                <a:ea typeface="Noto Sans"/>
                <a:cs typeface="Noto Sans"/>
              </a:rPr>
              <a:t>​</a:t>
            </a:r>
            <a:endParaRPr lang="en-GB" b="0" i="0" dirty="0">
              <a:solidFill>
                <a:srgbClr val="000000"/>
              </a:solidFill>
              <a:effectLst/>
              <a:latin typeface="Noto Sans"/>
              <a:ea typeface="Noto Sans"/>
              <a:cs typeface="Noto Sans"/>
            </a:endParaRPr>
          </a:p>
          <a:p>
            <a:pPr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b="1" dirty="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Dispositivos vestíveis inteligentes: </a:t>
            </a:r>
            <a:r>
              <a:rPr lang="pt-PT" dirty="0">
                <a:solidFill>
                  <a:srgbClr val="23005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monitorizam sinais fisiológicos (por exemplo, frequência cardíaca, temperatura corporal) e perigos ambientais e emitem alertas em tempo real</a:t>
            </a:r>
            <a:r>
              <a:rPr lang="en-GB" sz="1800" b="0" i="0" u="none" strike="noStrike" dirty="0">
                <a:solidFill>
                  <a:srgbClr val="23005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endParaRPr lang="en-US" b="0" i="0" dirty="0">
              <a:solidFill>
                <a:srgbClr val="000000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5" name="Picture 14" descr="A few men wearing hard hats looking at a computer screen&#10;&#10;AI-generated content may be incorrect.">
            <a:extLst>
              <a:ext uri="{FF2B5EF4-FFF2-40B4-BE49-F238E27FC236}">
                <a16:creationId xmlns:a16="http://schemas.microsoft.com/office/drawing/2014/main" id="{8C454FB7-6196-C319-D87D-9FE9119321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8726" y="2422815"/>
            <a:ext cx="5450545" cy="3766682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38BB6C78-35E2-4071-BD20-1840879EFE43}"/>
              </a:ext>
            </a:extLst>
          </p:cNvPr>
          <p:cNvSpPr/>
          <p:nvPr/>
        </p:nvSpPr>
        <p:spPr>
          <a:xfrm>
            <a:off x="346633" y="786063"/>
            <a:ext cx="3418543" cy="5048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600" b="1" dirty="0" err="1">
                <a:solidFill>
                  <a:schemeClr val="accent6"/>
                </a:solidFill>
                <a:latin typeface="Overpass" panose="00000500000000000000" pitchFamily="2" charset="0"/>
              </a:rPr>
              <a:t>Principais</a:t>
            </a:r>
            <a:r>
              <a:rPr lang="en-GB" sz="2600" b="1" dirty="0">
                <a:solidFill>
                  <a:schemeClr val="accent6"/>
                </a:solidFill>
                <a:latin typeface="Overpass" panose="00000500000000000000" pitchFamily="2" charset="0"/>
              </a:rPr>
              <a:t> </a:t>
            </a:r>
            <a:r>
              <a:rPr lang="en-GB" sz="2600" b="1" dirty="0" err="1">
                <a:solidFill>
                  <a:schemeClr val="accent6"/>
                </a:solidFill>
                <a:latin typeface="Overpass" panose="00000500000000000000" pitchFamily="2" charset="0"/>
              </a:rPr>
              <a:t>benefícios</a:t>
            </a:r>
            <a:endParaRPr lang="en-GB" sz="2600" b="1" dirty="0">
              <a:solidFill>
                <a:schemeClr val="accent6"/>
              </a:solidFill>
              <a:latin typeface="Overpass" panose="00000500000000000000" pitchFamily="2" charset="0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8BCD2972-7B63-41E0-AB7C-9D4EE361420F}"/>
              </a:ext>
            </a:extLst>
          </p:cNvPr>
          <p:cNvGrpSpPr/>
          <p:nvPr/>
        </p:nvGrpSpPr>
        <p:grpSpPr>
          <a:xfrm>
            <a:off x="256086" y="6289787"/>
            <a:ext cx="1202265" cy="425191"/>
            <a:chOff x="256086" y="6289787"/>
            <a:chExt cx="1202265" cy="425191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4F09595B-C811-4E0C-9368-3334E4E5E0CF}"/>
                </a:ext>
              </a:extLst>
            </p:cNvPr>
            <p:cNvSpPr/>
            <p:nvPr/>
          </p:nvSpPr>
          <p:spPr>
            <a:xfrm>
              <a:off x="256086" y="6289787"/>
              <a:ext cx="1202265" cy="425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2600" b="1" dirty="0">
                <a:solidFill>
                  <a:schemeClr val="accent6"/>
                </a:solidFill>
                <a:latin typeface="Overpass" panose="00000500000000000000" pitchFamily="2" charset="0"/>
              </a:endParaRPr>
            </a:p>
          </p:txBody>
        </p:sp>
        <p:pic>
          <p:nvPicPr>
            <p:cNvPr id="10" name="Picture 2" descr="Mais verde, mais empregos! | @oit_brasil - Virada Sustentável - Festival de  Sustentabilidade">
              <a:extLst>
                <a:ext uri="{FF2B5EF4-FFF2-40B4-BE49-F238E27FC236}">
                  <a16:creationId xmlns:a16="http://schemas.microsoft.com/office/drawing/2014/main" id="{80AD945F-3F22-4975-8EC2-9D04D955F7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26" y="6330462"/>
              <a:ext cx="954505" cy="334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7565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24348-0993-4F46-3B83-59D0C5DA5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C3309-9534-FCF0-2020-9518FA9CC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dirty="0"/>
              <a:t>Ferramentas inteligentes de SST e sistemas de monitorização</a:t>
            </a:r>
            <a:r>
              <a:rPr lang="en-GB" dirty="0"/>
              <a:t>​</a:t>
            </a:r>
            <a:br>
              <a:rPr lang="en-GB" dirty="0"/>
            </a:br>
            <a:r>
              <a:rPr lang="en-GB" b="0" dirty="0" err="1"/>
              <a:t>Melhoria</a:t>
            </a:r>
            <a:r>
              <a:rPr lang="en-GB" b="0" dirty="0"/>
              <a:t> da SST </a:t>
            </a:r>
            <a:r>
              <a:rPr lang="en-GB" b="0" dirty="0" err="1"/>
              <a:t>em</a:t>
            </a:r>
            <a:r>
              <a:rPr lang="en-GB" b="0" dirty="0"/>
              <a:t> </a:t>
            </a:r>
            <a:r>
              <a:rPr lang="en-GB" b="0" dirty="0" err="1"/>
              <a:t>diversos</a:t>
            </a:r>
            <a:r>
              <a:rPr lang="en-GB" b="0" dirty="0"/>
              <a:t> </a:t>
            </a:r>
            <a:r>
              <a:rPr lang="en-GB" b="0" dirty="0" err="1"/>
              <a:t>setores</a:t>
            </a:r>
            <a:endParaRPr lang="en-GB" b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1A4FBB3-6E8A-9842-83C4-48E36343E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077" y="1436235"/>
            <a:ext cx="5628668" cy="4542804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pt-PT" sz="1900" dirty="0">
                <a:latin typeface="Overpass"/>
                <a:ea typeface="Noto Sans"/>
                <a:cs typeface="Noto Sans"/>
              </a:rPr>
              <a:t>Sensores vestíveis e IA na construção</a:t>
            </a:r>
            <a:endParaRPr lang="en-GB" sz="1900" dirty="0">
              <a:latin typeface="Overpass"/>
              <a:ea typeface="Noto Sans"/>
              <a:cs typeface="Noto Sans"/>
            </a:endParaRPr>
          </a:p>
          <a:p>
            <a:pPr marL="233680" lvl="2" indent="-233680"/>
            <a:r>
              <a:rPr lang="pt-PT" sz="1500" dirty="0">
                <a:latin typeface="Noto Sans"/>
                <a:ea typeface="Noto Sans"/>
                <a:cs typeface="Noto Sans"/>
              </a:rPr>
              <a:t>Detetam posturas inadequadas, movimentação insegura de cargas e o desrespeito pelos protocolos de segurança, emitindo alertas em tempo real para tomar medidas corretivas atempadas, prevenindo lesões musculoesqueléticas</a:t>
            </a:r>
            <a:r>
              <a:rPr lang="en-GB" sz="1500" dirty="0">
                <a:latin typeface="Noto Sans"/>
                <a:ea typeface="Noto Sans"/>
                <a:cs typeface="Noto Sans"/>
              </a:rPr>
              <a:t>. </a:t>
            </a:r>
          </a:p>
          <a:p>
            <a:pPr marL="233680" lvl="2" indent="-233680"/>
            <a:r>
              <a:rPr lang="pt-PT" sz="1500" dirty="0">
                <a:latin typeface="Noto Sans"/>
                <a:ea typeface="Noto Sans"/>
                <a:cs typeface="Noto Sans"/>
              </a:rPr>
              <a:t>Detetam quedas em altura com 100% de precisão e notificam instantaneamente as equipas de emergência, permitindo respostas mais rápidas e melhores resultados de sobrevivência</a:t>
            </a:r>
            <a:r>
              <a:rPr lang="en-GB" sz="1500" dirty="0">
                <a:latin typeface="Noto Sans"/>
                <a:ea typeface="Noto Sans"/>
                <a:cs typeface="Noto Sans"/>
              </a:rPr>
              <a:t>.</a:t>
            </a:r>
          </a:p>
          <a:p>
            <a:r>
              <a:rPr lang="pt-PT" sz="1900" dirty="0">
                <a:latin typeface="Overpass"/>
                <a:ea typeface="Noto Sans"/>
                <a:cs typeface="Noto Sans"/>
              </a:rPr>
              <a:t>Proteção auditiva inteligente na construção</a:t>
            </a:r>
            <a:endParaRPr lang="en-GB" sz="1900" dirty="0">
              <a:latin typeface="Overpass"/>
              <a:ea typeface="Noto Sans"/>
              <a:cs typeface="Noto Sans"/>
            </a:endParaRPr>
          </a:p>
          <a:p>
            <a:pPr marL="233680" lvl="2" indent="-233680"/>
            <a:r>
              <a:rPr lang="pt-PT" sz="1500" dirty="0">
                <a:latin typeface="Noto Sans"/>
                <a:ea typeface="Noto Sans"/>
                <a:cs typeface="Noto Sans"/>
              </a:rPr>
              <a:t>Monitoriza os níveis de ruído no ouvido e no ambiente em tempo real, permitindo um mapeamento detalhado do ruído, mais eficiente do que as avaliações convencionais</a:t>
            </a:r>
            <a:r>
              <a:rPr lang="en-GB" sz="1500" dirty="0">
                <a:latin typeface="Noto Sans"/>
                <a:ea typeface="Noto Sans"/>
                <a:cs typeface="Noto Sans"/>
              </a:rPr>
              <a:t>. </a:t>
            </a:r>
            <a:endParaRPr lang="en-US" sz="1500" dirty="0">
              <a:latin typeface="Noto Sans"/>
              <a:ea typeface="Noto Sans"/>
              <a:cs typeface="Noto Sans"/>
            </a:endParaRPr>
          </a:p>
          <a:p>
            <a:pPr marL="503555" lvl="4" indent="-251460">
              <a:buClr>
                <a:srgbClr val="FA3C4B"/>
              </a:buClr>
              <a:buFont typeface="Wingdings,Sans-Serif" panose="05040102010807070707" pitchFamily="18" charset="2"/>
              <a:buChar char="ü"/>
            </a:pPr>
            <a:r>
              <a:rPr lang="pt-PT" sz="1500" dirty="0">
                <a:latin typeface="Noto Sans"/>
                <a:ea typeface="Noto Sans"/>
                <a:cs typeface="Noto Sans"/>
              </a:rPr>
              <a:t>Utilizado num estaleiro de construção ferroviária no Reino Unido em 2021, revelando riscos de ruído anteriormente não reconhecidos e permitindo intervenções específicas, que reduziram a exposição ao ruído no local de trabalho em 50%</a:t>
            </a:r>
            <a:r>
              <a:rPr lang="en-GB" sz="1500" dirty="0">
                <a:latin typeface="Noto Sans"/>
                <a:ea typeface="Noto Sans"/>
                <a:cs typeface="Noto Sans"/>
              </a:rPr>
              <a:t>.</a:t>
            </a:r>
          </a:p>
          <a:p>
            <a:endParaRPr lang="es-E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308C7B8-71DF-CC01-EDB3-7F57A51D70B4}"/>
              </a:ext>
            </a:extLst>
          </p:cNvPr>
          <p:cNvSpPr txBox="1">
            <a:spLocks/>
          </p:cNvSpPr>
          <p:nvPr/>
        </p:nvSpPr>
        <p:spPr>
          <a:xfrm>
            <a:off x="6096000" y="1436235"/>
            <a:ext cx="5754282" cy="572174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200" b="1" kern="1200">
                <a:solidFill>
                  <a:schemeClr val="accent2"/>
                </a:solidFill>
                <a:latin typeface="Overpass" panose="00000500000000000000" pitchFamily="2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234000" indent="-23400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6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234000" indent="-23400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 3" panose="05040102010807070707" pitchFamily="18" charset="2"/>
              <a:buChar char="u"/>
              <a:defRPr sz="1800" b="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  <a:lvl6pPr marL="189000" indent="-189000" algn="l" defTabSz="685800" rtl="0" eaLnBrk="1" latinLnBrk="0" hangingPunct="1">
              <a:lnSpc>
                <a:spcPct val="100000"/>
              </a:lnSpc>
              <a:spcBef>
                <a:spcPts val="338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  <a:defRPr sz="7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00" dirty="0" err="1">
                <a:solidFill>
                  <a:schemeClr val="accent1"/>
                </a:solidFill>
                <a:latin typeface="Overpass"/>
                <a:ea typeface="Noto Sans"/>
                <a:cs typeface="Noto Sans"/>
              </a:rPr>
              <a:t>Segurança</a:t>
            </a:r>
            <a:r>
              <a:rPr lang="en-GB" sz="1900" dirty="0">
                <a:solidFill>
                  <a:schemeClr val="accent1"/>
                </a:solidFill>
                <a:latin typeface="Overpass"/>
                <a:ea typeface="Noto Sans"/>
                <a:cs typeface="Noto Sans"/>
              </a:rPr>
              <a:t> dos </a:t>
            </a:r>
            <a:r>
              <a:rPr lang="en-GB" sz="1900" dirty="0" err="1">
                <a:solidFill>
                  <a:schemeClr val="accent1"/>
                </a:solidFill>
                <a:latin typeface="Overpass"/>
                <a:ea typeface="Noto Sans"/>
                <a:cs typeface="Noto Sans"/>
              </a:rPr>
              <a:t>trabalhadores</a:t>
            </a:r>
            <a:r>
              <a:rPr lang="en-GB" sz="1900" dirty="0">
                <a:solidFill>
                  <a:schemeClr val="accent1"/>
                </a:solidFill>
                <a:latin typeface="Overpass"/>
                <a:ea typeface="Noto Sans"/>
                <a:cs typeface="Noto Sans"/>
              </a:rPr>
              <a:t> </a:t>
            </a:r>
            <a:r>
              <a:rPr lang="en-GB" sz="1900" dirty="0" err="1">
                <a:solidFill>
                  <a:schemeClr val="accent1"/>
                </a:solidFill>
                <a:latin typeface="Overpass"/>
                <a:ea typeface="Noto Sans"/>
                <a:cs typeface="Noto Sans"/>
              </a:rPr>
              <a:t>temporários</a:t>
            </a:r>
            <a:endParaRPr lang="en-GB" sz="1900" dirty="0">
              <a:solidFill>
                <a:schemeClr val="accent1"/>
              </a:solidFill>
              <a:latin typeface="Overpass"/>
              <a:ea typeface="Noto Sans"/>
              <a:cs typeface="Noto Sans"/>
            </a:endParaRPr>
          </a:p>
          <a:p>
            <a:pPr marL="233680" lvl="2" indent="-233680"/>
            <a:r>
              <a:rPr lang="pt-PT" sz="1500" dirty="0">
                <a:latin typeface="Noto Sans"/>
                <a:ea typeface="Noto Sans"/>
                <a:cs typeface="Noto Sans"/>
              </a:rPr>
              <a:t>Os sistemas de IA implementados em 2024 por uma empresa de recrutamento francesa analisam os riscos profissionais com base nos perfis dos trabalhadores e nos incidentes anteriores</a:t>
            </a:r>
            <a:r>
              <a:rPr lang="en-GB" sz="1500" dirty="0">
                <a:latin typeface="Noto Sans"/>
                <a:ea typeface="Noto Sans"/>
                <a:cs typeface="Noto Sans"/>
              </a:rPr>
              <a:t>.</a:t>
            </a:r>
          </a:p>
          <a:p>
            <a:pPr marL="233680" lvl="2" indent="-233680"/>
            <a:r>
              <a:rPr lang="pt-PT" sz="1500" dirty="0">
                <a:latin typeface="Noto Sans"/>
                <a:ea typeface="Noto Sans"/>
                <a:cs typeface="Noto Sans"/>
              </a:rPr>
              <a:t>Os empregadores utilizam estes dados para ações de formação específicas e implementam estratégias de mitigação de riscos</a:t>
            </a:r>
            <a:r>
              <a:rPr lang="en-GB" sz="1500" dirty="0">
                <a:latin typeface="Noto Sans"/>
                <a:ea typeface="Noto Sans"/>
                <a:cs typeface="Noto Sans"/>
              </a:rPr>
              <a:t>.</a:t>
            </a:r>
          </a:p>
          <a:p>
            <a:r>
              <a:rPr lang="en-GB" sz="1900" dirty="0" err="1">
                <a:solidFill>
                  <a:schemeClr val="accent1"/>
                </a:solidFill>
                <a:latin typeface="Overpass"/>
                <a:ea typeface="Noto Sans"/>
                <a:cs typeface="Noto Sans"/>
              </a:rPr>
              <a:t>Capacetes</a:t>
            </a:r>
            <a:r>
              <a:rPr lang="en-GB" sz="1900" dirty="0">
                <a:solidFill>
                  <a:schemeClr val="accent1"/>
                </a:solidFill>
                <a:latin typeface="Overpass"/>
                <a:ea typeface="Noto Sans"/>
                <a:cs typeface="Noto Sans"/>
              </a:rPr>
              <a:t> </a:t>
            </a:r>
            <a:r>
              <a:rPr lang="en-GB" sz="1900" dirty="0" err="1">
                <a:solidFill>
                  <a:schemeClr val="accent1"/>
                </a:solidFill>
                <a:latin typeface="Overpass"/>
                <a:ea typeface="Noto Sans"/>
                <a:cs typeface="Noto Sans"/>
              </a:rPr>
              <a:t>inteligentes</a:t>
            </a:r>
            <a:r>
              <a:rPr lang="en-GB" sz="1900" dirty="0">
                <a:solidFill>
                  <a:schemeClr val="accent1"/>
                </a:solidFill>
                <a:latin typeface="Overpass"/>
                <a:ea typeface="Noto Sans"/>
                <a:cs typeface="Noto Sans"/>
              </a:rPr>
              <a:t> </a:t>
            </a:r>
            <a:r>
              <a:rPr lang="en-GB" sz="1900" dirty="0" err="1">
                <a:solidFill>
                  <a:schemeClr val="accent1"/>
                </a:solidFill>
                <a:latin typeface="Overpass"/>
                <a:ea typeface="Noto Sans"/>
                <a:cs typeface="Noto Sans"/>
              </a:rPr>
              <a:t>na</a:t>
            </a:r>
            <a:r>
              <a:rPr lang="en-GB" sz="1900" dirty="0">
                <a:solidFill>
                  <a:schemeClr val="accent1"/>
                </a:solidFill>
                <a:latin typeface="Overpass"/>
                <a:ea typeface="Noto Sans"/>
                <a:cs typeface="Noto Sans"/>
              </a:rPr>
              <a:t> </a:t>
            </a:r>
            <a:r>
              <a:rPr lang="en-GB" sz="1900" dirty="0" err="1">
                <a:solidFill>
                  <a:schemeClr val="accent1"/>
                </a:solidFill>
                <a:latin typeface="Overpass"/>
                <a:ea typeface="Noto Sans"/>
                <a:cs typeface="Noto Sans"/>
              </a:rPr>
              <a:t>mineração</a:t>
            </a:r>
            <a:r>
              <a:rPr lang="en-GB" sz="2000" dirty="0">
                <a:solidFill>
                  <a:schemeClr val="accent1"/>
                </a:solidFill>
                <a:latin typeface="Overpass"/>
                <a:ea typeface="Noto Sans"/>
                <a:cs typeface="Noto Sans"/>
              </a:rPr>
              <a:t> </a:t>
            </a:r>
          </a:p>
          <a:p>
            <a:pPr marL="233680" lvl="2" indent="-233680"/>
            <a:r>
              <a:rPr lang="pt-PT" sz="1500" dirty="0">
                <a:latin typeface="Noto Sans"/>
                <a:ea typeface="Noto Sans"/>
                <a:cs typeface="Noto Sans"/>
              </a:rPr>
              <a:t>Detetam gases perigosos, monitorizam a temperatura e a pressão e enviam alertas em caso de colapso, colisão ou emergências</a:t>
            </a:r>
            <a:r>
              <a:rPr lang="en-GB" sz="1500" dirty="0">
                <a:latin typeface="Noto Sans"/>
                <a:ea typeface="Noto Sans"/>
                <a:cs typeface="Noto Sans"/>
              </a:rPr>
              <a:t>.</a:t>
            </a:r>
          </a:p>
          <a:p>
            <a:pPr marL="233680" lvl="2" indent="-233680"/>
            <a:r>
              <a:rPr lang="pt-PT" sz="1500" dirty="0">
                <a:latin typeface="Noto Sans"/>
                <a:ea typeface="Noto Sans"/>
                <a:cs typeface="Noto Sans"/>
              </a:rPr>
              <a:t>Podem ser emparelhados com câmaras e monitores de poeiras, com </a:t>
            </a:r>
            <a:r>
              <a:rPr lang="pt-PT" sz="1500" i="1" dirty="0">
                <a:latin typeface="Noto Sans"/>
                <a:ea typeface="Noto Sans"/>
                <a:cs typeface="Noto Sans"/>
              </a:rPr>
              <a:t>softwares</a:t>
            </a:r>
            <a:r>
              <a:rPr lang="pt-PT" sz="1500" dirty="0">
                <a:latin typeface="Noto Sans"/>
                <a:ea typeface="Noto Sans"/>
                <a:cs typeface="Noto Sans"/>
              </a:rPr>
              <a:t> que relacionam o vídeo com os dados recolhidos, para identificar zonas de alto risco, de forma a reduzir a exposição e melhorar a segurança no local</a:t>
            </a:r>
            <a:r>
              <a:rPr lang="en-GB" sz="1500" dirty="0">
                <a:latin typeface="Noto Sans"/>
                <a:ea typeface="Noto Sans"/>
                <a:cs typeface="Noto Sans"/>
              </a:rPr>
              <a:t>.</a:t>
            </a:r>
          </a:p>
          <a:p>
            <a:r>
              <a:rPr lang="pt-PT" sz="1900" dirty="0">
                <a:solidFill>
                  <a:schemeClr val="accent1"/>
                </a:solidFill>
                <a:latin typeface="Overpass"/>
                <a:ea typeface="Noto Sans"/>
                <a:cs typeface="Noto Sans"/>
              </a:rPr>
              <a:t>Segurança dos motoristas na construção, entrega, transporte rodoviário, logística e serviços alimentares</a:t>
            </a:r>
            <a:r>
              <a:rPr lang="en-GB" sz="2000" dirty="0">
                <a:solidFill>
                  <a:schemeClr val="accent1"/>
                </a:solidFill>
                <a:latin typeface="Overpass"/>
                <a:ea typeface="Noto Sans"/>
                <a:cs typeface="Noto Sans"/>
              </a:rPr>
              <a:t>  </a:t>
            </a:r>
          </a:p>
          <a:p>
            <a:pPr marL="233680" lvl="2" indent="-233680"/>
            <a:r>
              <a:rPr lang="pt-PT" sz="1500" dirty="0">
                <a:latin typeface="Noto Sans"/>
                <a:ea typeface="Noto Sans"/>
                <a:cs typeface="Noto Sans"/>
              </a:rPr>
              <a:t>As câmaras com tecnologia de IA instaladas nas viaturas analisam em tempo real os vídeos captados, para detetar riscos na estrada e na condução, emitindo alertas imediatos</a:t>
            </a:r>
            <a:r>
              <a:rPr lang="en-GB" sz="1500" dirty="0">
                <a:latin typeface="Noto Sans"/>
                <a:ea typeface="Noto Sans"/>
                <a:cs typeface="Noto Sans"/>
              </a:rPr>
              <a:t>. </a:t>
            </a:r>
          </a:p>
          <a:p>
            <a:pPr marL="233680" lvl="2" indent="-233680"/>
            <a:r>
              <a:rPr lang="pt-PT" sz="1500" dirty="0">
                <a:latin typeface="Noto Sans"/>
                <a:ea typeface="Noto Sans"/>
                <a:cs typeface="Noto Sans"/>
              </a:rPr>
              <a:t>As ferramentas de formação analisam dados para reforçar práticas de condução segura e abordar comportamentos de risco</a:t>
            </a:r>
            <a:r>
              <a:rPr lang="en-GB" sz="1500" dirty="0">
                <a:latin typeface="Noto Sans"/>
                <a:ea typeface="Noto Sans"/>
                <a:cs typeface="Noto Sans"/>
              </a:rPr>
              <a:t>.</a:t>
            </a:r>
          </a:p>
          <a:p>
            <a:endParaRPr lang="es-ES"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A9DB3645-9614-4C35-BC62-398B001D65A2}"/>
              </a:ext>
            </a:extLst>
          </p:cNvPr>
          <p:cNvGrpSpPr/>
          <p:nvPr/>
        </p:nvGrpSpPr>
        <p:grpSpPr>
          <a:xfrm>
            <a:off x="256086" y="6289787"/>
            <a:ext cx="1202265" cy="425191"/>
            <a:chOff x="256086" y="6289787"/>
            <a:chExt cx="1202265" cy="425191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D07D750A-9A40-4445-B689-67A28CF8E5F1}"/>
                </a:ext>
              </a:extLst>
            </p:cNvPr>
            <p:cNvSpPr/>
            <p:nvPr/>
          </p:nvSpPr>
          <p:spPr>
            <a:xfrm>
              <a:off x="256086" y="6289787"/>
              <a:ext cx="1202265" cy="425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2600" b="1" dirty="0">
                <a:solidFill>
                  <a:schemeClr val="accent6"/>
                </a:solidFill>
                <a:latin typeface="Overpass" panose="00000500000000000000" pitchFamily="2" charset="0"/>
              </a:endParaRPr>
            </a:p>
          </p:txBody>
        </p:sp>
        <p:pic>
          <p:nvPicPr>
            <p:cNvPr id="7" name="Picture 2" descr="Mais verde, mais empregos! | @oit_brasil - Virada Sustentável - Festival de  Sustentabilidade">
              <a:extLst>
                <a:ext uri="{FF2B5EF4-FFF2-40B4-BE49-F238E27FC236}">
                  <a16:creationId xmlns:a16="http://schemas.microsoft.com/office/drawing/2014/main" id="{EEE646DB-13A3-4438-B2C1-1E8D419C52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26" y="6330462"/>
              <a:ext cx="954505" cy="334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40061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05A4F-A859-F2F8-2CE1-9C055E209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6FEF1-B81C-47FE-C321-C9B2DA94B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Ferramentas inteligentes de SST e sistemas de monitorização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DB8A8-6923-BFE5-9CF4-20E6B7D12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33680" lvl="3" indent="-233680">
              <a:spcBef>
                <a:spcPts val="600"/>
              </a:spcBef>
              <a:spcAft>
                <a:spcPts val="1200"/>
              </a:spcAft>
            </a:pPr>
            <a:r>
              <a:rPr lang="pt-PT" sz="2000" b="1" dirty="0">
                <a:latin typeface="Noto Sans"/>
                <a:ea typeface="Noto Sans"/>
                <a:cs typeface="Noto Sans"/>
              </a:rPr>
              <a:t>Riscos mecânicos: </a:t>
            </a:r>
            <a:r>
              <a:rPr lang="pt-PT" sz="2000" dirty="0">
                <a:latin typeface="Noto Sans"/>
                <a:ea typeface="Noto Sans"/>
                <a:cs typeface="Noto Sans"/>
              </a:rPr>
              <a:t>a dependência excessiva de alertas automatizados pode inadvertidamente promover a exposição aos riscos e aumentar os riscos de acidente quando os sistemas funcionam mal, enquanto o foco nos perigos imediatos pode desviar a atenção de questões de segurança subjacentes ou de longo prazo</a:t>
            </a:r>
            <a:r>
              <a:rPr lang="en-GB" sz="2000" dirty="0">
                <a:latin typeface="Noto Sans"/>
                <a:ea typeface="Noto Sans"/>
                <a:cs typeface="Noto Sans"/>
              </a:rPr>
              <a:t>. </a:t>
            </a:r>
          </a:p>
          <a:p>
            <a:pPr marL="233680" lvl="3" indent="-233680">
              <a:spcBef>
                <a:spcPts val="600"/>
              </a:spcBef>
              <a:spcAft>
                <a:spcPts val="1200"/>
              </a:spcAft>
            </a:pPr>
            <a:r>
              <a:rPr lang="pt-PT" sz="2000" b="1" dirty="0">
                <a:latin typeface="Noto Sans"/>
                <a:ea typeface="Noto Sans"/>
                <a:cs typeface="Noto Sans"/>
              </a:rPr>
              <a:t>Riscos ergonómicos: </a:t>
            </a:r>
            <a:r>
              <a:rPr lang="pt-PT" sz="2000" dirty="0">
                <a:latin typeface="Noto Sans"/>
                <a:ea typeface="Noto Sans"/>
                <a:cs typeface="Noto Sans"/>
              </a:rPr>
              <a:t>os dispositivos vestíveis mal concebidos podem resultar em problemas relacionados com o conforto, a usabilidade e o ajuste adequado, especialmente entre diversos grupos de trabalhadores. Estes desafios deve ser enfrentados para garantir a sua eficácia e evitar situações indesejadas</a:t>
            </a:r>
            <a:r>
              <a:rPr lang="en-GB" sz="2000" dirty="0">
                <a:latin typeface="Noto Sans"/>
                <a:ea typeface="Noto Sans"/>
                <a:cs typeface="Noto Sans"/>
              </a:rPr>
              <a:t>.​</a:t>
            </a:r>
          </a:p>
          <a:p>
            <a:pPr marL="233680" lvl="3" indent="-233680">
              <a:spcBef>
                <a:spcPts val="600"/>
              </a:spcBef>
              <a:spcAft>
                <a:spcPts val="1200"/>
              </a:spcAft>
            </a:pPr>
            <a:r>
              <a:rPr lang="pt-PT" sz="2000" b="1" dirty="0">
                <a:latin typeface="Noto Sans"/>
                <a:ea typeface="Noto Sans"/>
                <a:cs typeface="Noto Sans"/>
              </a:rPr>
              <a:t>Riscos psicossociais: </a:t>
            </a:r>
            <a:r>
              <a:rPr lang="pt-PT" sz="2000" dirty="0">
                <a:latin typeface="Noto Sans"/>
                <a:ea typeface="Noto Sans"/>
                <a:cs typeface="Noto Sans"/>
              </a:rPr>
              <a:t>a vigilância dos trabalhadores pode induzir stress e criar um ambiente de alta pressão, enquanto os alertas frequentes podem causar distração e sobrecarga cognitiva</a:t>
            </a:r>
            <a:r>
              <a:rPr lang="en-GB" sz="2000" dirty="0">
                <a:latin typeface="Noto Sans"/>
                <a:ea typeface="Noto Sans"/>
                <a:cs typeface="Noto Sans"/>
              </a:rPr>
              <a:t>.​</a:t>
            </a:r>
          </a:p>
          <a:p>
            <a:pPr marL="233680" lvl="3" indent="-233680">
              <a:spcBef>
                <a:spcPts val="600"/>
              </a:spcBef>
              <a:spcAft>
                <a:spcPts val="1200"/>
              </a:spcAft>
            </a:pPr>
            <a:r>
              <a:rPr lang="pt-PT" sz="2000" b="1" dirty="0">
                <a:latin typeface="Noto Sans"/>
                <a:ea typeface="Noto Sans"/>
                <a:cs typeface="Noto Sans"/>
              </a:rPr>
              <a:t>Preocupações com a privacidade e a ética: </a:t>
            </a:r>
            <a:r>
              <a:rPr lang="pt-PT" sz="2000" dirty="0">
                <a:latin typeface="Noto Sans"/>
                <a:ea typeface="Noto Sans"/>
                <a:cs typeface="Noto Sans"/>
              </a:rPr>
              <a:t>os sistemas de vigilância podem originar o risco de aplicação de penalizações automatizadas com base em métricas de desempenho, o que pode fomentar a desconfiança e aumentar o stress, enquanto a forma como os dados dos trabalhadores são recolhidos, utilizados e armazenados levanta questões éticas significativas</a:t>
            </a:r>
            <a:r>
              <a:rPr lang="en-GB" sz="2000" dirty="0">
                <a:latin typeface="Noto Sans"/>
                <a:ea typeface="Noto Sans"/>
                <a:cs typeface="Noto Sans"/>
              </a:rPr>
              <a:t>.</a:t>
            </a:r>
            <a:endParaRPr lang="es-ES" sz="2000" dirty="0">
              <a:latin typeface="Noto Sans"/>
              <a:ea typeface="Noto Sans"/>
              <a:cs typeface="Noto San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7F9AF5F-C722-4815-8130-C1266369A8E9}"/>
              </a:ext>
            </a:extLst>
          </p:cNvPr>
          <p:cNvSpPr/>
          <p:nvPr/>
        </p:nvSpPr>
        <p:spPr>
          <a:xfrm>
            <a:off x="346634" y="786063"/>
            <a:ext cx="3038250" cy="5048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600" b="1" dirty="0" err="1">
                <a:solidFill>
                  <a:schemeClr val="accent2"/>
                </a:solidFill>
                <a:latin typeface="Overpass" panose="00000500000000000000" pitchFamily="2" charset="0"/>
              </a:rPr>
              <a:t>Principais</a:t>
            </a:r>
            <a:r>
              <a:rPr lang="en-GB" sz="2600" b="1" dirty="0">
                <a:solidFill>
                  <a:schemeClr val="accent2"/>
                </a:solidFill>
                <a:latin typeface="Overpass" panose="00000500000000000000" pitchFamily="2" charset="0"/>
              </a:rPr>
              <a:t> </a:t>
            </a:r>
            <a:r>
              <a:rPr lang="en-GB" sz="2600" b="1" dirty="0" err="1">
                <a:solidFill>
                  <a:schemeClr val="accent2"/>
                </a:solidFill>
                <a:latin typeface="Overpass" panose="00000500000000000000" pitchFamily="2" charset="0"/>
              </a:rPr>
              <a:t>riscos</a:t>
            </a:r>
            <a:endParaRPr lang="en-GB" sz="2600" b="1" dirty="0">
              <a:solidFill>
                <a:schemeClr val="accent2"/>
              </a:solidFill>
              <a:latin typeface="Overpass" panose="00000500000000000000" pitchFamily="2" charset="0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E54A39CE-16AF-44F1-AA24-04D6C0891EE4}"/>
              </a:ext>
            </a:extLst>
          </p:cNvPr>
          <p:cNvGrpSpPr/>
          <p:nvPr/>
        </p:nvGrpSpPr>
        <p:grpSpPr>
          <a:xfrm>
            <a:off x="256086" y="6289787"/>
            <a:ext cx="1202265" cy="425191"/>
            <a:chOff x="256086" y="6289787"/>
            <a:chExt cx="1202265" cy="425191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596DA331-5D6C-4487-9A59-C61CD5265B9A}"/>
                </a:ext>
              </a:extLst>
            </p:cNvPr>
            <p:cNvSpPr/>
            <p:nvPr/>
          </p:nvSpPr>
          <p:spPr>
            <a:xfrm>
              <a:off x="256086" y="6289787"/>
              <a:ext cx="1202265" cy="425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2600" b="1" dirty="0">
                <a:solidFill>
                  <a:schemeClr val="accent6"/>
                </a:solidFill>
                <a:latin typeface="Overpass" panose="00000500000000000000" pitchFamily="2" charset="0"/>
              </a:endParaRPr>
            </a:p>
          </p:txBody>
        </p:sp>
        <p:pic>
          <p:nvPicPr>
            <p:cNvPr id="8" name="Picture 2" descr="Mais verde, mais empregos! | @oit_brasil - Virada Sustentável - Festival de  Sustentabilidade">
              <a:extLst>
                <a:ext uri="{FF2B5EF4-FFF2-40B4-BE49-F238E27FC236}">
                  <a16:creationId xmlns:a16="http://schemas.microsoft.com/office/drawing/2014/main" id="{4BB9644C-CB6A-478B-A10E-776C207400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26" y="6330462"/>
              <a:ext cx="954505" cy="334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75194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ILO">
  <a:themeElements>
    <a:clrScheme name="ILO Jan 2020">
      <a:dk1>
        <a:srgbClr val="230050"/>
      </a:dk1>
      <a:lt1>
        <a:sysClr val="window" lastClr="FFFFFF"/>
      </a:lt1>
      <a:dk2>
        <a:srgbClr val="000000"/>
      </a:dk2>
      <a:lt2>
        <a:srgbClr val="F8FCFE"/>
      </a:lt2>
      <a:accent1>
        <a:srgbClr val="1E2DBE"/>
      </a:accent1>
      <a:accent2>
        <a:srgbClr val="FA3C4B"/>
      </a:accent2>
      <a:accent3>
        <a:srgbClr val="FFCD2D"/>
      </a:accent3>
      <a:accent4>
        <a:srgbClr val="960A55"/>
      </a:accent4>
      <a:accent5>
        <a:srgbClr val="05D2D2"/>
      </a:accent5>
      <a:accent6>
        <a:srgbClr val="8CE164"/>
      </a:accent6>
      <a:hlink>
        <a:srgbClr val="230050"/>
      </a:hlink>
      <a:folHlink>
        <a:srgbClr val="23005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ILO" id="{B957A9F2-B6CA-45BB-A80F-3D7B6C28D25A}" vid="{B74F2439-0BDD-4EBD-9A04-6CB6E0AC36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f9ac08-cad0-4069-9cc9-ad6597f5f3a5">
      <Terms xmlns="http://schemas.microsoft.com/office/infopath/2007/PartnerControls"/>
    </lcf76f155ced4ddcb4097134ff3c332f>
    <TaxCatchAll xmlns="2118e9f4-83e0-430e-8618-3d02343c48a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3908A712D7AA418D95BFCC0ECE245F" ma:contentTypeVersion="18" ma:contentTypeDescription="Create a new document." ma:contentTypeScope="" ma:versionID="1b5d56c4448805680f95162c6eb64448">
  <xsd:schema xmlns:xsd="http://www.w3.org/2001/XMLSchema" xmlns:xs="http://www.w3.org/2001/XMLSchema" xmlns:p="http://schemas.microsoft.com/office/2006/metadata/properties" xmlns:ns2="18f9ac08-cad0-4069-9cc9-ad6597f5f3a5" xmlns:ns3="8f68b5b3-e33a-4795-8620-9e287973ee67" xmlns:ns4="2118e9f4-83e0-430e-8618-3d02343c48a9" targetNamespace="http://schemas.microsoft.com/office/2006/metadata/properties" ma:root="true" ma:fieldsID="e96f78ebeb261c0e9e7320137fadd373" ns2:_="" ns3:_="" ns4:_="">
    <xsd:import namespace="18f9ac08-cad0-4069-9cc9-ad6597f5f3a5"/>
    <xsd:import namespace="8f68b5b3-e33a-4795-8620-9e287973ee67"/>
    <xsd:import namespace="2118e9f4-83e0-430e-8618-3d02343c48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f9ac08-cad0-4069-9cc9-ad6597f5f3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932b82f-ee1f-4246-9d44-c1f8cdfbe5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68b5b3-e33a-4795-8620-9e287973ee6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18e9f4-83e0-430e-8618-3d02343c48a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a99bea5c-8ec8-4b88-9319-e51098983805}" ma:internalName="TaxCatchAll" ma:showField="CatchAllData" ma:web="8f68b5b3-e33a-4795-8620-9e287973ee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2C4EEE-229A-4F3F-A3B1-78A04090BC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2F64B3-DC0A-45A2-8D63-791D6CF8656C}">
  <ds:schemaRefs>
    <ds:schemaRef ds:uri="http://purl.org/dc/terms/"/>
    <ds:schemaRef ds:uri="http://purl.org/dc/dcmitype/"/>
    <ds:schemaRef ds:uri="18f9ac08-cad0-4069-9cc9-ad6597f5f3a5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2118e9f4-83e0-430e-8618-3d02343c48a9"/>
    <ds:schemaRef ds:uri="8f68b5b3-e33a-4795-8620-9e287973ee67"/>
  </ds:schemaRefs>
</ds:datastoreItem>
</file>

<file path=customXml/itemProps3.xml><?xml version="1.0" encoding="utf-8"?>
<ds:datastoreItem xmlns:ds="http://schemas.openxmlformats.org/officeDocument/2006/customXml" ds:itemID="{39ACDCB4-F1A0-4934-9256-5D7DC1E2F8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f9ac08-cad0-4069-9cc9-ad6597f5f3a5"/>
    <ds:schemaRef ds:uri="8f68b5b3-e33a-4795-8620-9e287973ee67"/>
    <ds:schemaRef ds:uri="2118e9f4-83e0-430e-8618-3d02343c48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ThemeILO</Template>
  <TotalTime>756</TotalTime>
  <Words>3965</Words>
  <Application>Microsoft Office PowerPoint</Application>
  <PresentationFormat>Ecrã Panorâmico</PresentationFormat>
  <Paragraphs>188</Paragraphs>
  <Slides>26</Slides>
  <Notes>8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26</vt:i4>
      </vt:variant>
    </vt:vector>
  </HeadingPairs>
  <TitlesOfParts>
    <vt:vector size="37" baseType="lpstr">
      <vt:lpstr>Aptos</vt:lpstr>
      <vt:lpstr>Arial</vt:lpstr>
      <vt:lpstr>Calibri</vt:lpstr>
      <vt:lpstr>Noto Sans</vt:lpstr>
      <vt:lpstr>Overpass</vt:lpstr>
      <vt:lpstr>Times New Roman</vt:lpstr>
      <vt:lpstr>Wingdings</vt:lpstr>
      <vt:lpstr>Wingdings 3</vt:lpstr>
      <vt:lpstr>Wingdings,Sans-Serif</vt:lpstr>
      <vt:lpstr>ThemeILO</vt:lpstr>
      <vt:lpstr>Office Theme</vt:lpstr>
      <vt:lpstr>Apresentação do PowerPoint</vt:lpstr>
      <vt:lpstr>Apresentação do PowerPoint</vt:lpstr>
      <vt:lpstr>Automatização e robótica avançada</vt:lpstr>
      <vt:lpstr>Automatização e robótica avançada Melhoria da SST em diversos setores</vt:lpstr>
      <vt:lpstr>Apresentação do PowerPoint</vt:lpstr>
      <vt:lpstr>Automatização e robótica avançada</vt:lpstr>
      <vt:lpstr>Ferramentas inteligentes de SST e sistemas de monitorização​</vt:lpstr>
      <vt:lpstr>Ferramentas inteligentes de SST e sistemas de monitorização​ Melhoria da SST em diversos setores</vt:lpstr>
      <vt:lpstr>Ferramentas inteligentes de SST e sistemas de monitorização</vt:lpstr>
      <vt:lpstr>Realidade virtual (RV) e aumentada</vt:lpstr>
      <vt:lpstr>Realidade virtual (RV) e aumentada​ Melhoria da SST em diversos setores</vt:lpstr>
      <vt:lpstr>Realidade virtual (RV) e aumentada</vt:lpstr>
      <vt:lpstr>Gestão algorítmica do trabalho</vt:lpstr>
      <vt:lpstr>Gestão algorítmica do trabalho</vt:lpstr>
      <vt:lpstr>Apresentação do PowerPoint</vt:lpstr>
      <vt:lpstr>Alteração das formas de trabalho através da digitalização</vt:lpstr>
      <vt:lpstr>Alteração das formas de trabalho através da digitalização</vt:lpstr>
      <vt:lpstr>Apresentação do PowerPoint</vt:lpstr>
      <vt:lpstr>Apresentação do PowerPoint</vt:lpstr>
      <vt:lpstr>Abordar a SST na era digital: políticas públicas e esforços colaborativos </vt:lpstr>
      <vt:lpstr>O papel da OIT</vt:lpstr>
      <vt:lpstr>O papel da OIT</vt:lpstr>
      <vt:lpstr>Gestão da digitalização e da SST no local de trabalho</vt:lpstr>
      <vt:lpstr>Apresentação do PowerPoint</vt:lpstr>
      <vt:lpstr>Principais Conclusões </vt:lpstr>
      <vt:lpstr>Apresentação do PowerPoint</vt:lpstr>
    </vt:vector>
  </TitlesOfParts>
  <Company>ILO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Papandrea, Dafne</dc:creator>
  <cp:lastModifiedBy>Júlio CD. Aguiar</cp:lastModifiedBy>
  <cp:revision>53</cp:revision>
  <dcterms:created xsi:type="dcterms:W3CDTF">2025-04-04T06:59:23Z</dcterms:created>
  <dcterms:modified xsi:type="dcterms:W3CDTF">2025-04-24T10:02:21Z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0x010100B23908A712D7AA418D95BFCC0ECE245F</vt:lpwstr>
  </property>
  <property fmtid="{D5CDD505-2E9C-101B-9397-08002B2CF9AE}" pid="3" name="MediaServiceImageTags">
    <vt:lpwstr/>
  </property>
</Properties>
</file>