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3" r:id="rId4"/>
  </p:sldMasterIdLst>
  <p:notesMasterIdLst>
    <p:notesMasterId r:id="rId29"/>
  </p:notesMasterIdLst>
  <p:sldIdLst>
    <p:sldId id="330" r:id="rId5"/>
    <p:sldId id="455" r:id="rId6"/>
    <p:sldId id="332" r:id="rId7"/>
    <p:sldId id="456" r:id="rId8"/>
    <p:sldId id="261" r:id="rId9"/>
    <p:sldId id="334" r:id="rId10"/>
    <p:sldId id="262" r:id="rId11"/>
    <p:sldId id="263" r:id="rId12"/>
    <p:sldId id="265" r:id="rId13"/>
    <p:sldId id="417" r:id="rId14"/>
    <p:sldId id="457" r:id="rId15"/>
    <p:sldId id="419" r:id="rId16"/>
    <p:sldId id="437" r:id="rId17"/>
    <p:sldId id="439" r:id="rId18"/>
    <p:sldId id="435" r:id="rId19"/>
    <p:sldId id="440" r:id="rId20"/>
    <p:sldId id="443" r:id="rId21"/>
    <p:sldId id="446" r:id="rId22"/>
    <p:sldId id="454" r:id="rId23"/>
    <p:sldId id="449" r:id="rId24"/>
    <p:sldId id="450" r:id="rId25"/>
    <p:sldId id="453" r:id="rId26"/>
    <p:sldId id="352" r:id="rId27"/>
    <p:sldId id="458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D"/>
    <a:srgbClr val="003399"/>
    <a:srgbClr val="738FC7"/>
    <a:srgbClr val="6584C2"/>
    <a:srgbClr val="58585A"/>
    <a:srgbClr val="B1B3B4"/>
    <a:srgbClr val="ACC700"/>
    <a:srgbClr val="E64715"/>
    <a:srgbClr val="8FA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72727" autoAdjust="0"/>
  </p:normalViewPr>
  <p:slideViewPr>
    <p:cSldViewPr>
      <p:cViewPr varScale="1">
        <p:scale>
          <a:sx n="102" d="100"/>
          <a:sy n="102" d="100"/>
        </p:scale>
        <p:origin x="1782" y="102"/>
      </p:cViewPr>
      <p:guideLst>
        <p:guide orient="horz" pos="577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urtama\Documents\11.%20DIGITALISATION\PRESENTATION%20FOR%20SEPTEMBER%2022\Presentations%20for%20WOS\Telework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urtama\Documents\13.%20TELEWORK\Charts%20for%20presentation%20-%20WC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36892197163276E-2"/>
          <c:y val="9.9166269107354085E-2"/>
          <c:w val="0.4813836822363653"/>
          <c:h val="0.7928672413304840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61-46DA-A299-FD80310D8A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61-46DA-A299-FD80310D8A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61-46DA-A299-FD80310D8A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61-46DA-A299-FD80310D8A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61-46DA-A299-FD80310D8A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61-46DA-A299-FD80310D8A2A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61-46DA-A299-FD80310D8A2A}"/>
              </c:ext>
            </c:extLst>
          </c:dPt>
          <c:dLbls>
            <c:dLbl>
              <c:idx val="0"/>
              <c:layout>
                <c:manualLayout>
                  <c:x val="5.9064781850722264E-3"/>
                  <c:y val="-3.5288471526811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61-46DA-A299-FD80310D8A2A}"/>
                </c:ext>
              </c:extLst>
            </c:dLbl>
            <c:dLbl>
              <c:idx val="1"/>
              <c:layout>
                <c:manualLayout>
                  <c:x val="-1.5627397220414663E-2"/>
                  <c:y val="1.66291436027803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61-46DA-A299-FD80310D8A2A}"/>
                </c:ext>
              </c:extLst>
            </c:dLbl>
            <c:dLbl>
              <c:idx val="2"/>
              <c:layout>
                <c:manualLayout>
                  <c:x val="-1.4969401547976151E-2"/>
                  <c:y val="7.77459911861638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437407952871868E-2"/>
                      <c:h val="5.14511873350923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E61-46DA-A299-FD80310D8A2A}"/>
                </c:ext>
              </c:extLst>
            </c:dLbl>
            <c:dLbl>
              <c:idx val="3"/>
              <c:layout>
                <c:manualLayout>
                  <c:x val="-9.4304997857380928E-3"/>
                  <c:y val="-4.783918344584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1429523703716E-2"/>
                      <c:h val="7.7836395084641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E61-46DA-A299-FD80310D8A2A}"/>
                </c:ext>
              </c:extLst>
            </c:dLbl>
            <c:dLbl>
              <c:idx val="4"/>
              <c:layout>
                <c:manualLayout>
                  <c:x val="-7.6251551030348374E-3"/>
                  <c:y val="2.39280742941433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5EB81F-D476-4A44-BF02-CF2F67FAA039}" type="VALUE">
                      <a:rPr lang="en-US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E61-46DA-A299-FD80310D8A2A}"/>
                </c:ext>
              </c:extLst>
            </c:dLbl>
            <c:dLbl>
              <c:idx val="5"/>
              <c:layout>
                <c:manualLayout>
                  <c:x val="-1.7846892673300887E-2"/>
                  <c:y val="-0.134870499138439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72610318430228E-2"/>
                      <c:h val="5.81155470742902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E61-46DA-A299-FD80310D8A2A}"/>
                </c:ext>
              </c:extLst>
            </c:dLbl>
            <c:dLbl>
              <c:idx val="6"/>
              <c:layout>
                <c:manualLayout>
                  <c:x val="4.829159193951995E-2"/>
                  <c:y val="-0.138328856706553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E61-46DA-A299-FD80310D8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Sheet1!$B$3:$B$9</c:f>
              <c:strCache>
                <c:ptCount val="7"/>
                <c:pt idx="0">
                  <c:v>Your employer’s/your own business’ premises (office, factory, shop, school, etc.)</c:v>
                </c:pt>
                <c:pt idx="1">
                  <c:v>Clients’ premises</c:v>
                </c:pt>
                <c:pt idx="2">
                  <c:v>A car or another vehicle (e.g. train, bus)</c:v>
                </c:pt>
                <c:pt idx="3">
                  <c:v>An outside site (e.g. construction site, agricultural field, streets of a city)</c:v>
                </c:pt>
                <c:pt idx="4">
                  <c:v>Your own home</c:v>
                </c:pt>
                <c:pt idx="5">
                  <c:v>Public spaces such as coffee shops, airports etc.</c:v>
                </c:pt>
                <c:pt idx="6">
                  <c:v>Don't know</c:v>
                </c:pt>
              </c:strCache>
            </c:strRef>
          </c:cat>
          <c:val>
            <c:numRef>
              <c:f>Sheet1!$C$3:$C$9</c:f>
              <c:numCache>
                <c:formatCode>###0.0</c:formatCode>
                <c:ptCount val="7"/>
                <c:pt idx="0">
                  <c:v>65.186182602118294</c:v>
                </c:pt>
                <c:pt idx="1">
                  <c:v>6.2137740453245227</c:v>
                </c:pt>
                <c:pt idx="2">
                  <c:v>3.4478210294321272</c:v>
                </c:pt>
                <c:pt idx="3">
                  <c:v>5.6060827428066773</c:v>
                </c:pt>
                <c:pt idx="4">
                  <c:v>16.800497460640472</c:v>
                </c:pt>
                <c:pt idx="5">
                  <c:v>2.0823579935879049</c:v>
                </c:pt>
                <c:pt idx="6">
                  <c:v>0.6632841260874428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61-46DA-A299-FD80310D8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5081197988583286"/>
          <c:y val="5.5607928095135407E-2"/>
          <c:w val="0.39039825601388206"/>
          <c:h val="0.89915880806272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solidFill>
                  <a:srgbClr val="003399"/>
                </a:solidFill>
              </a:rPr>
              <a:t>Establishments with</a:t>
            </a:r>
            <a:r>
              <a:rPr lang="en-GB" sz="1600" b="1" baseline="0" dirty="0">
                <a:solidFill>
                  <a:srgbClr val="003399"/>
                </a:solidFill>
              </a:rPr>
              <a:t> </a:t>
            </a:r>
            <a:r>
              <a:rPr lang="en-GB" sz="1600" b="1" dirty="0">
                <a:solidFill>
                  <a:srgbClr val="003399"/>
                </a:solidFill>
              </a:rPr>
              <a:t>telework in place, by size (EU-27) </a:t>
            </a:r>
          </a:p>
        </c:rich>
      </c:tx>
      <c:layout>
        <c:manualLayout>
          <c:xMode val="edge"/>
          <c:yMode val="edge"/>
          <c:x val="8.027039227634322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331690282085941"/>
          <c:y val="9.603039025480678E-2"/>
          <c:w val="0.41095342382280758"/>
          <c:h val="0.6533579602266415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BA-4798-A4D3-4C0E859436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BA-4798-A4D3-4C0E859436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BA-4798-A4D3-4C0E859436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BA-4798-A4D3-4C0E859436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BA-4798-A4D3-4C0E859436E1}"/>
              </c:ext>
            </c:extLst>
          </c:dPt>
          <c:dLbls>
            <c:dLbl>
              <c:idx val="0"/>
              <c:layout>
                <c:manualLayout>
                  <c:x val="-3.7033465370002759E-2"/>
                  <c:y val="0.14070174663932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BA-4798-A4D3-4C0E859436E1}"/>
                </c:ext>
              </c:extLst>
            </c:dLbl>
            <c:dLbl>
              <c:idx val="1"/>
              <c:layout>
                <c:manualLayout>
                  <c:x val="-9.4781512739107551E-2"/>
                  <c:y val="9.729821472431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BA-4798-A4D3-4C0E859436E1}"/>
                </c:ext>
              </c:extLst>
            </c:dLbl>
            <c:dLbl>
              <c:idx val="2"/>
              <c:layout>
                <c:manualLayout>
                  <c:x val="-8.6063474463667508E-2"/>
                  <c:y val="-0.1187858248724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BA-4798-A4D3-4C0E859436E1}"/>
                </c:ext>
              </c:extLst>
            </c:dLbl>
            <c:dLbl>
              <c:idx val="3"/>
              <c:layout>
                <c:manualLayout>
                  <c:x val="0.11300253942609254"/>
                  <c:y val="-8.6913954005110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BA-4798-A4D3-4C0E859436E1}"/>
                </c:ext>
              </c:extLst>
            </c:dLbl>
            <c:dLbl>
              <c:idx val="4"/>
              <c:layout>
                <c:manualLayout>
                  <c:x val="5.9923746544293374E-2"/>
                  <c:y val="0.12987997891558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BA-4798-A4D3-4C0E859436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Size!$B$2:$B$6</c:f>
              <c:strCache>
                <c:ptCount val="5"/>
                <c:pt idx="0">
                  <c:v>5-9 employees</c:v>
                </c:pt>
                <c:pt idx="1">
                  <c:v>10-49 employees</c:v>
                </c:pt>
                <c:pt idx="2">
                  <c:v>50-249 employees</c:v>
                </c:pt>
                <c:pt idx="3">
                  <c:v>250+ employees</c:v>
                </c:pt>
                <c:pt idx="4">
                  <c:v>All establishments</c:v>
                </c:pt>
              </c:strCache>
            </c:strRef>
          </c:cat>
          <c:val>
            <c:numRef>
              <c:f>Size!$C$2:$C$6</c:f>
              <c:numCache>
                <c:formatCode>###0.0%</c:formatCode>
                <c:ptCount val="5"/>
                <c:pt idx="0">
                  <c:v>7.8002439538658541E-2</c:v>
                </c:pt>
                <c:pt idx="1">
                  <c:v>0.13318521569442163</c:v>
                </c:pt>
                <c:pt idx="2">
                  <c:v>0.2122951069155001</c:v>
                </c:pt>
                <c:pt idx="3">
                  <c:v>0.33414107935713838</c:v>
                </c:pt>
                <c:pt idx="4">
                  <c:v>0.11631384279469133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BA-4798-A4D3-4C0E85943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1545273459489892E-2"/>
          <c:y val="0.82131981796756204"/>
          <c:w val="0.79171657237574"/>
          <c:h val="0.11896233751805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0.13884</cdr:x>
      <cdr:y>0.82019</cdr:y>
    </cdr:from>
    <cdr:to>
      <cdr:x>0.3154</cdr:x>
      <cdr:y>0.88814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EAE4DA9-24A6-4F50-8864-E3FA371A4082}"/>
            </a:ext>
          </a:extLst>
        </cdr:cNvPr>
        <cdr:cNvSpPr txBox="1"/>
      </cdr:nvSpPr>
      <cdr:spPr>
        <a:xfrm xmlns:a="http://schemas.openxmlformats.org/drawingml/2006/main">
          <a:off x="919781" y="2971974"/>
          <a:ext cx="1169671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rgbClr val="003399"/>
              </a:solidFill>
            </a:rPr>
            <a:t>5-9 employees</a:t>
          </a:r>
          <a:endParaRPr lang="en-GB" sz="1000" dirty="0">
            <a:solidFill>
              <a:srgbClr val="003399"/>
            </a:solidFill>
          </a:endParaRPr>
        </a:p>
      </cdr:txBody>
    </cdr:sp>
  </cdr:relSizeAnchor>
  <cdr:relSizeAnchor xmlns:cdr="http://schemas.openxmlformats.org/drawingml/2006/chartDrawing">
    <cdr:from>
      <cdr:x>0.1087</cdr:x>
      <cdr:y>0.84423</cdr:y>
    </cdr:from>
    <cdr:to>
      <cdr:x>0.11974</cdr:x>
      <cdr:y>0.86441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4D590A88-0902-4EEC-A5E4-66D9BC575D1C}"/>
            </a:ext>
          </a:extLst>
        </cdr:cNvPr>
        <cdr:cNvSpPr/>
      </cdr:nvSpPr>
      <cdr:spPr>
        <a:xfrm xmlns:a="http://schemas.openxmlformats.org/drawingml/2006/main">
          <a:off x="720080" y="3059081"/>
          <a:ext cx="73152" cy="7315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noFill/>
            </a:ln>
          </a:endParaRPr>
        </a:p>
      </cdr:txBody>
    </cdr:sp>
  </cdr:relSizeAnchor>
  <cdr:relSizeAnchor xmlns:cdr="http://schemas.openxmlformats.org/drawingml/2006/chartDrawing">
    <cdr:from>
      <cdr:x>0.1087</cdr:x>
      <cdr:y>0.90064</cdr:y>
    </cdr:from>
    <cdr:to>
      <cdr:x>0.11974</cdr:x>
      <cdr:y>0.92083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id="{A11676D7-E0F3-499F-876C-484313483E15}"/>
            </a:ext>
          </a:extLst>
        </cdr:cNvPr>
        <cdr:cNvSpPr/>
      </cdr:nvSpPr>
      <cdr:spPr>
        <a:xfrm xmlns:a="http://schemas.openxmlformats.org/drawingml/2006/main">
          <a:off x="720080" y="3263490"/>
          <a:ext cx="73152" cy="73152"/>
        </a:xfrm>
        <a:prstGeom xmlns:a="http://schemas.openxmlformats.org/drawingml/2006/main" prst="rect">
          <a:avLst/>
        </a:prstGeom>
        <a:solidFill xmlns:a="http://schemas.openxmlformats.org/drawingml/2006/main">
          <a:srgbClr val="E6471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noFill/>
            </a:ln>
          </a:endParaRPr>
        </a:p>
      </cdr:txBody>
    </cdr:sp>
  </cdr:relSizeAnchor>
  <cdr:relSizeAnchor xmlns:cdr="http://schemas.openxmlformats.org/drawingml/2006/chartDrawing">
    <cdr:from>
      <cdr:x>0.37491</cdr:x>
      <cdr:y>0.84029</cdr:y>
    </cdr:from>
    <cdr:to>
      <cdr:x>0.38596</cdr:x>
      <cdr:y>0.86048</cdr:y>
    </cdr:to>
    <cdr:sp macro="" textlink="">
      <cdr:nvSpPr>
        <cdr:cNvPr id="12" name="Rectangle 11">
          <a:extLst xmlns:a="http://schemas.openxmlformats.org/drawingml/2006/main">
            <a:ext uri="{FF2B5EF4-FFF2-40B4-BE49-F238E27FC236}">
              <a16:creationId xmlns:a16="http://schemas.microsoft.com/office/drawing/2014/main" id="{05C4AB91-8454-4BF6-83CD-DCF01214DB79}"/>
            </a:ext>
          </a:extLst>
        </cdr:cNvPr>
        <cdr:cNvSpPr/>
      </cdr:nvSpPr>
      <cdr:spPr>
        <a:xfrm xmlns:a="http://schemas.openxmlformats.org/drawingml/2006/main">
          <a:off x="2483704" y="3044811"/>
          <a:ext cx="73152" cy="73152"/>
        </a:xfrm>
        <a:prstGeom xmlns:a="http://schemas.openxmlformats.org/drawingml/2006/main" prst="rect">
          <a:avLst/>
        </a:prstGeom>
        <a:solidFill xmlns:a="http://schemas.openxmlformats.org/drawingml/2006/main">
          <a:srgbClr val="ACC7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noFill/>
            </a:ln>
          </a:endParaRPr>
        </a:p>
      </cdr:txBody>
    </cdr:sp>
  </cdr:relSizeAnchor>
  <cdr:relSizeAnchor xmlns:cdr="http://schemas.openxmlformats.org/drawingml/2006/chartDrawing">
    <cdr:from>
      <cdr:x>0.37491</cdr:x>
      <cdr:y>0.90064</cdr:y>
    </cdr:from>
    <cdr:to>
      <cdr:x>0.38596</cdr:x>
      <cdr:y>0.92083</cdr:y>
    </cdr:to>
    <cdr:sp macro="" textlink="">
      <cdr:nvSpPr>
        <cdr:cNvPr id="13" name="Rectangle 12">
          <a:extLst xmlns:a="http://schemas.openxmlformats.org/drawingml/2006/main">
            <a:ext uri="{FF2B5EF4-FFF2-40B4-BE49-F238E27FC236}">
              <a16:creationId xmlns:a16="http://schemas.microsoft.com/office/drawing/2014/main" id="{094E4C37-7737-41B7-BD61-CA87DE5F1A1A}"/>
            </a:ext>
          </a:extLst>
        </cdr:cNvPr>
        <cdr:cNvSpPr/>
      </cdr:nvSpPr>
      <cdr:spPr>
        <a:xfrm xmlns:a="http://schemas.openxmlformats.org/drawingml/2006/main">
          <a:off x="2483704" y="3263490"/>
          <a:ext cx="73152" cy="73152"/>
        </a:xfrm>
        <a:prstGeom xmlns:a="http://schemas.openxmlformats.org/drawingml/2006/main" prst="rect">
          <a:avLst/>
        </a:prstGeom>
        <a:solidFill xmlns:a="http://schemas.openxmlformats.org/drawingml/2006/main">
          <a:srgbClr val="58585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noFill/>
            </a:ln>
          </a:endParaRPr>
        </a:p>
      </cdr:txBody>
    </cdr:sp>
  </cdr:relSizeAnchor>
  <cdr:relSizeAnchor xmlns:cdr="http://schemas.openxmlformats.org/drawingml/2006/chartDrawing">
    <cdr:from>
      <cdr:x>0.64665</cdr:x>
      <cdr:y>0.84029</cdr:y>
    </cdr:from>
    <cdr:to>
      <cdr:x>0.6577</cdr:x>
      <cdr:y>0.86048</cdr:y>
    </cdr:to>
    <cdr:sp macro="" textlink="">
      <cdr:nvSpPr>
        <cdr:cNvPr id="14" name="Rectangle 13">
          <a:extLst xmlns:a="http://schemas.openxmlformats.org/drawingml/2006/main">
            <a:ext uri="{FF2B5EF4-FFF2-40B4-BE49-F238E27FC236}">
              <a16:creationId xmlns:a16="http://schemas.microsoft.com/office/drawing/2014/main" id="{8B969961-6B03-4CFD-B39E-8915F4BE1F2D}"/>
            </a:ext>
          </a:extLst>
        </cdr:cNvPr>
        <cdr:cNvSpPr/>
      </cdr:nvSpPr>
      <cdr:spPr>
        <a:xfrm xmlns:a="http://schemas.openxmlformats.org/drawingml/2006/main">
          <a:off x="4283904" y="3044811"/>
          <a:ext cx="73152" cy="73152"/>
        </a:xfrm>
        <a:prstGeom xmlns:a="http://schemas.openxmlformats.org/drawingml/2006/main" prst="rect">
          <a:avLst/>
        </a:prstGeom>
        <a:solidFill xmlns:a="http://schemas.openxmlformats.org/drawingml/2006/main">
          <a:srgbClr val="B1B3B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noFill/>
            </a:ln>
          </a:endParaRPr>
        </a:p>
      </cdr:txBody>
    </cdr:sp>
  </cdr:relSizeAnchor>
  <cdr:relSizeAnchor xmlns:cdr="http://schemas.openxmlformats.org/drawingml/2006/chartDrawing">
    <cdr:from>
      <cdr:x>0.25</cdr:x>
      <cdr:y>0.066</cdr:y>
    </cdr:from>
    <cdr:to>
      <cdr:x>0.38803</cdr:x>
      <cdr:y>0.31835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271328-816D-4C67-8CF8-084E63A64D25}"/>
            </a:ext>
          </a:extLst>
        </cdr:cNvPr>
        <cdr:cNvSpPr txBox="1"/>
      </cdr:nvSpPr>
      <cdr:spPr>
        <a:xfrm xmlns:a="http://schemas.openxmlformats.org/drawingml/2006/main">
          <a:off x="1656184" y="2391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0.1413</cdr:x>
      <cdr:y>0.22498</cdr:y>
    </cdr:from>
    <cdr:to>
      <cdr:x>0.27933</cdr:x>
      <cdr:y>0.47733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528ED9B8-59F4-4996-BFBD-EBAD99C041C5}"/>
            </a:ext>
          </a:extLst>
        </cdr:cNvPr>
        <cdr:cNvSpPr txBox="1"/>
      </cdr:nvSpPr>
      <cdr:spPr>
        <a:xfrm xmlns:a="http://schemas.openxmlformats.org/drawingml/2006/main">
          <a:off x="936104" y="8152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85642-0ED0-456E-89C2-39606B603C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C8A0-A96D-4DB3-B7AC-587BF1B26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7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shwiki.eu/wiki/Risk_assessment_and_telework_-_checklis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a.europa.eu/en/publications/body-and-hazard-mapping-prevention-musculoskeletal-disorders-msd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musculoskeletal-disorders-related-telework-tips-teleworker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wiki.eu/wiki/Lighting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wiki.eu/wiki/Promoting_moving_and_exercise_at_work_to_avoid_prolonged_standing_and_sittin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wiki.eu/wiki/Recommendations_and_interventions_to_decrease_physical_inactivity_at_work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shwiki.eu/wiki/Work-life_balance_%E2%80%93_Managing_the_interface_between_family_and_working_lif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65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chemeClr val="bg1"/>
                </a:solidFill>
              </a:rPr>
              <a:t>EU-OSHA – Agência Europeia para a Segurança e Saúde no Trabalho</a:t>
            </a:r>
            <a:r>
              <a:rPr lang="pt-PT" dirty="0"/>
              <a:t>. Avaliação dos riscos e teletrabalho – lista de verificação. </a:t>
            </a:r>
            <a:r>
              <a:rPr lang="pt-PT" dirty="0">
                <a:solidFill>
                  <a:schemeClr val="bg1"/>
                </a:solidFill>
              </a:rPr>
              <a:t>Disponível em: </a:t>
            </a:r>
            <a:r>
              <a:rPr lang="pt-PT" dirty="0"/>
              <a:t>https://oshwiki.eu/wiki/Risk_assessment_and_telework_-_checklist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chemeClr val="tx2"/>
                </a:solidFill>
              </a:rPr>
              <a:t>A participação dos trabalhadores e da administração na AR fornece informações essenciais para a adoção dos passos seguintes no sentido de criar um plano de ação e promove a sua sensibilização.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Os instrumentos gratuitos e específicos por setor do OiRA, um </a:t>
            </a:r>
            <a:r>
              <a:rPr lang="pt-PT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software</a:t>
            </a:r>
            <a:r>
              <a:rPr lang="pt-PT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da EU-OSHA, disponibilizam uma abordagem passo-a-passo para o processo de avaliação dos riscos, que começa com a identificação dos riscos no local de trabalho, conduzindo, depois, o utilizador pelas várias etapas do processo de implementação das ações preventivas até chegar, por fim, à monitorização e comunicação dos riscos.</a:t>
            </a:r>
          </a:p>
          <a:p>
            <a:endParaRPr lang="pt-PT" b="0" i="0" strike="sng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8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dirty="0"/>
              <a:t>Os métodos interativos de mapeamento do corpo e dos perigos, combinados com ferramentas </a:t>
            </a:r>
            <a:r>
              <a:rPr lang="pt-PT" sz="1200" b="0" i="1" dirty="0"/>
              <a:t>online</a:t>
            </a:r>
            <a:r>
              <a:rPr lang="pt-PT" sz="1200" b="0" dirty="0"/>
              <a:t> ou listas de verificação, são uma boa forma de identificar e compreender o local de trabalho no domicílio dos teletrabalhadores e os riscos associados à SST.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0" dirty="0"/>
          </a:p>
          <a:p>
            <a:pPr fontAlgn="base"/>
            <a:r>
              <a:rPr lang="pt-PT" sz="1200" b="0" dirty="0">
                <a:hlinkClick r:id="rId3"/>
              </a:rPr>
              <a:t>https://oshwiki.eu/wiki/Risk_assessment_and_telework_-_checklist</a:t>
            </a:r>
          </a:p>
          <a:p>
            <a:pPr fontAlgn="base"/>
            <a:r>
              <a:rPr lang="pt-PT" sz="1200" b="0" dirty="0">
                <a:hlinkClick r:id="rId4"/>
              </a:rPr>
              <a:t>https://osha.europa.eu/pt/publications/body-and-hazard-mapping-prevention-musculoskeletal-disorders-msds</a:t>
            </a:r>
            <a:r>
              <a:rPr lang="pt-PT" sz="1200" b="0" dirty="0"/>
              <a:t> </a:t>
            </a:r>
          </a:p>
          <a:p>
            <a:pPr fontAlgn="base"/>
            <a:endParaRPr lang="en-GB" sz="1200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dirty="0"/>
              <a:t>A avaliação individual dos riscos para cada trabalhador à distância/híbrido pode ser realizada com uma autoavaliação baseada na ferramenta/guia/lista de verificação fornecida pelo empregador.</a:t>
            </a:r>
          </a:p>
          <a:p>
            <a:pPr fontAlgn="base"/>
            <a:endParaRPr lang="pt-PT" sz="1200" b="0" strike="sng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83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73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PT" sz="1200" b="0"/>
              <a:t>O contacto com a equipa pode ser feito através de contactos individuais regulares e de reuniões de equipa.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921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65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75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0" dirty="0"/>
              <a:t>Os trabalhadores nem sempre têm em casa os mesmos recursos e possibilidades que têm no escritório, mas há alguns aspetos que podem tornar o escritório em casa um local de trabalho confortável e saudável.</a:t>
            </a:r>
          </a:p>
          <a:p>
            <a:endParaRPr lang="en-GB" sz="1600" dirty="0"/>
          </a:p>
          <a:p>
            <a:r>
              <a:rPr lang="pt-PT" sz="1600" dirty="0"/>
              <a:t>Abordagens preventivas/protetoras para abordar os fatores de risco de LME relacionados com o teletrabalho</a:t>
            </a:r>
            <a:br>
              <a:rPr lang="pt-PT" sz="1600" dirty="0"/>
            </a:br>
            <a:br>
              <a:rPr lang="pt-PT" sz="1600" dirty="0"/>
            </a:br>
            <a:r>
              <a:rPr lang="pt-PT" sz="1200" dirty="0">
                <a:hlinkClick r:id="rId3"/>
              </a:rPr>
              <a:t>https://osha.europa.eu/pt/publications/musculoskeletal-disorders-related-telework-tips-teleworkers</a:t>
            </a:r>
            <a:r>
              <a:rPr lang="pt-PT" sz="1200" dirty="0"/>
              <a:t> (em várias línguas)</a:t>
            </a:r>
          </a:p>
          <a:p>
            <a:endParaRPr lang="en-GB" sz="1200" dirty="0"/>
          </a:p>
          <a:p>
            <a:r>
              <a:rPr lang="pt-PT" sz="1600" dirty="0">
                <a:solidFill>
                  <a:schemeClr val="bg1"/>
                </a:solidFill>
              </a:rPr>
              <a:t>EU-OSHA – Agência Europeia para a Segurança e Saúde no Trabalho,</a:t>
            </a:r>
            <a:r>
              <a:rPr lang="pt-PT" sz="1600" dirty="0"/>
              <a:t> Iluminação. </a:t>
            </a:r>
            <a:r>
              <a:rPr lang="pt-PT" sz="1600" u="sng" dirty="0">
                <a:hlinkClick r:id="rId4"/>
              </a:rPr>
              <a:t>https://oshwiki.eu/wiki/Lighting</a:t>
            </a:r>
            <a:r>
              <a:rPr lang="pt-PT" sz="1600" dirty="0"/>
              <a:t> 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01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>
                <a:solidFill>
                  <a:schemeClr val="bg1"/>
                </a:solidFill>
              </a:rPr>
              <a:t>EU-OSHA – Agência Europeia para a Segurança e Saúde no Trabalho.</a:t>
            </a:r>
            <a:r>
              <a:rPr lang="pt-PT" baseline="0">
                <a:solidFill>
                  <a:schemeClr val="bg1"/>
                </a:solidFill>
              </a:rPr>
              <a:t> </a:t>
            </a:r>
            <a:r>
              <a:rPr lang="pt-PT" sz="1200"/>
              <a:t>Promover o movimento e o exercício no local de trabalho, a fim de evitar períodos prolongados de pé e na posição sentada. </a:t>
            </a:r>
            <a:r>
              <a:rPr lang="pt-PT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https://oshwiki.eu/wiki/Promoting_moving_and_exercise_at_work_to_avoid_prolonged_standing_and_sitting</a:t>
            </a:r>
            <a:r>
              <a:rPr lang="pt-PT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solidFill>
                  <a:schemeClr val="bg1"/>
                </a:solidFill>
              </a:rPr>
              <a:t>EU-OSHA – Agência Europeia para a Segurança e Saúde no Trabalho. Recomendações e intervenções para diminuir a inatividade física no trabalho. </a:t>
            </a:r>
            <a:r>
              <a:rPr lang="pt-PT" sz="1200" baseline="0"/>
              <a:t> </a:t>
            </a:r>
            <a:r>
              <a:rPr lang="pt-PT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https://oshwiki.eu/wiki/Recommendations_and_interventions_to_decrease_physical_inactivity_at_work</a:t>
            </a:r>
            <a:r>
              <a:rPr lang="pt-PT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71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EU-OSHA – Agência Europeia para a Segurança e Saúde no Trabalho. </a:t>
            </a:r>
            <a:r>
              <a:rPr lang="pt-PT" i="1"/>
              <a:t>Work-life balance – Managing the interface between family and working life</a:t>
            </a:r>
            <a:r>
              <a:rPr lang="pt-PT"/>
              <a:t> (Equilíbrio entre vida profissional e pessoal – Gestão do equilíbrio entre a vida familiar e a vida profissional) </a:t>
            </a:r>
            <a:r>
              <a:rPr lang="pt-PT" u="sng">
                <a:hlinkClick r:id="rId3"/>
              </a:rPr>
              <a:t>https://oshwiki.eu/wiki/Work-life_balance_%E2%80%93_Managing_the_interface_between_family_and_working_life</a:t>
            </a:r>
            <a:r>
              <a:rPr lang="pt-PT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31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EU-OSHA – Agência Europeia para a Segurança e Saúde no Trabalho. Sugestões práticas para tornar o teletrabalho tão saudável, seguro e eficaz quanto possível. https://oshwiki.eu/wiki/Practical_tips_to_make_home-based_telework_as_healthy,_safe_and_effective_as_possible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14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C8A0-A96D-4DB3-B7AC-587BF1B268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01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69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i="0" dirty="0"/>
              <a:t>«...o empregador é responsável pela proteção da </a:t>
            </a:r>
            <a:r>
              <a:rPr lang="pt-PT" sz="1200" b="0" i="0" strike="noStrike" dirty="0"/>
              <a:t>segurança e saúde no</a:t>
            </a:r>
            <a:r>
              <a:rPr lang="pt-PT" sz="1200" b="0" i="0" dirty="0"/>
              <a:t> trabalho do teletrabalhador, em conformidade com a </a:t>
            </a:r>
            <a:r>
              <a:rPr lang="pt-PT" sz="1200" b="0" i="0" dirty="0">
                <a:solidFill>
                  <a:srgbClr val="FF0000"/>
                </a:solidFill>
              </a:rPr>
              <a:t>Diretiva 89/391/CEE </a:t>
            </a:r>
            <a:r>
              <a:rPr lang="pt-PT" sz="1200" b="0" i="0" dirty="0"/>
              <a:t>e as diretivas específicas, a legislação nacional e as convenções coletivas de trabalho pertinentes.» — Acordo-quadro Europeu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2D87-0CEF-4192-9475-985CD3AF403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54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C8A0-A96D-4DB3-B7AC-587BF1B268A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9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i="0" dirty="0">
                <a:solidFill>
                  <a:srgbClr val="003399"/>
                </a:solidFill>
              </a:rPr>
              <a:t>O trabalho híbrido </a:t>
            </a:r>
            <a:r>
              <a:rPr lang="pt-PT" sz="1200" b="0" i="0" dirty="0">
                <a:solidFill>
                  <a:srgbClr val="003399"/>
                </a:solidFill>
              </a:rPr>
              <a:t>inclui uma percentagem de trabalho à distância/teletrabalho mínima de 10 % e máxima de 90 %.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C8A0-A96D-4DB3-B7AC-587BF1B268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Tomar o pulso à SST – Segurança e saúde nos locais de trabalho após a pandemia</a:t>
            </a:r>
          </a:p>
          <a:p>
            <a:r>
              <a:rPr lang="pt-PT" dirty="0"/>
              <a:t>https://osha.europa.eu/pt/publications/osh-pulse-occupational-safety-and-health-post-pandemic-workplaces </a:t>
            </a:r>
          </a:p>
          <a:p>
            <a:endParaRPr lang="en-US" dirty="0"/>
          </a:p>
          <a:p>
            <a:r>
              <a:rPr lang="pt-PT" dirty="0"/>
              <a:t>Inquérito realizado entre 25 de abril de 2022 e 23 de maio de 2022 junto de trabalhadores com 16 ou mais anos em cada um dos 27 Estados-Membros da UE e na Islândia e Noruega.</a:t>
            </a:r>
          </a:p>
          <a:p>
            <a:r>
              <a:rPr lang="pt-PT" dirty="0"/>
              <a:t>Foram realizadas 27 250 entrevistas por telefone.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C8A0-A96D-4DB3-B7AC-587BF1B268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7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i="0" dirty="0">
                <a:solidFill>
                  <a:srgbClr val="58585A"/>
                </a:solidFill>
                <a:effectLst/>
                <a:latin typeface="OpenSans"/>
              </a:rPr>
              <a:t>Terceiro Inquérito Europeu às Empresas sobre Riscos Novos e Emergentes (ESENER 2019)</a:t>
            </a:r>
          </a:p>
          <a:p>
            <a:r>
              <a:rPr lang="pt-PT" b="0" i="0" dirty="0">
                <a:solidFill>
                  <a:srgbClr val="58585A"/>
                </a:solidFill>
                <a:effectLst/>
                <a:latin typeface="OpenSans"/>
              </a:rPr>
              <a:t>https://visualisation.osha.europa.eu/esener/pt/survey/overview/2019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C8A0-A96D-4DB3-B7AC-587BF1B268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6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chemeClr val="tx2"/>
                </a:solidFill>
              </a:rPr>
              <a:t>Com base na investigação efetuada pela EU-OSHA, que identificou um conjunto de riscos para a SST associados ao trabalho à distância e híbrido.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2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>
                <a:solidFill>
                  <a:schemeClr val="tx2"/>
                </a:solidFill>
              </a:rPr>
              <a:t>Outros fatores:</a:t>
            </a:r>
          </a:p>
          <a:p>
            <a:r>
              <a:rPr lang="pt-PT">
                <a:solidFill>
                  <a:schemeClr val="tx2"/>
                </a:solidFill>
              </a:rPr>
              <a:t>Trabalhar ao computador envolve movimentos repetitivos executados numa posição principalmente sentada.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solidFill>
                  <a:schemeClr val="tx2"/>
                </a:solidFill>
              </a:rPr>
              <a:t>A localização inadequada do ecrã, do teclado ou do rato, e a falta de suporte do antebraço podem levar ao desconforto e à sobrecarga muscular da extremidade superior e das costas.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solidFill>
                  <a:schemeClr val="tx2"/>
                </a:solidFill>
              </a:rPr>
              <a:t>Contraste inadequado entre o ecrã e a zona circundante.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C8A0-A96D-4DB3-B7AC-587BF1B268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chemeClr val="tx2"/>
                </a:solidFill>
              </a:rPr>
              <a:t>O isolamento ocorre devido à falta de contacto com colegas e supervisores 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dirty="0">
                <a:solidFill>
                  <a:schemeClr val="tx2"/>
                </a:solidFill>
              </a:rPr>
              <a:t>O stress</a:t>
            </a:r>
            <a:r>
              <a:rPr lang="pt-PT" sz="1200" dirty="0">
                <a:solidFill>
                  <a:srgbClr val="FF0000"/>
                </a:solidFill>
              </a:rPr>
              <a:t>e</a:t>
            </a:r>
            <a:r>
              <a:rPr lang="pt-PT" sz="1200" dirty="0">
                <a:solidFill>
                  <a:schemeClr val="tx2"/>
                </a:solidFill>
              </a:rPr>
              <a:t> pode dever-se à indefinição </a:t>
            </a:r>
            <a:r>
              <a:rPr lang="pt-PT" sz="1200" strike="noStrike" dirty="0">
                <a:solidFill>
                  <a:schemeClr val="tx2"/>
                </a:solidFill>
              </a:rPr>
              <a:t>das fronteiras </a:t>
            </a:r>
            <a:r>
              <a:rPr lang="pt-PT" sz="1200" dirty="0">
                <a:solidFill>
                  <a:schemeClr val="tx2"/>
                </a:solidFill>
              </a:rPr>
              <a:t>entre a vida profissional e a vida privada</a:t>
            </a:r>
          </a:p>
          <a:p>
            <a:pPr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PT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C8A0-A96D-4DB3-B7AC-587BF1B268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9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7891" algn="l"/>
              </a:tabLst>
            </a:pPr>
            <a:r>
              <a:rPr lang="pt-PT" sz="1200" b="0" dirty="0"/>
              <a:t>- As mulheres tendem a ver a flexibilidade proporcionada pelo teletrabalho de forma mais positiva do que os homens; no entanto, estão mais expostas a conflitos entre a vida profissional e a vida familiar.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7891" algn="l"/>
              </a:tabLst>
            </a:pPr>
            <a:r>
              <a:rPr lang="pt-PT" sz="1200" b="0" dirty="0"/>
              <a:t>- Um inquérito realizado em maio de 2020 em Espanha mostrou como a pandemia agravou as desigualdades de género existentes, tanto no trabalho remunerado como no não remunerado. 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67891" algn="l"/>
              </a:tabLst>
            </a:pPr>
            <a:r>
              <a:rPr lang="pt-PT" sz="1200" b="0" dirty="0"/>
              <a:t>Na Alemanha, um inquérito sobre o impacto da transição para o trabalho à distância revelou uma redução geral na satisfação com a vida familiar, enquanto o efeito na diminuição da satisfação profissional foi mais forte para as mães do que para os pais. </a:t>
            </a:r>
          </a:p>
          <a:p>
            <a:endParaRPr lang="pt-PT" b="0" i="0" strike="sngStrike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5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675"/>
              <a:t>Segurança e saúde no trabalho diz respeito a todos. Bom para si. Bom para as empresas.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20" name="imagen-portada-EUOSHA-2013-16-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" y="4393"/>
            <a:ext cx="9125745" cy="249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1208"/>
            <a:ext cx="694508" cy="5202719"/>
          </a:xfrm>
          <a:prstGeom prst="rect">
            <a:avLst/>
          </a:prstGeom>
        </p:spPr>
      </p:pic>
      <p:pic>
        <p:nvPicPr>
          <p:cNvPr id="21" name="Bild 4" descr="111004_EU-OSHA_PPT_EU logo.png">
            <a:extLst>
              <a:ext uri="{FF2B5EF4-FFF2-40B4-BE49-F238E27FC236}">
                <a16:creationId xmlns:a16="http://schemas.microsoft.com/office/drawing/2014/main" id="{31A95476-138B-4701-B223-4A776BA23F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341457" y="4432842"/>
            <a:ext cx="461083" cy="30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40FBC4-078C-42B7-8132-A47478ACC1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43" y="4227934"/>
            <a:ext cx="694508" cy="5521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5F12A3-E7BC-409B-97EC-9AF25FBC41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9" y="4363642"/>
            <a:ext cx="1188183" cy="3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17B703-1921-C045-9F6C-F26DB2B60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2500" y="514350"/>
            <a:ext cx="4114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6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675"/>
              <a:t>Segurança e saúde no trabalho diz respeito a todos. Bom para si. Bom para as empresas.</a:t>
            </a:r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956" y="4386155"/>
            <a:ext cx="578675" cy="35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1DE3D-2A65-415B-A074-32CDC9FE7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" y="0"/>
            <a:ext cx="9141293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43BC8-A9D9-40D5-BE52-E3972AEEEE22}"/>
              </a:ext>
            </a:extLst>
          </p:cNvPr>
          <p:cNvSpPr txBox="1"/>
          <p:nvPr userDrawn="1"/>
        </p:nvSpPr>
        <p:spPr>
          <a:xfrm>
            <a:off x="1788820" y="1172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E7BA3-4942-449E-A769-C5E46CB57CAC}"/>
              </a:ext>
            </a:extLst>
          </p:cNvPr>
          <p:cNvSpPr txBox="1"/>
          <p:nvPr userDrawn="1"/>
        </p:nvSpPr>
        <p:spPr>
          <a:xfrm>
            <a:off x="1788820" y="177966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tx2"/>
                </a:solidFill>
                <a:ea typeface="+mj-ea"/>
                <a:cs typeface="Trebuchet MS"/>
              </a:rPr>
              <a:t>@EuropeanAgencyforSafetyandHealthatWork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2E16-3193-429C-97E6-9287EAAEC892}"/>
              </a:ext>
            </a:extLst>
          </p:cNvPr>
          <p:cNvSpPr txBox="1"/>
          <p:nvPr userDrawn="1"/>
        </p:nvSpPr>
        <p:spPr>
          <a:xfrm>
            <a:off x="1787638" y="23870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C074C-8E17-42BC-9A7F-290AB4ED31D1}"/>
              </a:ext>
            </a:extLst>
          </p:cNvPr>
          <p:cNvSpPr txBox="1"/>
          <p:nvPr userDrawn="1"/>
        </p:nvSpPr>
        <p:spPr>
          <a:xfrm>
            <a:off x="1787638" y="2973204"/>
            <a:ext cx="64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tx2"/>
                </a:solidFill>
                <a:ea typeface="+mj-ea"/>
                <a:cs typeface="Trebuchet MS"/>
              </a:rPr>
              <a:t>Agência Europeia para a Segurança e Saúde no Trabalho (EU-OSHA)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D01AA-BE98-440A-BCBA-0FAA32F7ABB8}"/>
              </a:ext>
            </a:extLst>
          </p:cNvPr>
          <p:cNvSpPr txBox="1"/>
          <p:nvPr userDrawn="1"/>
        </p:nvSpPr>
        <p:spPr>
          <a:xfrm>
            <a:off x="1787638" y="36019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tx2"/>
                </a:solidFill>
                <a:ea typeface="+mj-ea"/>
                <a:cs typeface="Trebuchet MS"/>
              </a:rPr>
              <a:t>EU_OSHA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37896-FBC1-4C16-A372-EE1A905603DB}"/>
              </a:ext>
            </a:extLst>
          </p:cNvPr>
          <p:cNvSpPr txBox="1"/>
          <p:nvPr userDrawn="1"/>
        </p:nvSpPr>
        <p:spPr>
          <a:xfrm>
            <a:off x="450001" y="8537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>
                <a:solidFill>
                  <a:schemeClr val="tx2"/>
                </a:solidFill>
                <a:ea typeface="+mj-ea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25096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AF950-9F9A-458C-98B1-C1FCD570E136}"/>
              </a:ext>
            </a:extLst>
          </p:cNvPr>
          <p:cNvSpPr txBox="1"/>
          <p:nvPr userDrawn="1"/>
        </p:nvSpPr>
        <p:spPr>
          <a:xfrm>
            <a:off x="323528" y="4515966"/>
            <a:ext cx="1368152" cy="5040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FE9944-B4E7-4851-8A51-CDB063D1A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602283"/>
            <a:ext cx="672685" cy="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1291" cy="51374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pt-PT" sz="675" b="1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https://healthy-workplaces.eu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CD5054-2D48-426D-AA67-17BFEDA2FBE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000" y="4639673"/>
            <a:ext cx="550495" cy="337637"/>
          </a:xfrm>
          <a:prstGeom prst="rect">
            <a:avLst/>
          </a:prstGeom>
        </p:spPr>
      </p:pic>
      <p:pic>
        <p:nvPicPr>
          <p:cNvPr id="15" name="Picture 14" descr="A logo of a healthy workplace&#10;&#10;Description automatically generated">
            <a:extLst>
              <a:ext uri="{FF2B5EF4-FFF2-40B4-BE49-F238E27FC236}">
                <a16:creationId xmlns:a16="http://schemas.microsoft.com/office/drawing/2014/main" id="{9128A33C-A825-4C50-B3A7-88C47CCFFE8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7" y="4590340"/>
            <a:ext cx="468227" cy="4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65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6" r:id="rId13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osha.europa.eu/en/legislation/directives/the-osh-framework-directive/the-osh-framework-directive-introduction" TargetMode="External"/><Relationship Id="rId7" Type="http://schemas.openxmlformats.org/officeDocument/2006/relationships/hyperlink" Target="https://osha.europa.eu/en/legislation/directives/directive-2003-88-e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5" TargetMode="External"/><Relationship Id="rId5" Type="http://schemas.openxmlformats.org/officeDocument/2006/relationships/hyperlink" Target="https://osha.europa.eu/en/legislation/directives/2" TargetMode="External"/><Relationship Id="rId4" Type="http://schemas.openxmlformats.org/officeDocument/2006/relationships/hyperlink" Target="https://osha.europa.eu/en/legislation/directives/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publications-priority-area/remote-and-virtual-work" TargetMode="External"/><Relationship Id="rId5" Type="http://schemas.openxmlformats.org/officeDocument/2006/relationships/hyperlink" Target="https://healthy-workplaces.osha.europa.eu/en/about-topic/priority-area/remote-and-hybrid-work" TargetMode="Externa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671F-F764-4C4C-AA2D-B9A7A945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62" y="3507854"/>
            <a:ext cx="8544232" cy="69660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spcBef>
                <a:spcPts val="450"/>
              </a:spcBef>
              <a:buClr>
                <a:schemeClr val="tx2"/>
              </a:buClr>
              <a:buFont typeface="Wingdings" pitchFamily="2" charset="2"/>
            </a:pPr>
            <a:r>
              <a:rPr lang="pt-PT" sz="1800" dirty="0">
                <a:solidFill>
                  <a:srgbClr val="89C140"/>
                </a:solidFill>
                <a:latin typeface="+mn-lt"/>
                <a:ea typeface="+mn-ea"/>
                <a:cs typeface="+mn-cs"/>
              </a:rPr>
              <a:t>TRABALHAR COM SEGURANÇA E SAÚDE NA ERA DIGITAL </a:t>
            </a:r>
            <a:br>
              <a:rPr lang="pt-PT" sz="1800" dirty="0">
                <a:solidFill>
                  <a:srgbClr val="89C140"/>
                </a:solidFill>
                <a:latin typeface="+mn-lt"/>
                <a:ea typeface="+mn-ea"/>
                <a:cs typeface="+mn-cs"/>
              </a:rPr>
            </a:br>
            <a:r>
              <a:rPr lang="pt-PT" sz="1800" dirty="0">
                <a:solidFill>
                  <a:srgbClr val="89C140"/>
                </a:solidFill>
                <a:latin typeface="+mn-lt"/>
                <a:ea typeface="+mn-ea"/>
                <a:cs typeface="+mn-cs"/>
              </a:rPr>
              <a:t>Campanha «Locais de Trabalho Seguros e Saudáveis» 2023-2025</a:t>
            </a:r>
            <a:br>
              <a:rPr lang="pt-PT" sz="1800" dirty="0">
                <a:solidFill>
                  <a:srgbClr val="89C140"/>
                </a:solidFill>
                <a:latin typeface="+mn-lt"/>
                <a:ea typeface="+mn-ea"/>
                <a:cs typeface="+mn-cs"/>
              </a:rPr>
            </a:br>
            <a:endParaRPr lang="pt-PT" sz="1800" dirty="0">
              <a:solidFill>
                <a:srgbClr val="89C1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5F76E-135C-46BB-8390-A1E50B2BC5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62263" y="2682317"/>
            <a:ext cx="8214194" cy="50640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pt-PT" sz="2400" dirty="0">
                <a:latin typeface="+mj-lt"/>
                <a:ea typeface="+mj-ea"/>
              </a:rPr>
              <a:t>Trabalho à distância e híbrido. Implicações para a segurança e saúde no trabalho</a:t>
            </a:r>
          </a:p>
        </p:txBody>
      </p:sp>
    </p:spTree>
    <p:extLst>
      <p:ext uri="{BB962C8B-B14F-4D97-AF65-F5344CB8AC3E}">
        <p14:creationId xmlns:p14="http://schemas.microsoft.com/office/powerpoint/2010/main" val="29812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739A19B-F633-A3CC-CEE1-3B7D814D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6172200" cy="504056"/>
          </a:xfrm>
        </p:spPr>
        <p:txBody>
          <a:bodyPr lIns="0">
            <a:normAutofit/>
          </a:bodyPr>
          <a:lstStyle/>
          <a:p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Questões relativas ao género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7BE9CC-0668-9D3D-2383-379A3A2E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57250"/>
            <a:ext cx="7416824" cy="2362572"/>
          </a:xfrm>
        </p:spPr>
        <p:txBody>
          <a:bodyPr lIns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267891" algn="l"/>
              </a:tabLst>
            </a:pPr>
            <a:r>
              <a:rPr lang="pt-PT" sz="1600" b="0" dirty="0"/>
              <a:t>Durante a pandemia da COVID-19, o trabalho à distância resultou num aumento das exigências relacionadas com o papel das mulheres.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267891" algn="l"/>
              </a:tabLst>
            </a:pPr>
            <a:r>
              <a:rPr lang="pt-PT" sz="1600" b="0" dirty="0"/>
              <a:t>As mulheres estão mais expostas a conflitos entre a vida profissional e a vida familiar.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267891" algn="l"/>
              </a:tabLst>
            </a:pPr>
            <a:r>
              <a:rPr lang="pt-PT" sz="1600" b="0" dirty="0"/>
              <a:t>A pandemia agravou as desigualdades de género.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267891" algn="l"/>
              </a:tabLst>
            </a:pPr>
            <a:r>
              <a:rPr lang="pt-PT" sz="1600" b="0" dirty="0"/>
              <a:t>As mães apresentaram uma maior insatisfação no trabalho do que os pais quando em teletrabalho.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67891" algn="l"/>
              </a:tabLst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98851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58" y="771550"/>
            <a:ext cx="8693997" cy="367200"/>
          </a:xfrm>
        </p:spPr>
        <p:txBody>
          <a:bodyPr lIns="0"/>
          <a:lstStyle/>
          <a:p>
            <a:r>
              <a:rPr lang="pt-PT" sz="1600" dirty="0">
                <a:solidFill>
                  <a:srgbClr val="ACC700"/>
                </a:solidFill>
              </a:rPr>
              <a:t>Avaliação dos riscos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92442"/>
            <a:ext cx="7827565" cy="2359428"/>
          </a:xfrm>
        </p:spPr>
        <p:txBody>
          <a:bodyPr lIns="0" anchor="t">
            <a:noAutofit/>
          </a:bodyPr>
          <a:lstStyle/>
          <a:p>
            <a:r>
              <a:rPr lang="pt-PT" sz="1600" b="0" dirty="0"/>
              <a:t>Uma </a:t>
            </a:r>
            <a:r>
              <a:rPr lang="pt-PT" sz="1600" dirty="0">
                <a:solidFill>
                  <a:srgbClr val="ACC700"/>
                </a:solidFill>
              </a:rPr>
              <a:t>avaliação dos</a:t>
            </a:r>
            <a:r>
              <a:rPr lang="pt-PT" sz="1600" dirty="0">
                <a:solidFill>
                  <a:srgbClr val="FF0000"/>
                </a:solidFill>
              </a:rPr>
              <a:t> </a:t>
            </a:r>
            <a:r>
              <a:rPr lang="pt-PT" sz="1600" dirty="0">
                <a:solidFill>
                  <a:srgbClr val="ACC700"/>
                </a:solidFill>
              </a:rPr>
              <a:t>riscos (AR) </a:t>
            </a:r>
            <a:r>
              <a:rPr lang="pt-PT" sz="1600" b="0" dirty="0"/>
              <a:t>do local de trabalho à distância é o </a:t>
            </a:r>
            <a:r>
              <a:rPr lang="pt-PT" sz="1600" dirty="0">
                <a:solidFill>
                  <a:srgbClr val="ACC700"/>
                </a:solidFill>
              </a:rPr>
              <a:t>primeiro passo </a:t>
            </a:r>
            <a:r>
              <a:rPr lang="pt-PT" sz="1600" b="0" dirty="0"/>
              <a:t>para abordar os fatores de risco para a SST</a:t>
            </a:r>
          </a:p>
          <a:p>
            <a:r>
              <a:rPr lang="pt-PT" sz="1600" b="0" dirty="0"/>
              <a:t>O trabalho à distância/híbrido deve ser incluído na AR da responsabilidade do empregador</a:t>
            </a:r>
          </a:p>
          <a:p>
            <a:r>
              <a:rPr lang="pt-PT" sz="1600" b="0" dirty="0"/>
              <a:t>A participação dos trabalhadores e da administração na AR é fundamental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0003" y="135000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empregadores?</a:t>
            </a:r>
          </a:p>
        </p:txBody>
      </p:sp>
      <p:pic>
        <p:nvPicPr>
          <p:cNvPr id="6" name="Picture 5" descr="A green line art of a hand giving a thumbs up&#10;&#10;Description automatically generated">
            <a:extLst>
              <a:ext uri="{FF2B5EF4-FFF2-40B4-BE49-F238E27FC236}">
                <a16:creationId xmlns:a16="http://schemas.microsoft.com/office/drawing/2014/main" id="{E311EBA8-2AA4-46E0-9CEC-5183D08ED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37" y="2906055"/>
            <a:ext cx="1491630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7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6"/>
            <a:ext cx="7776864" cy="2736304"/>
          </a:xfrm>
        </p:spPr>
        <p:txBody>
          <a:bodyPr lIns="0" anchor="t">
            <a:no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pt-PT" sz="1600" b="0" dirty="0">
                <a:solidFill>
                  <a:srgbClr val="003399"/>
                </a:solidFill>
              </a:rPr>
              <a:t>Clarificar:</a:t>
            </a:r>
          </a:p>
          <a:p>
            <a:r>
              <a:rPr lang="pt-PT" sz="1600" b="0" dirty="0"/>
              <a:t>Quem avalia os riscos</a:t>
            </a:r>
          </a:p>
          <a:p>
            <a:r>
              <a:rPr lang="pt-PT" sz="1600" b="0" dirty="0"/>
              <a:t>Avaliação dos</a:t>
            </a:r>
            <a:r>
              <a:rPr lang="pt-PT" sz="1600" b="0" dirty="0">
                <a:solidFill>
                  <a:srgbClr val="FF0000"/>
                </a:solidFill>
              </a:rPr>
              <a:t> </a:t>
            </a:r>
            <a:r>
              <a:rPr lang="pt-PT" sz="1600" b="0" dirty="0"/>
              <a:t>riscos individual para cada trabalhador à distância/híbrido</a:t>
            </a:r>
          </a:p>
          <a:p>
            <a:r>
              <a:rPr lang="pt-PT" sz="1600" b="0" dirty="0"/>
              <a:t>Visita ao domicílio do trabalhador com autorização ou efetuar a AR com a informação recolhida junto do trabalhador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0003" y="135000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empregadores?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437C94-EC27-4940-B623-068A4FB9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58" y="771550"/>
            <a:ext cx="8693997" cy="367200"/>
          </a:xfrm>
        </p:spPr>
        <p:txBody>
          <a:bodyPr lIns="0"/>
          <a:lstStyle/>
          <a:p>
            <a:r>
              <a:rPr lang="pt-PT" sz="1600" dirty="0">
                <a:solidFill>
                  <a:srgbClr val="ACC700"/>
                </a:solidFill>
              </a:rPr>
              <a:t>Avaliação dos</a:t>
            </a:r>
            <a:r>
              <a:rPr lang="pt-PT" sz="1600" dirty="0">
                <a:solidFill>
                  <a:srgbClr val="FF0000"/>
                </a:solidFill>
              </a:rPr>
              <a:t> </a:t>
            </a:r>
            <a:r>
              <a:rPr lang="pt-PT" sz="1600" dirty="0">
                <a:solidFill>
                  <a:srgbClr val="ACC700"/>
                </a:solidFill>
              </a:rPr>
              <a:t>riscos</a:t>
            </a:r>
          </a:p>
        </p:txBody>
      </p:sp>
    </p:spTree>
    <p:extLst>
      <p:ext uri="{BB962C8B-B14F-4D97-AF65-F5344CB8AC3E}">
        <p14:creationId xmlns:p14="http://schemas.microsoft.com/office/powerpoint/2010/main" val="208393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3" y="1248094"/>
            <a:ext cx="8118648" cy="1395664"/>
          </a:xfrm>
        </p:spPr>
        <p:txBody>
          <a:bodyPr lIns="0" anchor="t">
            <a:noAutofit/>
          </a:bodyPr>
          <a:lstStyle/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pt-PT" sz="1600" b="0" dirty="0"/>
              <a:t>Disponibilizar equipamento ergonómico, nomeadamente rato, teclado, monitor, etc.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pt-PT" sz="1600" b="0" dirty="0"/>
              <a:t>Fornecer apoio técnico e orientações sobre como configurar um posto de trabalho </a:t>
            </a:r>
            <a:r>
              <a:rPr lang="pt-PT" sz="1600" b="0" strike="sngStrike" dirty="0"/>
              <a:t> </a:t>
            </a:r>
            <a:r>
              <a:rPr lang="pt-PT" sz="1600" b="0" dirty="0"/>
              <a:t>remoto eficaz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pt-PT" sz="1600" b="0" dirty="0"/>
              <a:t>Promover o exercício físico regular, incentivando os trabalhadores a fazerem pausas ativas e treinos de curta duração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644623-C034-42B4-895A-D16546563E9B}"/>
              </a:ext>
            </a:extLst>
          </p:cNvPr>
          <p:cNvSpPr txBox="1">
            <a:spLocks/>
          </p:cNvSpPr>
          <p:nvPr/>
        </p:nvSpPr>
        <p:spPr>
          <a:xfrm>
            <a:off x="450003" y="135000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empregadores?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6A9585-BA44-4D87-AAB4-01BFFBC36AC5}"/>
              </a:ext>
            </a:extLst>
          </p:cNvPr>
          <p:cNvSpPr txBox="1">
            <a:spLocks/>
          </p:cNvSpPr>
          <p:nvPr/>
        </p:nvSpPr>
        <p:spPr>
          <a:xfrm>
            <a:off x="474858" y="771550"/>
            <a:ext cx="8693997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1600">
                <a:solidFill>
                  <a:srgbClr val="ACC700"/>
                </a:solidFill>
              </a:rPr>
              <a:t>Dicas para os gestores</a:t>
            </a:r>
          </a:p>
        </p:txBody>
      </p:sp>
      <p:pic>
        <p:nvPicPr>
          <p:cNvPr id="4" name="Picture 3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6B9034AC-40DF-4AE9-A08E-89A4588CE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44733"/>
            <a:ext cx="3456383" cy="2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1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03598"/>
            <a:ext cx="7128792" cy="1512168"/>
          </a:xfrm>
        </p:spPr>
        <p:txBody>
          <a:bodyPr lIns="0" anchor="t">
            <a:noAutofit/>
          </a:bodyPr>
          <a:lstStyle/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pt-PT" sz="1600" b="0" dirty="0"/>
              <a:t>Manter-se em contacto com a equipa para garantir que a informação chega a todos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pt-PT" sz="1600" b="0" dirty="0"/>
              <a:t>Acordar os resultados que os trabalhadores devem alcançar, as horas de disponibilidade e os relatórios de progresso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pt-PT" sz="1600" b="0" dirty="0"/>
              <a:t>Falar com os trabalhadores sobre as suas necessidades, expectativas e desconexão saudável</a:t>
            </a:r>
          </a:p>
          <a:p>
            <a:pPr fontAlgn="base"/>
            <a:endParaRPr lang="en-GB" sz="1600" b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AA020C-99D2-4EFA-8500-3DC4B46CDD67}"/>
              </a:ext>
            </a:extLst>
          </p:cNvPr>
          <p:cNvSpPr txBox="1">
            <a:spLocks/>
          </p:cNvSpPr>
          <p:nvPr/>
        </p:nvSpPr>
        <p:spPr>
          <a:xfrm>
            <a:off x="450003" y="135000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empregadores?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371876-8B62-4FFA-98C1-D8B89EB53620}"/>
              </a:ext>
            </a:extLst>
          </p:cNvPr>
          <p:cNvSpPr txBox="1">
            <a:spLocks/>
          </p:cNvSpPr>
          <p:nvPr/>
        </p:nvSpPr>
        <p:spPr>
          <a:xfrm>
            <a:off x="474858" y="771550"/>
            <a:ext cx="8693997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1600">
                <a:solidFill>
                  <a:srgbClr val="ACC700"/>
                </a:solidFill>
              </a:rPr>
              <a:t>Dicas para os gestores</a:t>
            </a:r>
          </a:p>
        </p:txBody>
      </p:sp>
      <p:pic>
        <p:nvPicPr>
          <p:cNvPr id="4" name="Picture 3" descr="A person standing with her arms out and pointing at a screen&#10;&#10;Description automatically generated with medium confidence">
            <a:extLst>
              <a:ext uri="{FF2B5EF4-FFF2-40B4-BE49-F238E27FC236}">
                <a16:creationId xmlns:a16="http://schemas.microsoft.com/office/drawing/2014/main" id="{FEBC8C7C-1D4B-4AFB-A639-2F2B5C657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11482"/>
            <a:ext cx="3062944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3" y="1275606"/>
            <a:ext cx="8082437" cy="1955738"/>
          </a:xfrm>
        </p:spPr>
        <p:txBody>
          <a:bodyPr lIns="0" anchor="t">
            <a:noAutofit/>
          </a:bodyPr>
          <a:lstStyle/>
          <a:p>
            <a:r>
              <a:rPr lang="pt-PT" sz="1600" b="0" dirty="0"/>
              <a:t>Assistência técnica e formação para otimizar a utilização do equipamento</a:t>
            </a:r>
          </a:p>
          <a:p>
            <a:r>
              <a:rPr lang="pt-PT" sz="1600" b="0" dirty="0"/>
              <a:t>Aconselhar sobre a (</a:t>
            </a:r>
            <a:r>
              <a:rPr lang="pt-PT" sz="1600" b="0" dirty="0" err="1"/>
              <a:t>des</a:t>
            </a:r>
            <a:r>
              <a:rPr lang="pt-PT" sz="1600" b="0" dirty="0"/>
              <a:t>)conexão saudável e sobre a necessidade de os trabalhadores se mexerem e mudarem de posição regularmente</a:t>
            </a:r>
          </a:p>
          <a:p>
            <a:pPr fontAlgn="base"/>
            <a:r>
              <a:rPr lang="pt-PT" sz="1600" b="0" dirty="0"/>
              <a:t>Tornar a educação parte de uma estratégia geral de prevenção centrada na redução dos riscos relacionados com a saúde no local de trabalho</a:t>
            </a:r>
          </a:p>
          <a:p>
            <a:endParaRPr lang="en-GB" sz="1600" b="0" dirty="0"/>
          </a:p>
          <a:p>
            <a:pPr marL="0" indent="0">
              <a:buNone/>
            </a:pPr>
            <a:endParaRPr lang="en-GB" sz="1600" b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8F9139-BEC4-4617-BEF3-B193D579E1A4}"/>
              </a:ext>
            </a:extLst>
          </p:cNvPr>
          <p:cNvSpPr txBox="1">
            <a:spLocks/>
          </p:cNvSpPr>
          <p:nvPr/>
        </p:nvSpPr>
        <p:spPr>
          <a:xfrm>
            <a:off x="450003" y="135000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empregadores?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F1A8E6-A46E-4729-8608-96EE77B26EFB}"/>
              </a:ext>
            </a:extLst>
          </p:cNvPr>
          <p:cNvSpPr txBox="1">
            <a:spLocks/>
          </p:cNvSpPr>
          <p:nvPr/>
        </p:nvSpPr>
        <p:spPr>
          <a:xfrm>
            <a:off x="474858" y="771550"/>
            <a:ext cx="8693997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1600">
                <a:solidFill>
                  <a:srgbClr val="ACC700"/>
                </a:solidFill>
              </a:rPr>
              <a:t>Oferecer formação</a:t>
            </a:r>
          </a:p>
        </p:txBody>
      </p:sp>
      <p:pic>
        <p:nvPicPr>
          <p:cNvPr id="4" name="Picture 3" descr="A calendar with a blue and green square&#10;&#10;Description automatically generated">
            <a:extLst>
              <a:ext uri="{FF2B5EF4-FFF2-40B4-BE49-F238E27FC236}">
                <a16:creationId xmlns:a16="http://schemas.microsoft.com/office/drawing/2014/main" id="{0816B26A-7208-4B41-89FC-EE563D71C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42637"/>
            <a:ext cx="1739001" cy="18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2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3" y="771550"/>
            <a:ext cx="7704856" cy="3095922"/>
          </a:xfrm>
        </p:spPr>
        <p:txBody>
          <a:bodyPr lIns="0" anchor="t">
            <a:noAutofit/>
          </a:bodyPr>
          <a:lstStyle/>
          <a:p>
            <a:r>
              <a:rPr lang="pt-PT" sz="1600" dirty="0">
                <a:solidFill>
                  <a:srgbClr val="ACC700"/>
                </a:solidFill>
              </a:rPr>
              <a:t>Política de trabalho à distância e híbrido </a:t>
            </a:r>
            <a:r>
              <a:rPr lang="pt-PT" sz="1600" b="0" dirty="0"/>
              <a:t>que abranja os aspetos físicos, ergonómicos e psicossociais e os fatores de risco, nomeadamente:</a:t>
            </a:r>
          </a:p>
          <a:p>
            <a:pPr marL="0" indent="0">
              <a:buNone/>
            </a:pPr>
            <a:r>
              <a:rPr lang="pt-PT" sz="1600" b="0" dirty="0"/>
              <a:t> </a:t>
            </a:r>
          </a:p>
          <a:p>
            <a:pPr lvl="3">
              <a:spcAft>
                <a:spcPts val="600"/>
              </a:spcAft>
            </a:pPr>
            <a:r>
              <a:rPr lang="pt-PT" sz="1600" dirty="0">
                <a:solidFill>
                  <a:schemeClr val="tx2"/>
                </a:solidFill>
              </a:rPr>
              <a:t> Avaliação dos</a:t>
            </a:r>
            <a:r>
              <a:rPr lang="pt-PT" sz="1600" dirty="0">
                <a:solidFill>
                  <a:srgbClr val="FF0000"/>
                </a:solidFill>
              </a:rPr>
              <a:t> </a:t>
            </a:r>
            <a:r>
              <a:rPr lang="pt-PT" sz="1600" dirty="0">
                <a:solidFill>
                  <a:schemeClr val="tx2"/>
                </a:solidFill>
              </a:rPr>
              <a:t>riscos </a:t>
            </a:r>
          </a:p>
          <a:p>
            <a:pPr lvl="3">
              <a:spcAft>
                <a:spcPts val="600"/>
              </a:spcAft>
            </a:pPr>
            <a:r>
              <a:rPr lang="pt-PT" sz="1600" dirty="0">
                <a:solidFill>
                  <a:schemeClr val="tx2"/>
                </a:solidFill>
              </a:rPr>
              <a:t> Acessibilidade do ambiente de trabalho virtual</a:t>
            </a:r>
          </a:p>
          <a:p>
            <a:pPr lvl="3">
              <a:spcAft>
                <a:spcPts val="600"/>
              </a:spcAft>
            </a:pPr>
            <a:r>
              <a:rPr lang="pt-PT" sz="1600" dirty="0">
                <a:solidFill>
                  <a:schemeClr val="tx2"/>
                </a:solidFill>
              </a:rPr>
              <a:t> Equipamento ergonómico</a:t>
            </a:r>
          </a:p>
          <a:p>
            <a:pPr lvl="3">
              <a:spcAft>
                <a:spcPts val="600"/>
              </a:spcAft>
            </a:pPr>
            <a:r>
              <a:rPr lang="pt-PT" sz="1600" dirty="0">
                <a:solidFill>
                  <a:schemeClr val="tx2"/>
                </a:solidFill>
              </a:rPr>
              <a:t> (</a:t>
            </a:r>
            <a:r>
              <a:rPr lang="pt-PT" sz="1600" dirty="0" err="1">
                <a:solidFill>
                  <a:schemeClr val="tx2"/>
                </a:solidFill>
              </a:rPr>
              <a:t>Des</a:t>
            </a:r>
            <a:r>
              <a:rPr lang="pt-PT" sz="1600" dirty="0">
                <a:solidFill>
                  <a:schemeClr val="tx2"/>
                </a:solidFill>
              </a:rPr>
              <a:t>)conexão saudável</a:t>
            </a:r>
          </a:p>
          <a:p>
            <a:pPr lvl="3">
              <a:spcAft>
                <a:spcPts val="600"/>
              </a:spcAft>
            </a:pPr>
            <a:r>
              <a:rPr lang="pt-PT" sz="1600" dirty="0">
                <a:solidFill>
                  <a:schemeClr val="tx2"/>
                </a:solidFill>
              </a:rPr>
              <a:t> Resultados esperados</a:t>
            </a:r>
          </a:p>
          <a:p>
            <a:pPr lvl="3">
              <a:spcAft>
                <a:spcPts val="600"/>
              </a:spcAft>
            </a:pPr>
            <a:r>
              <a:rPr lang="pt-PT" sz="1600" dirty="0">
                <a:solidFill>
                  <a:schemeClr val="tx2"/>
                </a:solidFill>
              </a:rPr>
              <a:t> Informação e apoio aos trabalhadores</a:t>
            </a:r>
          </a:p>
          <a:p>
            <a:endParaRPr lang="en-GB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016852-C5A5-474C-86C7-CB749383A6BB}"/>
              </a:ext>
            </a:extLst>
          </p:cNvPr>
          <p:cNvSpPr txBox="1">
            <a:spLocks/>
          </p:cNvSpPr>
          <p:nvPr/>
        </p:nvSpPr>
        <p:spPr>
          <a:xfrm>
            <a:off x="450003" y="135000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empregadores?</a:t>
            </a:r>
          </a:p>
        </p:txBody>
      </p:sp>
    </p:spTree>
    <p:extLst>
      <p:ext uri="{BB962C8B-B14F-4D97-AF65-F5344CB8AC3E}">
        <p14:creationId xmlns:p14="http://schemas.microsoft.com/office/powerpoint/2010/main" val="2672594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159" y="843559"/>
            <a:ext cx="7776864" cy="3384376"/>
          </a:xfrm>
        </p:spPr>
        <p:txBody>
          <a:bodyPr lIns="0" anchor="t">
            <a:noAutofit/>
          </a:bodyPr>
          <a:lstStyle/>
          <a:p>
            <a:pPr marL="0" indent="0" fontAlgn="base">
              <a:spcBef>
                <a:spcPts val="600"/>
              </a:spcBef>
              <a:buNone/>
            </a:pPr>
            <a:r>
              <a:rPr lang="pt-PT" sz="1600">
                <a:solidFill>
                  <a:srgbClr val="ACC700"/>
                </a:solidFill>
              </a:rPr>
              <a:t>1. Adaptar a ergonomia do local de trabalho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 b="0">
                <a:solidFill>
                  <a:srgbClr val="003399"/>
                </a:solidFill>
              </a:rPr>
              <a:t>Cadeira confortável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 b="0">
                <a:solidFill>
                  <a:srgbClr val="003399"/>
                </a:solidFill>
              </a:rPr>
              <a:t>Secretária adequada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 b="0">
                <a:solidFill>
                  <a:srgbClr val="003399"/>
                </a:solidFill>
              </a:rPr>
              <a:t>Equipamentos como monitor, rato, teclado</a:t>
            </a:r>
          </a:p>
          <a:p>
            <a:pPr fontAlgn="base"/>
            <a:endParaRPr lang="en-GB" sz="1600" b="0" dirty="0"/>
          </a:p>
          <a:p>
            <a:pPr marL="0" indent="0" fontAlgn="base">
              <a:spcBef>
                <a:spcPts val="600"/>
              </a:spcBef>
              <a:buNone/>
            </a:pPr>
            <a:r>
              <a:rPr lang="pt-PT" sz="1600" b="0">
                <a:solidFill>
                  <a:srgbClr val="ACC700"/>
                </a:solidFill>
              </a:rPr>
              <a:t> </a:t>
            </a:r>
            <a:r>
              <a:rPr lang="pt-PT" sz="1600">
                <a:solidFill>
                  <a:srgbClr val="ACC700"/>
                </a:solidFill>
              </a:rPr>
              <a:t>2. Preparar o ambiente de trabalho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Iluminação suficiente/correta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Ar e temperatura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Ruído de fundo limitado</a:t>
            </a:r>
          </a:p>
          <a:p>
            <a:pPr marL="0" indent="0" fontAlgn="base">
              <a:buNone/>
            </a:pPr>
            <a:endParaRPr lang="en-GB" sz="1600" b="0" dirty="0"/>
          </a:p>
          <a:p>
            <a:pPr marL="0" indent="0" fontAlgn="base">
              <a:buNone/>
            </a:pPr>
            <a:endParaRPr lang="en-GB" sz="16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0000" y="123478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trabalhadores?</a:t>
            </a:r>
          </a:p>
        </p:txBody>
      </p:sp>
    </p:spTree>
    <p:extLst>
      <p:ext uri="{BB962C8B-B14F-4D97-AF65-F5344CB8AC3E}">
        <p14:creationId xmlns:p14="http://schemas.microsoft.com/office/powerpoint/2010/main" val="89647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49423"/>
            <a:ext cx="8023661" cy="2082367"/>
          </a:xfrm>
        </p:spPr>
        <p:txBody>
          <a:bodyPr lIns="0" anchor="t">
            <a:noAutofit/>
          </a:bodyPr>
          <a:lstStyle/>
          <a:p>
            <a:pPr marL="0" indent="0" fontAlgn="base">
              <a:buNone/>
            </a:pPr>
            <a:r>
              <a:rPr lang="pt-PT" sz="1600">
                <a:solidFill>
                  <a:srgbClr val="ACC700"/>
                </a:solidFill>
              </a:rPr>
              <a:t>3. Evitar um comportamento sedentário </a:t>
            </a:r>
          </a:p>
          <a:p>
            <a:pPr marL="0" indent="0" defTabSz="234950" fontAlgn="base">
              <a:buNone/>
            </a:pPr>
            <a:r>
              <a:rPr lang="pt-PT" sz="1600" b="0"/>
              <a:t>	Uma combinação de três elementos pode ajudar na saúde mental e física: </a:t>
            </a:r>
          </a:p>
          <a:p>
            <a:pPr marL="574675" lvl="1" indent="-234950" fontAlgn="base">
              <a:buNone/>
            </a:pPr>
            <a:r>
              <a:rPr lang="pt-PT" sz="1600">
                <a:solidFill>
                  <a:schemeClr val="tx2"/>
                </a:solidFill>
              </a:rPr>
              <a:t>1) Sentar-se menos horas por dia</a:t>
            </a:r>
          </a:p>
          <a:p>
            <a:pPr marL="574675" lvl="1" indent="-234950" fontAlgn="base">
              <a:buNone/>
            </a:pPr>
            <a:r>
              <a:rPr lang="pt-PT" sz="1600">
                <a:solidFill>
                  <a:schemeClr val="tx2"/>
                </a:solidFill>
              </a:rPr>
              <a:t>2) Mudar frequentemente de posição</a:t>
            </a:r>
          </a:p>
          <a:p>
            <a:pPr marL="574675" lvl="1" indent="-234950" fontAlgn="base">
              <a:buNone/>
            </a:pPr>
            <a:r>
              <a:rPr lang="pt-PT" sz="1600">
                <a:solidFill>
                  <a:schemeClr val="tx2"/>
                </a:solidFill>
              </a:rPr>
              <a:t>3) Adotar uma boa postura na posição sentada</a:t>
            </a:r>
          </a:p>
          <a:p>
            <a:pPr fontAlgn="base"/>
            <a:endParaRPr lang="en-GB" sz="1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E35026-0924-4421-84BE-B99D9CC1BEF6}"/>
              </a:ext>
            </a:extLst>
          </p:cNvPr>
          <p:cNvSpPr txBox="1">
            <a:spLocks/>
          </p:cNvSpPr>
          <p:nvPr/>
        </p:nvSpPr>
        <p:spPr>
          <a:xfrm>
            <a:off x="107504" y="2715766"/>
            <a:ext cx="1800200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endParaRPr lang="en-GB" sz="16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8E0F60-9930-485D-809F-7A4DDAAEBD23}"/>
              </a:ext>
            </a:extLst>
          </p:cNvPr>
          <p:cNvSpPr txBox="1">
            <a:spLocks/>
          </p:cNvSpPr>
          <p:nvPr/>
        </p:nvSpPr>
        <p:spPr>
          <a:xfrm>
            <a:off x="450000" y="123478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trabalhadores?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1D79E-0892-422B-8092-97798207F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355726"/>
            <a:ext cx="3826292" cy="23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9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E35026-0924-4421-84BE-B99D9CC1BEF6}"/>
              </a:ext>
            </a:extLst>
          </p:cNvPr>
          <p:cNvSpPr txBox="1">
            <a:spLocks/>
          </p:cNvSpPr>
          <p:nvPr/>
        </p:nvSpPr>
        <p:spPr>
          <a:xfrm>
            <a:off x="107504" y="2715766"/>
            <a:ext cx="1800200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endParaRPr lang="en-GB"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0BBD94-8307-45B8-BF5B-4AA3FB7B514F}"/>
              </a:ext>
            </a:extLst>
          </p:cNvPr>
          <p:cNvSpPr txBox="1">
            <a:spLocks/>
          </p:cNvSpPr>
          <p:nvPr/>
        </p:nvSpPr>
        <p:spPr>
          <a:xfrm>
            <a:off x="464645" y="897564"/>
            <a:ext cx="8214710" cy="289832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91440" bIns="45720" rtlCol="0" anchor="t" anchorCtr="0">
            <a:no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buNone/>
            </a:pPr>
            <a:r>
              <a:rPr lang="pt-PT" sz="1600" dirty="0">
                <a:solidFill>
                  <a:srgbClr val="ACC700"/>
                </a:solidFill>
              </a:rPr>
              <a:t>4. Organizar o trabalho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 dirty="0">
                <a:solidFill>
                  <a:srgbClr val="003399"/>
                </a:solidFill>
              </a:rPr>
              <a:t>Instalar o escritório numa divisão separada para evitar perturbações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 dirty="0">
                <a:solidFill>
                  <a:srgbClr val="003399"/>
                </a:solidFill>
              </a:rPr>
              <a:t>Programar o dia de trabalho, incluindo as pausas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 dirty="0">
                <a:solidFill>
                  <a:srgbClr val="003399"/>
                </a:solidFill>
              </a:rPr>
              <a:t>Respeitar o horário de trabalho «normal» do escritório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 dirty="0">
                <a:solidFill>
                  <a:srgbClr val="003399"/>
                </a:solidFill>
              </a:rPr>
              <a:t>Manter uma rotina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 dirty="0">
                <a:solidFill>
                  <a:srgbClr val="003399"/>
                </a:solidFill>
              </a:rPr>
              <a:t>Fazer planos para depois do trabalho para desligar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 dirty="0">
                <a:solidFill>
                  <a:srgbClr val="003399"/>
                </a:solidFill>
              </a:rPr>
              <a:t>Garantir que as tarefas de trabalho são variadas</a:t>
            </a:r>
          </a:p>
          <a:p>
            <a:pPr marL="0" indent="0" fontAlgn="base">
              <a:buFont typeface="Wingdings" pitchFamily="2" charset="2"/>
              <a:buNone/>
            </a:pPr>
            <a:endParaRPr lang="en-GB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A82A8C-6D9A-46DA-8875-3E6DD0494CD8}"/>
              </a:ext>
            </a:extLst>
          </p:cNvPr>
          <p:cNvSpPr txBox="1">
            <a:spLocks/>
          </p:cNvSpPr>
          <p:nvPr/>
        </p:nvSpPr>
        <p:spPr>
          <a:xfrm>
            <a:off x="450000" y="123478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trabalhadores?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82EEBA-676E-4A3B-B9BB-CE3651136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6016" y="3219623"/>
            <a:ext cx="933691" cy="11525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F4212D8-E8F2-45C9-B2F5-1150E0EDF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8471" y="1588111"/>
            <a:ext cx="1107905" cy="11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53307E9-1F2E-0BE7-F719-A0388DB2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lIns="0"/>
          <a:lstStyle/>
          <a:p>
            <a:r>
              <a:rPr lang="pt-PT" sz="2200" dirty="0"/>
              <a:t>Visão geral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47254-0BD0-4F49-993B-97455079E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66" y="1942789"/>
            <a:ext cx="2636836" cy="1779863"/>
          </a:xfrm>
          <a:prstGeom prst="rect">
            <a:avLst/>
          </a:prstGeom>
          <a:noFill/>
          <a:ln w="38100">
            <a:solidFill>
              <a:srgbClr val="ACC700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ABEFBBD-DDE2-4D1C-A6F5-BBEBE684871F}"/>
              </a:ext>
            </a:extLst>
          </p:cNvPr>
          <p:cNvGrpSpPr/>
          <p:nvPr/>
        </p:nvGrpSpPr>
        <p:grpSpPr>
          <a:xfrm>
            <a:off x="450000" y="729731"/>
            <a:ext cx="4976364" cy="436807"/>
            <a:chOff x="450000" y="768538"/>
            <a:chExt cx="4976364" cy="4368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12E357-CEFB-4B4C-8F82-B76E2BDE33AE}"/>
                </a:ext>
              </a:extLst>
            </p:cNvPr>
            <p:cNvSpPr/>
            <p:nvPr/>
          </p:nvSpPr>
          <p:spPr>
            <a:xfrm>
              <a:off x="450000" y="955964"/>
              <a:ext cx="4976364" cy="249381"/>
            </a:xfrm>
            <a:prstGeom prst="rect">
              <a:avLst/>
            </a:prstGeom>
            <a:ln w="158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rgbClr val="003399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8C109D-5785-4944-965C-3BE491C6C29C}"/>
                </a:ext>
              </a:extLst>
            </p:cNvPr>
            <p:cNvGrpSpPr/>
            <p:nvPr/>
          </p:nvGrpSpPr>
          <p:grpSpPr>
            <a:xfrm>
              <a:off x="583720" y="768538"/>
              <a:ext cx="4670640" cy="370956"/>
              <a:chOff x="259890" y="3219"/>
              <a:chExt cx="4267200" cy="38376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B5063C7-746C-4861-8030-D8A224F27A7F}"/>
                  </a:ext>
                </a:extLst>
              </p:cNvPr>
              <p:cNvSpPr/>
              <p:nvPr/>
            </p:nvSpPr>
            <p:spPr>
              <a:xfrm>
                <a:off x="259890" y="3219"/>
                <a:ext cx="4267200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>
                  <a:solidFill>
                    <a:srgbClr val="003399"/>
                  </a:solidFill>
                </a:endParaRPr>
              </a:p>
            </p:txBody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28A2A611-4891-4B05-BE99-0454AC78D8EE}"/>
                  </a:ext>
                </a:extLst>
              </p:cNvPr>
              <p:cNvSpPr txBox="1"/>
              <p:nvPr/>
            </p:nvSpPr>
            <p:spPr>
              <a:xfrm>
                <a:off x="281927" y="21953"/>
                <a:ext cx="4229732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/>
              <a:p>
                <a:r>
                  <a:rPr lang="pt-PT" sz="1400" b="0" dirty="0">
                    <a:solidFill>
                      <a:srgbClr val="003399"/>
                    </a:solidFill>
                  </a:rPr>
                  <a:t>Definições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18AA86-390E-4FEA-8F3D-57A4F9E60F34}"/>
              </a:ext>
            </a:extLst>
          </p:cNvPr>
          <p:cNvGrpSpPr/>
          <p:nvPr/>
        </p:nvGrpSpPr>
        <p:grpSpPr>
          <a:xfrm>
            <a:off x="446750" y="1697080"/>
            <a:ext cx="4976364" cy="430209"/>
            <a:chOff x="450000" y="1779575"/>
            <a:chExt cx="4976364" cy="4302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6F3877-7349-4FBC-B4AE-CDB0349045E3}"/>
                </a:ext>
              </a:extLst>
            </p:cNvPr>
            <p:cNvSpPr/>
            <p:nvPr/>
          </p:nvSpPr>
          <p:spPr>
            <a:xfrm>
              <a:off x="450000" y="1960403"/>
              <a:ext cx="4976364" cy="249381"/>
            </a:xfrm>
            <a:prstGeom prst="rect">
              <a:avLst/>
            </a:prstGeom>
            <a:ln w="158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>
                <a:solidFill>
                  <a:srgbClr val="003399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E06B3E-AC45-4BC0-9D25-95054860BFD7}"/>
                </a:ext>
              </a:extLst>
            </p:cNvPr>
            <p:cNvGrpSpPr/>
            <p:nvPr/>
          </p:nvGrpSpPr>
          <p:grpSpPr>
            <a:xfrm>
              <a:off x="588451" y="1779575"/>
              <a:ext cx="4651907" cy="370957"/>
              <a:chOff x="246858" y="1182580"/>
              <a:chExt cx="4267200" cy="38376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DBED964-5F78-4FF0-B68F-674E8BA65E0E}"/>
                  </a:ext>
                </a:extLst>
              </p:cNvPr>
              <p:cNvSpPr/>
              <p:nvPr/>
            </p:nvSpPr>
            <p:spPr>
              <a:xfrm>
                <a:off x="246858" y="1182580"/>
                <a:ext cx="4267200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116263"/>
                  <a:satOff val="-17298"/>
                  <a:lumOff val="12197"/>
                  <a:alphaOff val="0"/>
                </a:schemeClr>
              </a:fillRef>
              <a:effectRef idx="0">
                <a:schemeClr val="accent2">
                  <a:shade val="80000"/>
                  <a:hueOff val="116263"/>
                  <a:satOff val="-17298"/>
                  <a:lumOff val="1219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>
                  <a:solidFill>
                    <a:srgbClr val="003399"/>
                  </a:solidFill>
                </a:endParaRPr>
              </a:p>
            </p:txBody>
          </p:sp>
          <p:sp>
            <p:nvSpPr>
              <p:cNvPr id="16" name="Rectangle: Rounded Corners 6">
                <a:extLst>
                  <a:ext uri="{FF2B5EF4-FFF2-40B4-BE49-F238E27FC236}">
                    <a16:creationId xmlns:a16="http://schemas.microsoft.com/office/drawing/2014/main" id="{A39F912C-5BBE-42A6-9683-63184F868639}"/>
                  </a:ext>
                </a:extLst>
              </p:cNvPr>
              <p:cNvSpPr txBox="1"/>
              <p:nvPr/>
            </p:nvSpPr>
            <p:spPr>
              <a:xfrm>
                <a:off x="266031" y="1201314"/>
                <a:ext cx="4196882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/>
              <a:p>
                <a:r>
                  <a:rPr lang="pt-PT" sz="1400">
                    <a:solidFill>
                      <a:srgbClr val="003399"/>
                    </a:solidFill>
                  </a:rPr>
                  <a:t>Oportunidades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662551-A89C-498B-AE78-C49B18DFCF16}"/>
              </a:ext>
            </a:extLst>
          </p:cNvPr>
          <p:cNvGrpSpPr/>
          <p:nvPr/>
        </p:nvGrpSpPr>
        <p:grpSpPr>
          <a:xfrm>
            <a:off x="449599" y="2202643"/>
            <a:ext cx="4973516" cy="426342"/>
            <a:chOff x="447624" y="2394783"/>
            <a:chExt cx="4973516" cy="4263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987153-F70B-4AF5-BC72-B0B0545B73FC}"/>
                </a:ext>
              </a:extLst>
            </p:cNvPr>
            <p:cNvSpPr/>
            <p:nvPr/>
          </p:nvSpPr>
          <p:spPr>
            <a:xfrm>
              <a:off x="447624" y="2571744"/>
              <a:ext cx="4973516" cy="249381"/>
            </a:xfrm>
            <a:prstGeom prst="rect">
              <a:avLst/>
            </a:prstGeom>
            <a:ln w="158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28B6B6-581A-490A-A27D-01DC1435D680}"/>
                </a:ext>
              </a:extLst>
            </p:cNvPr>
            <p:cNvGrpSpPr/>
            <p:nvPr/>
          </p:nvGrpSpPr>
          <p:grpSpPr>
            <a:xfrm>
              <a:off x="582857" y="2394783"/>
              <a:ext cx="4651907" cy="370957"/>
              <a:chOff x="241728" y="1772260"/>
              <a:chExt cx="4267200" cy="38376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D3DC332-8FA4-4D9F-B720-CB8A5AF12A19}"/>
                  </a:ext>
                </a:extLst>
              </p:cNvPr>
              <p:cNvSpPr/>
              <p:nvPr/>
            </p:nvSpPr>
            <p:spPr>
              <a:xfrm>
                <a:off x="241728" y="1772260"/>
                <a:ext cx="4267200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174394"/>
                  <a:satOff val="-25946"/>
                  <a:lumOff val="18295"/>
                  <a:alphaOff val="0"/>
                </a:schemeClr>
              </a:fillRef>
              <a:effectRef idx="0">
                <a:schemeClr val="accent2">
                  <a:shade val="80000"/>
                  <a:hueOff val="174394"/>
                  <a:satOff val="-25946"/>
                  <a:lumOff val="1829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Rectangle: Rounded Corners 8">
                <a:extLst>
                  <a:ext uri="{FF2B5EF4-FFF2-40B4-BE49-F238E27FC236}">
                    <a16:creationId xmlns:a16="http://schemas.microsoft.com/office/drawing/2014/main" id="{499D88FA-7A0A-4E69-A7B9-05DA672B83E3}"/>
                  </a:ext>
                </a:extLst>
              </p:cNvPr>
              <p:cNvSpPr txBox="1"/>
              <p:nvPr/>
            </p:nvSpPr>
            <p:spPr>
              <a:xfrm>
                <a:off x="258529" y="1790993"/>
                <a:ext cx="4244230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/>
              <a:p>
                <a:r>
                  <a:rPr lang="pt-PT" sz="1400" b="0" dirty="0">
                    <a:solidFill>
                      <a:srgbClr val="003399"/>
                    </a:solidFill>
                  </a:rPr>
                  <a:t>Riscos </a:t>
                </a:r>
                <a:r>
                  <a:rPr lang="pt-PT" sz="1400" dirty="0">
                    <a:solidFill>
                      <a:srgbClr val="003399"/>
                    </a:solidFill>
                  </a:rPr>
                  <a:t>e desafios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1B4C4E-467A-469B-9F27-6C842A441951}"/>
              </a:ext>
            </a:extLst>
          </p:cNvPr>
          <p:cNvGrpSpPr/>
          <p:nvPr/>
        </p:nvGrpSpPr>
        <p:grpSpPr>
          <a:xfrm>
            <a:off x="446751" y="2696425"/>
            <a:ext cx="4973516" cy="429031"/>
            <a:chOff x="446751" y="2750907"/>
            <a:chExt cx="4973516" cy="42903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251484-7E77-4FBB-BD35-02BEE7B90A83}"/>
                </a:ext>
              </a:extLst>
            </p:cNvPr>
            <p:cNvSpPr/>
            <p:nvPr/>
          </p:nvSpPr>
          <p:spPr>
            <a:xfrm>
              <a:off x="446751" y="2930557"/>
              <a:ext cx="4973516" cy="249381"/>
            </a:xfrm>
            <a:prstGeom prst="rect">
              <a:avLst/>
            </a:prstGeom>
            <a:ln w="158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C3308B3-8608-4F11-B182-AF0F112DCF2B}"/>
                </a:ext>
              </a:extLst>
            </p:cNvPr>
            <p:cNvGrpSpPr/>
            <p:nvPr/>
          </p:nvGrpSpPr>
          <p:grpSpPr>
            <a:xfrm>
              <a:off x="584946" y="2750907"/>
              <a:ext cx="4651904" cy="370957"/>
              <a:chOff x="243645" y="2361940"/>
              <a:chExt cx="4267200" cy="383760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4EACCC3-FD6A-40C3-A5F5-F9539A74E3B0}"/>
                  </a:ext>
                </a:extLst>
              </p:cNvPr>
              <p:cNvSpPr/>
              <p:nvPr/>
            </p:nvSpPr>
            <p:spPr>
              <a:xfrm>
                <a:off x="243645" y="2361940"/>
                <a:ext cx="4267200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232525"/>
                  <a:satOff val="-34595"/>
                  <a:lumOff val="24393"/>
                  <a:alphaOff val="0"/>
                </a:schemeClr>
              </a:fillRef>
              <a:effectRef idx="0">
                <a:schemeClr val="accent2">
                  <a:shade val="80000"/>
                  <a:hueOff val="232525"/>
                  <a:satOff val="-34595"/>
                  <a:lumOff val="2439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Rectangle: Rounded Corners 10">
                <a:extLst>
                  <a:ext uri="{FF2B5EF4-FFF2-40B4-BE49-F238E27FC236}">
                    <a16:creationId xmlns:a16="http://schemas.microsoft.com/office/drawing/2014/main" id="{F4E8BCCD-EBFA-4214-B631-78609EEFC649}"/>
                  </a:ext>
                </a:extLst>
              </p:cNvPr>
              <p:cNvSpPr txBox="1"/>
              <p:nvPr/>
            </p:nvSpPr>
            <p:spPr>
              <a:xfrm>
                <a:off x="261232" y="2380674"/>
                <a:ext cx="4244230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/>
              <a:p>
                <a:r>
                  <a:rPr lang="pt-PT" sz="1400" b="0">
                    <a:solidFill>
                      <a:srgbClr val="003399"/>
                    </a:solidFill>
                  </a:rPr>
                  <a:t>Questões relativas ao género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6D24AD-C70E-4707-BA8D-9508A45D14B4}"/>
              </a:ext>
            </a:extLst>
          </p:cNvPr>
          <p:cNvGrpSpPr/>
          <p:nvPr/>
        </p:nvGrpSpPr>
        <p:grpSpPr>
          <a:xfrm>
            <a:off x="446751" y="3185277"/>
            <a:ext cx="4973516" cy="428254"/>
            <a:chOff x="446751" y="3285839"/>
            <a:chExt cx="4973516" cy="4282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9EA875F-A041-42AD-B3BC-27F2948F075E}"/>
                </a:ext>
              </a:extLst>
            </p:cNvPr>
            <p:cNvSpPr/>
            <p:nvPr/>
          </p:nvSpPr>
          <p:spPr>
            <a:xfrm>
              <a:off x="446751" y="3464712"/>
              <a:ext cx="4973516" cy="249381"/>
            </a:xfrm>
            <a:prstGeom prst="rect">
              <a:avLst/>
            </a:prstGeom>
            <a:ln w="158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F19FC6-2377-4496-9D89-091F7776006E}"/>
                </a:ext>
              </a:extLst>
            </p:cNvPr>
            <p:cNvGrpSpPr/>
            <p:nvPr/>
          </p:nvGrpSpPr>
          <p:grpSpPr>
            <a:xfrm>
              <a:off x="584946" y="3285839"/>
              <a:ext cx="4651902" cy="370957"/>
              <a:chOff x="243645" y="2951620"/>
              <a:chExt cx="4267200" cy="38376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97CD1A0-7562-4814-A8AC-B4F1E79F8542}"/>
                  </a:ext>
                </a:extLst>
              </p:cNvPr>
              <p:cNvSpPr/>
              <p:nvPr/>
            </p:nvSpPr>
            <p:spPr>
              <a:xfrm>
                <a:off x="243645" y="2951620"/>
                <a:ext cx="4267200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290657"/>
                  <a:satOff val="-43244"/>
                  <a:lumOff val="30492"/>
                  <a:alphaOff val="0"/>
                </a:schemeClr>
              </a:fillRef>
              <a:effectRef idx="0">
                <a:schemeClr val="accent2">
                  <a:shade val="80000"/>
                  <a:hueOff val="290657"/>
                  <a:satOff val="-43244"/>
                  <a:lumOff val="3049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: Rounded Corners 12">
                <a:extLst>
                  <a:ext uri="{FF2B5EF4-FFF2-40B4-BE49-F238E27FC236}">
                    <a16:creationId xmlns:a16="http://schemas.microsoft.com/office/drawing/2014/main" id="{B7590CB3-6F58-4681-B719-D0E67C02B468}"/>
                  </a:ext>
                </a:extLst>
              </p:cNvPr>
              <p:cNvSpPr txBox="1"/>
              <p:nvPr/>
            </p:nvSpPr>
            <p:spPr>
              <a:xfrm>
                <a:off x="262528" y="2970354"/>
                <a:ext cx="4244230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/>
              <a:p>
                <a:r>
                  <a:rPr lang="pt-PT" sz="1400" b="0">
                    <a:solidFill>
                      <a:srgbClr val="003399"/>
                    </a:solidFill>
                  </a:rPr>
                  <a:t>O que podem os empregadores fazer?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F6847C-260A-43B3-9E1B-20B4A3A11106}"/>
              </a:ext>
            </a:extLst>
          </p:cNvPr>
          <p:cNvGrpSpPr/>
          <p:nvPr/>
        </p:nvGrpSpPr>
        <p:grpSpPr>
          <a:xfrm>
            <a:off x="446751" y="3663336"/>
            <a:ext cx="4973516" cy="421811"/>
            <a:chOff x="446751" y="3875519"/>
            <a:chExt cx="4973516" cy="42181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D22C62-B2FA-4A4B-89F0-122464DC9235}"/>
                </a:ext>
              </a:extLst>
            </p:cNvPr>
            <p:cNvSpPr/>
            <p:nvPr/>
          </p:nvSpPr>
          <p:spPr>
            <a:xfrm>
              <a:off x="446751" y="4047949"/>
              <a:ext cx="4973516" cy="249381"/>
            </a:xfrm>
            <a:prstGeom prst="rect">
              <a:avLst/>
            </a:prstGeom>
            <a:ln w="158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FB45F15-7EB9-443E-B5BF-CE5562422071}"/>
                </a:ext>
              </a:extLst>
            </p:cNvPr>
            <p:cNvGrpSpPr/>
            <p:nvPr/>
          </p:nvGrpSpPr>
          <p:grpSpPr>
            <a:xfrm>
              <a:off x="584947" y="3875519"/>
              <a:ext cx="4651902" cy="370957"/>
              <a:chOff x="243645" y="3541300"/>
              <a:chExt cx="4267200" cy="38376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5078825B-C17E-460B-AFBE-0D0B660FB581}"/>
                  </a:ext>
                </a:extLst>
              </p:cNvPr>
              <p:cNvSpPr/>
              <p:nvPr/>
            </p:nvSpPr>
            <p:spPr>
              <a:xfrm>
                <a:off x="243645" y="3541300"/>
                <a:ext cx="4267200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348788"/>
                  <a:satOff val="-51893"/>
                  <a:lumOff val="36590"/>
                  <a:alphaOff val="0"/>
                </a:schemeClr>
              </a:fillRef>
              <a:effectRef idx="0">
                <a:schemeClr val="accent2">
                  <a:shade val="80000"/>
                  <a:hueOff val="348788"/>
                  <a:satOff val="-51893"/>
                  <a:lumOff val="3659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: Rounded Corners 14">
                <a:extLst>
                  <a:ext uri="{FF2B5EF4-FFF2-40B4-BE49-F238E27FC236}">
                    <a16:creationId xmlns:a16="http://schemas.microsoft.com/office/drawing/2014/main" id="{4BA44CB1-C17C-4C49-A389-4949F674933F}"/>
                  </a:ext>
                </a:extLst>
              </p:cNvPr>
              <p:cNvSpPr txBox="1"/>
              <p:nvPr/>
            </p:nvSpPr>
            <p:spPr>
              <a:xfrm>
                <a:off x="259949" y="3560034"/>
                <a:ext cx="4244231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/>
              <a:p>
                <a:r>
                  <a:rPr lang="pt-PT" sz="1400" b="0">
                    <a:solidFill>
                      <a:srgbClr val="003399"/>
                    </a:solidFill>
                  </a:rPr>
                  <a:t>O que podem fazer os trabalhadores?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730D4F-E269-4DC3-82B8-15D0C5C582F5}"/>
              </a:ext>
            </a:extLst>
          </p:cNvPr>
          <p:cNvGrpSpPr/>
          <p:nvPr/>
        </p:nvGrpSpPr>
        <p:grpSpPr>
          <a:xfrm>
            <a:off x="446750" y="1216962"/>
            <a:ext cx="4976364" cy="428193"/>
            <a:chOff x="446750" y="1266219"/>
            <a:chExt cx="4976364" cy="42819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F566613-7CF5-46A1-ACBD-3BC5DDDBE9C4}"/>
                </a:ext>
              </a:extLst>
            </p:cNvPr>
            <p:cNvSpPr/>
            <p:nvPr/>
          </p:nvSpPr>
          <p:spPr>
            <a:xfrm>
              <a:off x="446750" y="1445031"/>
              <a:ext cx="4976364" cy="249381"/>
            </a:xfrm>
            <a:prstGeom prst="rect">
              <a:avLst/>
            </a:prstGeom>
            <a:ln w="158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>
                <a:solidFill>
                  <a:srgbClr val="003399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4158F89-B51E-4F4E-A8CA-230DC94FD56C}"/>
                </a:ext>
              </a:extLst>
            </p:cNvPr>
            <p:cNvGrpSpPr/>
            <p:nvPr/>
          </p:nvGrpSpPr>
          <p:grpSpPr>
            <a:xfrm>
              <a:off x="581955" y="1266219"/>
              <a:ext cx="4672581" cy="374904"/>
              <a:chOff x="259908" y="592899"/>
              <a:chExt cx="4267200" cy="38376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BE8F1DC5-7F44-4BE1-A91A-2AF2E6BFF476}"/>
                  </a:ext>
                </a:extLst>
              </p:cNvPr>
              <p:cNvSpPr/>
              <p:nvPr/>
            </p:nvSpPr>
            <p:spPr>
              <a:xfrm>
                <a:off x="259908" y="592899"/>
                <a:ext cx="4267200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58131"/>
                  <a:satOff val="-8649"/>
                  <a:lumOff val="6098"/>
                  <a:alphaOff val="0"/>
                </a:schemeClr>
              </a:fillRef>
              <a:effectRef idx="0">
                <a:schemeClr val="accent2">
                  <a:shade val="80000"/>
                  <a:hueOff val="58131"/>
                  <a:satOff val="-8649"/>
                  <a:lumOff val="609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>
                  <a:solidFill>
                    <a:srgbClr val="003399"/>
                  </a:solidFill>
                </a:endParaRPr>
              </a:p>
            </p:txBody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8D171BB3-E0A1-4C20-BBEA-D794C0EA719C}"/>
                  </a:ext>
                </a:extLst>
              </p:cNvPr>
              <p:cNvSpPr txBox="1"/>
              <p:nvPr/>
            </p:nvSpPr>
            <p:spPr>
              <a:xfrm>
                <a:off x="278640" y="611633"/>
                <a:ext cx="4225447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/>
              <a:p>
                <a:r>
                  <a:rPr lang="pt-PT" sz="1400" b="0">
                    <a:solidFill>
                      <a:srgbClr val="003399"/>
                    </a:solidFill>
                  </a:rPr>
                  <a:t>Factos e números 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21A0928-55CB-437B-82C6-83D507F62905}"/>
              </a:ext>
            </a:extLst>
          </p:cNvPr>
          <p:cNvGrpSpPr/>
          <p:nvPr/>
        </p:nvGrpSpPr>
        <p:grpSpPr>
          <a:xfrm>
            <a:off x="457200" y="4132377"/>
            <a:ext cx="4973516" cy="421811"/>
            <a:chOff x="457200" y="4132377"/>
            <a:chExt cx="4973516" cy="42181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83639D-8A87-447C-B71E-45182404D2E3}"/>
                </a:ext>
              </a:extLst>
            </p:cNvPr>
            <p:cNvSpPr/>
            <p:nvPr/>
          </p:nvSpPr>
          <p:spPr>
            <a:xfrm>
              <a:off x="457200" y="4304807"/>
              <a:ext cx="4973516" cy="249381"/>
            </a:xfrm>
            <a:prstGeom prst="rect">
              <a:avLst/>
            </a:prstGeom>
            <a:ln w="158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96A3EE-F4E8-4D24-99D9-0BD561D9FB63}"/>
                </a:ext>
              </a:extLst>
            </p:cNvPr>
            <p:cNvGrpSpPr/>
            <p:nvPr/>
          </p:nvGrpSpPr>
          <p:grpSpPr>
            <a:xfrm>
              <a:off x="595396" y="4132377"/>
              <a:ext cx="4651902" cy="370957"/>
              <a:chOff x="595396" y="4132377"/>
              <a:chExt cx="4651902" cy="370957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95A3F006-5776-4C26-9FCA-9E02A4E7E3EC}"/>
                  </a:ext>
                </a:extLst>
              </p:cNvPr>
              <p:cNvSpPr/>
              <p:nvPr/>
            </p:nvSpPr>
            <p:spPr>
              <a:xfrm>
                <a:off x="595396" y="4132377"/>
                <a:ext cx="4651902" cy="370957"/>
              </a:xfrm>
              <a:prstGeom prst="roundRect">
                <a:avLst/>
              </a:prstGeom>
              <a:solidFill>
                <a:srgbClr val="D7E3A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348788"/>
                  <a:satOff val="-51893"/>
                  <a:lumOff val="36590"/>
                  <a:alphaOff val="0"/>
                </a:schemeClr>
              </a:fillRef>
              <a:effectRef idx="0">
                <a:schemeClr val="accent2">
                  <a:shade val="80000"/>
                  <a:hueOff val="348788"/>
                  <a:satOff val="-51893"/>
                  <a:lumOff val="3659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: Rounded Corners 14">
                <a:extLst>
                  <a:ext uri="{FF2B5EF4-FFF2-40B4-BE49-F238E27FC236}">
                    <a16:creationId xmlns:a16="http://schemas.microsoft.com/office/drawing/2014/main" id="{31B62292-ABEC-45D0-B502-B781E62EBD8F}"/>
                  </a:ext>
                </a:extLst>
              </p:cNvPr>
              <p:cNvSpPr txBox="1"/>
              <p:nvPr/>
            </p:nvSpPr>
            <p:spPr>
              <a:xfrm>
                <a:off x="613170" y="4150486"/>
                <a:ext cx="4626862" cy="3347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>
                <a:defPPr>
                  <a:defRPr lang="en-US"/>
                </a:defPPr>
                <a:lvl1pPr>
                  <a:defRPr sz="1400" b="0"/>
                </a:lvl1pPr>
              </a:lstStyle>
              <a:p>
                <a:r>
                  <a:rPr lang="pt-PT">
                    <a:solidFill>
                      <a:srgbClr val="003399"/>
                    </a:solidFill>
                  </a:rPr>
                  <a:t>O que podem fazer os responsáveis políticos?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2219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43558"/>
            <a:ext cx="7128792" cy="2520280"/>
          </a:xfrm>
        </p:spPr>
        <p:txBody>
          <a:bodyPr lIns="0" anchor="t">
            <a:noAutofit/>
          </a:bodyPr>
          <a:lstStyle/>
          <a:p>
            <a:pPr marL="0" indent="0" fontAlgn="base">
              <a:spcBef>
                <a:spcPts val="600"/>
              </a:spcBef>
              <a:buNone/>
            </a:pPr>
            <a:r>
              <a:rPr lang="pt-PT" sz="1600">
                <a:solidFill>
                  <a:srgbClr val="ACC700"/>
                </a:solidFill>
              </a:rPr>
              <a:t>5. Evitar os riscos psicossociais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Manter-se em contacto com os colegas através de chamadas telefónicas ou reuniões virtuais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Alternar reuniões de equipa com diálogos de um para um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Tirar algum tempo para conversas informais com os colegas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Fazer pausas para café virtuais com os colegas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A920E6-03D7-40EA-A3CD-19F8F14D5E61}"/>
              </a:ext>
            </a:extLst>
          </p:cNvPr>
          <p:cNvSpPr txBox="1">
            <a:spLocks/>
          </p:cNvSpPr>
          <p:nvPr/>
        </p:nvSpPr>
        <p:spPr>
          <a:xfrm>
            <a:off x="450000" y="123478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trabalhadores?</a:t>
            </a:r>
          </a:p>
        </p:txBody>
      </p:sp>
    </p:spTree>
    <p:extLst>
      <p:ext uri="{BB962C8B-B14F-4D97-AF65-F5344CB8AC3E}">
        <p14:creationId xmlns:p14="http://schemas.microsoft.com/office/powerpoint/2010/main" val="247990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461" y="843756"/>
            <a:ext cx="7831955" cy="3455987"/>
          </a:xfrm>
        </p:spPr>
        <p:txBody>
          <a:bodyPr lIns="0" rIns="0"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t-PT" sz="1600">
                <a:solidFill>
                  <a:srgbClr val="ACC700"/>
                </a:solidFill>
              </a:rPr>
              <a:t>6. Equilibrar a carga de trabalho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Em caso de carga de trabalho elevada persistente, falar com o supervisor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Fazer pausas suficientes para interromper os períodos de trabalho intenso 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Mantenha-se «offline»!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Considerar a possibilidade de trabalhar em blocos de 25 minutos, com pausas de 5 minutos entre cada um deles</a:t>
            </a:r>
          </a:p>
          <a:p>
            <a:pPr marL="457200" lvl="2" indent="-2222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525">
                <a:solidFill>
                  <a:srgbClr val="003399"/>
                </a:solidFill>
              </a:rPr>
              <a:t>Concentrar-se numa tarefa de cada vez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3B2CB0-BAD0-4A35-945C-599F8181B0F7}"/>
              </a:ext>
            </a:extLst>
          </p:cNvPr>
          <p:cNvSpPr txBox="1">
            <a:spLocks/>
          </p:cNvSpPr>
          <p:nvPr/>
        </p:nvSpPr>
        <p:spPr>
          <a:xfrm>
            <a:off x="450000" y="123478"/>
            <a:ext cx="7559873" cy="36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200" dirty="0"/>
              <a:t>O que podem fazer os trabalhadores?</a:t>
            </a:r>
          </a:p>
        </p:txBody>
      </p:sp>
    </p:spTree>
    <p:extLst>
      <p:ext uri="{BB962C8B-B14F-4D97-AF65-F5344CB8AC3E}">
        <p14:creationId xmlns:p14="http://schemas.microsoft.com/office/powerpoint/2010/main" val="1947825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pt-PT" sz="2200" dirty="0"/>
              <a:t>Acordo-Quadro Europeu sobre Teletrabalho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906425"/>
            <a:ext cx="7290351" cy="2889461"/>
          </a:xfrm>
        </p:spPr>
        <p:txBody>
          <a:bodyPr lIns="0" rIns="0">
            <a:noAutofit/>
          </a:bodyPr>
          <a:lstStyle/>
          <a:p>
            <a:pPr marL="0" indent="0">
              <a:buNone/>
            </a:pPr>
            <a:r>
              <a:rPr lang="pt-PT" sz="1600" dirty="0">
                <a:solidFill>
                  <a:srgbClr val="ACC700"/>
                </a:solidFill>
              </a:rPr>
              <a:t>Os empregadores têm as mesmas responsabilidades em matéria de segurança e saúde para os teletrabalhadores que para</a:t>
            </a:r>
            <a:r>
              <a:rPr lang="pt-PT" sz="1600" strike="sngStrike" dirty="0">
                <a:solidFill>
                  <a:srgbClr val="FF0000"/>
                </a:solidFill>
              </a:rPr>
              <a:t> </a:t>
            </a:r>
            <a:r>
              <a:rPr lang="pt-PT" sz="1600" dirty="0">
                <a:solidFill>
                  <a:srgbClr val="ACC700"/>
                </a:solidFill>
              </a:rPr>
              <a:t>quaisquer outros trabalhadores. </a:t>
            </a:r>
          </a:p>
          <a:p>
            <a:pPr marL="0" indent="0">
              <a:buNone/>
            </a:pPr>
            <a:endParaRPr lang="en-GB" sz="1600" dirty="0">
              <a:solidFill>
                <a:srgbClr val="ACC700"/>
              </a:solidFill>
            </a:endParaRPr>
          </a:p>
          <a:p>
            <a:r>
              <a:rPr lang="pt-PT" sz="1600" b="0" dirty="0"/>
              <a:t>Diretivas da UE mais pertinentes para o trabalho à distância/híbrido:</a:t>
            </a:r>
          </a:p>
          <a:p>
            <a:pPr lvl="1"/>
            <a:r>
              <a:rPr lang="pt-PT" sz="1600" dirty="0">
                <a:solidFill>
                  <a:srgbClr val="0033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Diretiva-quadro relativa à SST</a:t>
            </a:r>
            <a:r>
              <a:rPr lang="pt-PT" sz="1600" dirty="0">
                <a:solidFill>
                  <a:srgbClr val="003399"/>
                </a:solidFill>
              </a:rPr>
              <a:t>  </a:t>
            </a:r>
          </a:p>
          <a:p>
            <a:pPr lvl="1"/>
            <a:r>
              <a:rPr lang="pt-PT" sz="1600" dirty="0">
                <a:solidFill>
                  <a:srgbClr val="0033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Diretiva 2009/104/CE – utilização de equipamentos de trabalho</a:t>
            </a:r>
          </a:p>
          <a:p>
            <a:pPr lvl="1"/>
            <a:r>
              <a:rPr lang="pt-PT" sz="1600" dirty="0">
                <a:solidFill>
                  <a:srgbClr val="0033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Diretiva 89/654/CEE – prescrições para os locais de trabalho</a:t>
            </a:r>
          </a:p>
          <a:p>
            <a:pPr lvl="1"/>
            <a:r>
              <a:rPr lang="pt-PT" sz="1600" dirty="0">
                <a:solidFill>
                  <a:srgbClr val="0033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Diretiva 90/270/CEE – equipamentos dotados de visor</a:t>
            </a:r>
            <a:r>
              <a:rPr lang="pt-PT" sz="1600" dirty="0">
                <a:solidFill>
                  <a:srgbClr val="003399"/>
                </a:solidFill>
              </a:rPr>
              <a:t> </a:t>
            </a:r>
          </a:p>
          <a:p>
            <a:pPr lvl="1"/>
            <a:r>
              <a:rPr lang="pt-PT" sz="1600" dirty="0">
                <a:solidFill>
                  <a:srgbClr val="00339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Diretiva 2003/88/CE – tempo de trabalho</a:t>
            </a:r>
          </a:p>
        </p:txBody>
      </p:sp>
      <p:pic>
        <p:nvPicPr>
          <p:cNvPr id="4" name="Picture 3" descr="A gavel and paper with a piece of paper&#10;&#10;Description automatically generated">
            <a:extLst>
              <a:ext uri="{FF2B5EF4-FFF2-40B4-BE49-F238E27FC236}">
                <a16:creationId xmlns:a16="http://schemas.microsoft.com/office/drawing/2014/main" id="{8D3CAD38-06A3-4A48-8289-23AB4829C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91223"/>
            <a:ext cx="1409325" cy="140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hand with a blue circle and a finger pressing a button&#10;&#10;Description automatically generated">
            <a:extLst>
              <a:ext uri="{FF2B5EF4-FFF2-40B4-BE49-F238E27FC236}">
                <a16:creationId xmlns:a16="http://schemas.microsoft.com/office/drawing/2014/main" id="{EFA04028-DED2-4508-93B0-CC87FD707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05" y="955205"/>
            <a:ext cx="1708751" cy="1708751"/>
          </a:xfrm>
          <a:prstGeom prst="rect">
            <a:avLst/>
          </a:prstGeom>
        </p:spPr>
      </p:pic>
      <p:pic>
        <p:nvPicPr>
          <p:cNvPr id="7" name="Picture 6" descr="A computer with a screen on&#10;&#10;Description automatically generated">
            <a:extLst>
              <a:ext uri="{FF2B5EF4-FFF2-40B4-BE49-F238E27FC236}">
                <a16:creationId xmlns:a16="http://schemas.microsoft.com/office/drawing/2014/main" id="{8489CA9D-D157-4CC2-97DA-6C0008820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17" y="698760"/>
            <a:ext cx="3610163" cy="2221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F63CB-EFAF-85BA-DEFE-BB707F00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Informações adicionais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67A181-C4B7-4D4B-8398-84F814A78CCF}"/>
              </a:ext>
            </a:extLst>
          </p:cNvPr>
          <p:cNvSpPr txBox="1">
            <a:spLocks/>
          </p:cNvSpPr>
          <p:nvPr/>
        </p:nvSpPr>
        <p:spPr>
          <a:xfrm>
            <a:off x="457200" y="2920399"/>
            <a:ext cx="8432194" cy="170875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C700"/>
              </a:buClr>
            </a:pPr>
            <a:r>
              <a:rPr lang="pt-PT" sz="1500" dirty="0">
                <a:solidFill>
                  <a:srgbClr val="ACC700"/>
                </a:solidFill>
              </a:rPr>
              <a:t>Consulte todos os conteúdos relacionados na área prioritária «Trabalho à distância </a:t>
            </a:r>
            <a:br>
              <a:rPr lang="pt-PT" sz="1500" dirty="0">
                <a:solidFill>
                  <a:srgbClr val="ACC700"/>
                </a:solidFill>
              </a:rPr>
            </a:br>
            <a:r>
              <a:rPr lang="pt-PT" sz="1500" dirty="0">
                <a:solidFill>
                  <a:srgbClr val="ACC700"/>
                </a:solidFill>
              </a:rPr>
              <a:t>e híbrido»:</a:t>
            </a:r>
          </a:p>
          <a:p>
            <a:pPr marL="0" indent="0">
              <a:buClr>
                <a:srgbClr val="ACC700"/>
              </a:buClr>
              <a:buNone/>
            </a:pPr>
            <a:r>
              <a:rPr lang="pt-PT" sz="1500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https://healthy-workplaces.osha.europa.eu/pt/about-topic/priority-area/remote-and-hybrid-work</a:t>
            </a:r>
            <a:r>
              <a:rPr lang="pt-PT" sz="1500" dirty="0">
                <a:solidFill>
                  <a:srgbClr val="ACC700"/>
                </a:solidFill>
              </a:rPr>
              <a:t> </a:t>
            </a:r>
          </a:p>
          <a:p>
            <a:pPr marL="0" indent="0">
              <a:buNone/>
            </a:pPr>
            <a:endParaRPr lang="en-GB" sz="1500" b="0" dirty="0"/>
          </a:p>
          <a:p>
            <a:pPr>
              <a:buClr>
                <a:srgbClr val="ACC700"/>
              </a:buClr>
            </a:pPr>
            <a:r>
              <a:rPr lang="pt-PT" sz="1500" dirty="0">
                <a:solidFill>
                  <a:srgbClr val="ACC700"/>
                </a:solidFill>
              </a:rPr>
              <a:t>Consulte todas as publicações sobre o tema: </a:t>
            </a:r>
          </a:p>
          <a:p>
            <a:pPr marL="0" indent="0">
              <a:buNone/>
            </a:pPr>
            <a:r>
              <a:rPr lang="pt-PT" sz="1500" b="0" dirty="0">
                <a:hlinkClick r:id="rId6"/>
              </a:rPr>
              <a:t>https://osha.europa.eu/pt/publications-priority-area/remote-and-hybrid-work</a:t>
            </a:r>
          </a:p>
          <a:p>
            <a:pPr marL="0" indent="0">
              <a:buNone/>
            </a:pP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488266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4D8802-D1F5-B71C-4095-65682D58C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000" y="2714789"/>
            <a:ext cx="7560000" cy="17347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200" b="0" dirty="0"/>
              <a:t>Nem a Agência Europeia nem qualquer pessoa que aja em seu nome assumem responsabilidade por eventuais utilizações da informação que se segue.</a:t>
            </a:r>
          </a:p>
          <a:p>
            <a:pPr marL="0" indent="0" algn="just">
              <a:buNone/>
            </a:pPr>
            <a:endParaRPr lang="pt-BR" sz="1200" b="0" dirty="0"/>
          </a:p>
          <a:p>
            <a:pPr marL="0" indent="0" algn="just">
              <a:buNone/>
            </a:pPr>
            <a:r>
              <a:rPr lang="pt-BR" sz="1200" b="0" dirty="0"/>
              <a:t>© Agência Europeia para a Segurança e Saúde no Trabalho, 2024</a:t>
            </a:r>
          </a:p>
          <a:p>
            <a:pPr marL="0" indent="0" algn="just">
              <a:buNone/>
            </a:pPr>
            <a:r>
              <a:rPr lang="pt-BR" sz="1200" b="0" dirty="0"/>
              <a:t>Reprodução autorizada mediante indicação da fonte.</a:t>
            </a:r>
          </a:p>
          <a:p>
            <a:pPr marL="0" indent="0" algn="just">
              <a:buNone/>
            </a:pPr>
            <a:r>
              <a:rPr lang="pt-BR" sz="1200" b="0" dirty="0"/>
              <a:t>A utilização ou reprodução de fotografias ou de outro material não protegido por direitos de autor da EU-OSHA deve ser autorizada diretamente pelos titulares dos direitos de autor.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4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outline of a file&#10;&#10;Description automatically generated">
            <a:extLst>
              <a:ext uri="{FF2B5EF4-FFF2-40B4-BE49-F238E27FC236}">
                <a16:creationId xmlns:a16="http://schemas.microsoft.com/office/drawing/2014/main" id="{AB724746-D922-4C04-9110-4BD5618E67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85" y="1491630"/>
            <a:ext cx="2615780" cy="261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A3585-9260-43FE-8CCF-4ADD3F9A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pt-PT" sz="2200" dirty="0"/>
              <a:t>Definições de trabalho à distância e híbrido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83F4-7F07-4AD5-8763-1D731CBAA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66694"/>
            <a:ext cx="7992120" cy="1655762"/>
          </a:xfrm>
        </p:spPr>
        <p:txBody>
          <a:bodyPr lIns="0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1600" dirty="0">
                <a:solidFill>
                  <a:srgbClr val="ACC700"/>
                </a:solidFill>
              </a:rPr>
              <a:t>Trabalho à distância: </a:t>
            </a:r>
            <a:r>
              <a:rPr lang="pt-PT" sz="1600" b="0" dirty="0">
                <a:solidFill>
                  <a:srgbClr val="003399"/>
                </a:solidFill>
              </a:rPr>
              <a:t>qualquer tipo de acordo de trabalho para realizar o trabalho no domicílio ou fora das instalações do empregador.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1600" dirty="0">
                <a:solidFill>
                  <a:srgbClr val="ACC700"/>
                </a:solidFill>
              </a:rPr>
              <a:t>Teletrabalho:</a:t>
            </a:r>
            <a:r>
              <a:rPr lang="pt-PT" sz="1600" b="0" dirty="0">
                <a:solidFill>
                  <a:srgbClr val="ACC700"/>
                </a:solidFill>
              </a:rPr>
              <a:t> </a:t>
            </a:r>
            <a:r>
              <a:rPr lang="pt-PT" sz="1600" b="0" dirty="0">
                <a:solidFill>
                  <a:srgbClr val="003399"/>
                </a:solidFill>
              </a:rPr>
              <a:t>uma forma comum de definir o trabalho à distância a partir de casa.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1600" dirty="0">
                <a:solidFill>
                  <a:srgbClr val="ACC700"/>
                </a:solidFill>
              </a:rPr>
              <a:t>Trabalho híbrido: </a:t>
            </a:r>
            <a:r>
              <a:rPr lang="pt-PT" sz="1600" b="0" dirty="0">
                <a:solidFill>
                  <a:srgbClr val="003399"/>
                </a:solidFill>
              </a:rPr>
              <a:t>uma combinação de trabalho à distância com trabalho nas instalações do empregador.</a:t>
            </a:r>
          </a:p>
        </p:txBody>
      </p:sp>
    </p:spTree>
    <p:extLst>
      <p:ext uri="{BB962C8B-B14F-4D97-AF65-F5344CB8AC3E}">
        <p14:creationId xmlns:p14="http://schemas.microsoft.com/office/powerpoint/2010/main" val="3328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88326"/>
            <a:ext cx="7074327" cy="367200"/>
          </a:xfrm>
        </p:spPr>
        <p:txBody>
          <a:bodyPr lIns="0"/>
          <a:lstStyle/>
          <a:p>
            <a:pPr>
              <a:lnSpc>
                <a:spcPts val="2300"/>
              </a:lnSpc>
            </a:pPr>
            <a:r>
              <a:rPr lang="pt-PT" sz="2200" dirty="0"/>
              <a:t>Locais onde as pessoas trabalharam a maior parte do tempo em 2022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89563"/>
              </p:ext>
            </p:extLst>
          </p:nvPr>
        </p:nvGraphicFramePr>
        <p:xfrm>
          <a:off x="3203848" y="666796"/>
          <a:ext cx="60486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6363243" y="1595057"/>
            <a:ext cx="338554" cy="54005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000" i="1">
                <a:solidFill>
                  <a:schemeClr val="bg1">
                    <a:lumMod val="50000"/>
                  </a:schemeClr>
                </a:solidFill>
              </a:rPr>
              <a:t>Fonte: Tomar o pulso à SST – Segurança e saúde nos locais de trabalho após a pandemia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5B7B1-7631-140F-9132-1C1D5623F102}"/>
              </a:ext>
            </a:extLst>
          </p:cNvPr>
          <p:cNvSpPr txBox="1"/>
          <p:nvPr/>
        </p:nvSpPr>
        <p:spPr>
          <a:xfrm>
            <a:off x="450001" y="895377"/>
            <a:ext cx="3185301" cy="227754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9000" indent="-189000" defTabSz="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PT" sz="16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65 % das pessoas entrevistadas trabalharam nas instalações do seu empregador</a:t>
            </a:r>
          </a:p>
          <a:p>
            <a:pPr marL="189000" indent="-189000" defTabSz="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PT" sz="16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Quase 17 % trabalharam no domicílio</a:t>
            </a:r>
          </a:p>
          <a:p>
            <a:pPr marL="189000" indent="-189000" defTabSz="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t-PT" sz="16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 restantes trabalharam a partir de outros locais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3CF7E-61FC-463B-9E7D-590BF96887A4}"/>
              </a:ext>
            </a:extLst>
          </p:cNvPr>
          <p:cNvSpPr txBox="1"/>
          <p:nvPr/>
        </p:nvSpPr>
        <p:spPr>
          <a:xfrm>
            <a:off x="4427984" y="1635646"/>
            <a:ext cx="288032" cy="184666"/>
          </a:xfrm>
          <a:prstGeom prst="rect">
            <a:avLst/>
          </a:prstGeom>
          <a:solidFill>
            <a:srgbClr val="58585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200">
                <a:solidFill>
                  <a:schemeClr val="bg1"/>
                </a:solidFill>
              </a:rPr>
              <a:t>%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F3CC06-2EBB-4C13-8A89-C0A27E93EF6D}"/>
              </a:ext>
            </a:extLst>
          </p:cNvPr>
          <p:cNvGrpSpPr/>
          <p:nvPr/>
        </p:nvGrpSpPr>
        <p:grpSpPr>
          <a:xfrm>
            <a:off x="6705717" y="804296"/>
            <a:ext cx="2362083" cy="3075209"/>
            <a:chOff x="6705717" y="804296"/>
            <a:chExt cx="2362083" cy="30752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DB9178-C60A-4BDC-A2C9-C2E3456ADECC}"/>
                </a:ext>
              </a:extLst>
            </p:cNvPr>
            <p:cNvSpPr txBox="1"/>
            <p:nvPr/>
          </p:nvSpPr>
          <p:spPr>
            <a:xfrm>
              <a:off x="6715437" y="804296"/>
              <a:ext cx="235236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bIns="0" rtlCol="0">
              <a:spAutoFit/>
            </a:bodyPr>
            <a:lstStyle/>
            <a:p>
              <a:r>
                <a:rPr lang="pt-PT" sz="1100" dirty="0">
                  <a:solidFill>
                    <a:srgbClr val="003399"/>
                  </a:solidFill>
                </a:rPr>
                <a:t>Nas instalações do empregador/da sua própria empresa (escritório, fábrica, loja, escola, etc.)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E971E3-A040-4A9D-8412-6D16F3292367}"/>
                </a:ext>
              </a:extLst>
            </p:cNvPr>
            <p:cNvSpPr txBox="1"/>
            <p:nvPr/>
          </p:nvSpPr>
          <p:spPr>
            <a:xfrm>
              <a:off x="6705717" y="1750270"/>
              <a:ext cx="2330780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bIns="0" rtlCol="0">
              <a:spAutoFit/>
            </a:bodyPr>
            <a:lstStyle/>
            <a:p>
              <a:r>
                <a:rPr lang="pt-PT" sz="1100" dirty="0">
                  <a:solidFill>
                    <a:srgbClr val="003399"/>
                  </a:solidFill>
                </a:rPr>
                <a:t>Num carro ou noutro veículo </a:t>
              </a:r>
              <a:br>
                <a:rPr lang="pt-PT" sz="1100" dirty="0">
                  <a:solidFill>
                    <a:srgbClr val="003399"/>
                  </a:solidFill>
                </a:rPr>
              </a:br>
              <a:r>
                <a:rPr lang="pt-PT" sz="1100" dirty="0">
                  <a:solidFill>
                    <a:srgbClr val="003399"/>
                  </a:solidFill>
                </a:rPr>
                <a:t>(por exemplo, comboio, autocarro)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0D2C60-104F-4E54-91DA-FBFF9462858C}"/>
                </a:ext>
              </a:extLst>
            </p:cNvPr>
            <p:cNvSpPr txBox="1"/>
            <p:nvPr/>
          </p:nvSpPr>
          <p:spPr>
            <a:xfrm>
              <a:off x="6705717" y="2249968"/>
              <a:ext cx="230664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bIns="0" rtlCol="0">
              <a:spAutoFit/>
            </a:bodyPr>
            <a:lstStyle/>
            <a:p>
              <a:r>
                <a:rPr lang="pt-PT" sz="1100" dirty="0">
                  <a:solidFill>
                    <a:srgbClr val="003399"/>
                  </a:solidFill>
                </a:rPr>
                <a:t>Num local no exterior (por exemplo, estaleiro de construção, terreno agrícola, ruas de uma cidade)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CB68B0-B9A7-4C88-B40E-46DDB3174A13}"/>
                </a:ext>
              </a:extLst>
            </p:cNvPr>
            <p:cNvSpPr txBox="1"/>
            <p:nvPr/>
          </p:nvSpPr>
          <p:spPr>
            <a:xfrm>
              <a:off x="6715437" y="3172924"/>
              <a:ext cx="2096651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bIns="0" rtlCol="0">
              <a:spAutoFit/>
            </a:bodyPr>
            <a:lstStyle/>
            <a:p>
              <a:r>
                <a:rPr lang="pt-PT" sz="1100">
                  <a:solidFill>
                    <a:srgbClr val="003399"/>
                  </a:solidFill>
                </a:rPr>
                <a:t>Espaços públicos, como cafés, aeroportos, etc.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D280E6-5DAC-43FA-9F5B-68DC479A5339}"/>
                </a:ext>
              </a:extLst>
            </p:cNvPr>
            <p:cNvSpPr txBox="1"/>
            <p:nvPr/>
          </p:nvSpPr>
          <p:spPr>
            <a:xfrm>
              <a:off x="6715437" y="3664061"/>
              <a:ext cx="209665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bIns="0" rtlCol="0">
              <a:spAutoFit/>
            </a:bodyPr>
            <a:lstStyle/>
            <a:p>
              <a:r>
                <a:rPr lang="pt-PT" sz="1100" dirty="0">
                  <a:solidFill>
                    <a:srgbClr val="003399"/>
                  </a:solidFill>
                </a:rPr>
                <a:t>Não sei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D22C788-F251-4821-92F0-EEC96DAE290C}"/>
              </a:ext>
            </a:extLst>
          </p:cNvPr>
          <p:cNvSpPr txBox="1"/>
          <p:nvPr/>
        </p:nvSpPr>
        <p:spPr>
          <a:xfrm>
            <a:off x="6715437" y="1335561"/>
            <a:ext cx="239306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bIns="0" rtlCol="0">
            <a:spAutoFit/>
          </a:bodyPr>
          <a:lstStyle/>
          <a:p>
            <a:r>
              <a:rPr lang="pt-PT" sz="1100">
                <a:solidFill>
                  <a:srgbClr val="003399"/>
                </a:solidFill>
              </a:rPr>
              <a:t>Nas instalações do cliente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2F2C97-FFC4-48A2-BAC2-ECE1BDF8C0CD}"/>
              </a:ext>
            </a:extLst>
          </p:cNvPr>
          <p:cNvSpPr txBox="1"/>
          <p:nvPr/>
        </p:nvSpPr>
        <p:spPr>
          <a:xfrm>
            <a:off x="6728083" y="2778153"/>
            <a:ext cx="231636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bIns="0" rtlCol="0">
            <a:spAutoFit/>
          </a:bodyPr>
          <a:lstStyle/>
          <a:p>
            <a:r>
              <a:rPr lang="pt-PT" sz="1100" dirty="0">
                <a:solidFill>
                  <a:srgbClr val="003399"/>
                </a:solidFill>
              </a:rPr>
              <a:t>Na sua própria casa</a:t>
            </a:r>
          </a:p>
        </p:txBody>
      </p:sp>
    </p:spTree>
    <p:extLst>
      <p:ext uri="{BB962C8B-B14F-4D97-AF65-F5344CB8AC3E}">
        <p14:creationId xmlns:p14="http://schemas.microsoft.com/office/powerpoint/2010/main" val="169093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pt-PT" sz="2200" dirty="0"/>
              <a:t>Trabalho no domicílio nas empresas europeias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779802"/>
              </p:ext>
            </p:extLst>
          </p:nvPr>
        </p:nvGraphicFramePr>
        <p:xfrm>
          <a:off x="251520" y="820428"/>
          <a:ext cx="6624736" cy="362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4491" y="4341753"/>
            <a:ext cx="2031325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PT"/>
              <a:t>Fonte: ESENER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3981" y="1574430"/>
            <a:ext cx="3618459" cy="157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pt-PT" sz="1600">
                <a:solidFill>
                  <a:srgbClr val="003399"/>
                </a:solidFill>
              </a:rPr>
              <a:t>O teletrabalho é mais comum nas grandes empresas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3399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pt-PT" sz="1600">
                <a:solidFill>
                  <a:srgbClr val="003399"/>
                </a:solidFill>
              </a:rPr>
              <a:t>2 em cada 10 médias empresas e 3 em cada 10 grandes organizações praticam o trabalho no domicílio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B8C60A0-A7D9-4384-988B-F7B1F9CA937E}"/>
              </a:ext>
            </a:extLst>
          </p:cNvPr>
          <p:cNvSpPr txBox="1"/>
          <p:nvPr/>
        </p:nvSpPr>
        <p:spPr>
          <a:xfrm>
            <a:off x="1100787" y="4016647"/>
            <a:ext cx="1169663" cy="246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rgbClr val="003399"/>
                </a:solidFill>
              </a:rPr>
              <a:t>Mais de 250 trabalhadores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2D1251D-EC65-4469-8BC3-E2506EE62ED6}"/>
              </a:ext>
            </a:extLst>
          </p:cNvPr>
          <p:cNvSpPr txBox="1"/>
          <p:nvPr/>
        </p:nvSpPr>
        <p:spPr>
          <a:xfrm>
            <a:off x="2843746" y="3770428"/>
            <a:ext cx="1584237" cy="246219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rIns="18288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rgbClr val="003399"/>
                </a:solidFill>
              </a:rPr>
              <a:t>10-49 trabalhadores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9F76CEA-E8A8-4472-BB27-781AE17C0C8C}"/>
              </a:ext>
            </a:extLst>
          </p:cNvPr>
          <p:cNvSpPr txBox="1"/>
          <p:nvPr/>
        </p:nvSpPr>
        <p:spPr>
          <a:xfrm>
            <a:off x="2843747" y="4016647"/>
            <a:ext cx="1656301" cy="246218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rgbClr val="003399"/>
                </a:solidFill>
              </a:rPr>
              <a:t>Todos os estabelecimentos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71C6D7D-9F0E-4D7C-975B-593604ADA8EB}"/>
              </a:ext>
            </a:extLst>
          </p:cNvPr>
          <p:cNvSpPr txBox="1"/>
          <p:nvPr/>
        </p:nvSpPr>
        <p:spPr>
          <a:xfrm>
            <a:off x="4597980" y="3778325"/>
            <a:ext cx="1512223" cy="24621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rgbClr val="003399"/>
                </a:solidFill>
              </a:rPr>
              <a:t>50-249 trabalhadores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C56B816-DB24-43D9-BA51-59E645690E24}"/>
              </a:ext>
            </a:extLst>
          </p:cNvPr>
          <p:cNvSpPr txBox="1"/>
          <p:nvPr/>
        </p:nvSpPr>
        <p:spPr>
          <a:xfrm>
            <a:off x="1098083" y="3770428"/>
            <a:ext cx="1169663" cy="24621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0" bIns="0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rgbClr val="003399"/>
                </a:solidFill>
              </a:rPr>
              <a:t>5-9 trabalhadores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A7124C77-E24E-44A8-AB05-BCB52CC868D1}"/>
              </a:ext>
            </a:extLst>
          </p:cNvPr>
          <p:cNvSpPr txBox="1"/>
          <p:nvPr/>
        </p:nvSpPr>
        <p:spPr>
          <a:xfrm>
            <a:off x="539552" y="843558"/>
            <a:ext cx="7632848" cy="246219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rIns="18288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b="1" dirty="0">
                <a:solidFill>
                  <a:srgbClr val="003399"/>
                </a:solidFill>
              </a:rPr>
              <a:t>Estabelecimentos que aplicam o teletrabalho, por dimensão (UE-27) </a:t>
            </a:r>
          </a:p>
        </p:txBody>
      </p:sp>
    </p:spTree>
    <p:extLst>
      <p:ext uri="{BB962C8B-B14F-4D97-AF65-F5344CB8AC3E}">
        <p14:creationId xmlns:p14="http://schemas.microsoft.com/office/powerpoint/2010/main" val="141956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01B6-FB69-4D70-9A4C-CCEB8F93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1" y="135000"/>
            <a:ext cx="8370471" cy="367200"/>
          </a:xfrm>
        </p:spPr>
        <p:txBody>
          <a:bodyPr lIns="0"/>
          <a:lstStyle/>
          <a:p>
            <a:pPr>
              <a:lnSpc>
                <a:spcPts val="2500"/>
              </a:lnSpc>
            </a:pPr>
            <a:r>
              <a:rPr lang="pt-PT" sz="2200" dirty="0"/>
              <a:t>Oportunidades do trabalho à distância e híbrido para a SST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C54C-5C2F-43D4-8284-EB34C12BB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5112568" cy="3024336"/>
          </a:xfrm>
        </p:spPr>
        <p:txBody>
          <a:bodyPr lIns="0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1600" b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Maior flexibilidade e melhor equilíbrio entre vida profissional e pessoal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1600" b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Impacto positivo na motivação e produtividade dos trabalhadores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1600" b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Redução dos tempos de deslocação e dos acidentes de casa para o trabalho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1600" b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Diminuição dos custos para o empregador nas suas instalações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1600" b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Os trabalhadores são retirados de ambientes de alto risco ou deixam de desempenhar tarefas de risco</a:t>
            </a:r>
          </a:p>
        </p:txBody>
      </p:sp>
      <p:pic>
        <p:nvPicPr>
          <p:cNvPr id="5" name="Picture 4" descr="A hand with keys on it&#10;&#10;Description automatically generated">
            <a:extLst>
              <a:ext uri="{FF2B5EF4-FFF2-40B4-BE49-F238E27FC236}">
                <a16:creationId xmlns:a16="http://schemas.microsoft.com/office/drawing/2014/main" id="{02DB7DBB-9B2F-4AE1-9BBE-DFF76AF9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79721"/>
            <a:ext cx="1695335" cy="16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01224DD3-37F9-C340-A9B3-4EED531E37DE}"/>
              </a:ext>
            </a:extLst>
          </p:cNvPr>
          <p:cNvSpPr txBox="1"/>
          <p:nvPr/>
        </p:nvSpPr>
        <p:spPr>
          <a:xfrm>
            <a:off x="467544" y="1255616"/>
            <a:ext cx="7433723" cy="2594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pt-PT" sz="1600" dirty="0">
                <a:solidFill>
                  <a:schemeClr val="tx2"/>
                </a:solidFill>
              </a:rPr>
              <a:t>Os principais riscos decorrem de trabalhar em locais não concebidos como locais de trabalho, que os empregadores não podem controlar (totalmente).</a:t>
            </a:r>
          </a:p>
          <a:p>
            <a:pPr>
              <a:buClr>
                <a:schemeClr val="accent1"/>
              </a:buClr>
            </a:pPr>
            <a:endParaRPr lang="en-GB" sz="1600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PT" sz="1600" b="1" dirty="0">
                <a:solidFill>
                  <a:srgbClr val="ACC700"/>
                </a:solidFill>
              </a:rPr>
              <a:t>Riscos gerais em locais de trabalho à distância: </a:t>
            </a:r>
          </a:p>
          <a:p>
            <a:pPr marL="514350" lvl="1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Alterações de temperatura, iluminação, ruído ou outras perturbações</a:t>
            </a:r>
          </a:p>
          <a:p>
            <a:pPr marL="514350" lvl="1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Tropeções e quedas (por exemplo devido a fios e cabos elétricos)</a:t>
            </a:r>
          </a:p>
          <a:p>
            <a:pPr marL="514350" lvl="1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Incêndio</a:t>
            </a:r>
          </a:p>
          <a:p>
            <a:pPr lvl="1" indent="-228600">
              <a:lnSpc>
                <a:spcPts val="2292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lnSpc>
                <a:spcPts val="2292"/>
              </a:lnSpc>
              <a:buClr>
                <a:schemeClr val="accent1"/>
              </a:buClr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112327"/>
            <a:ext cx="8568952" cy="504056"/>
          </a:xfrm>
          <a:prstGeom prst="rect">
            <a:avLst/>
          </a:prstGeom>
        </p:spPr>
        <p:txBody>
          <a:bodyPr l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Riscos e desafios do trabalho à distância e híbrido para a SST</a:t>
            </a:r>
          </a:p>
        </p:txBody>
      </p:sp>
      <p:pic>
        <p:nvPicPr>
          <p:cNvPr id="4" name="Picture 3" descr="A hand with a triangle and exclamation mark&#10;&#10;Description automatically generated">
            <a:extLst>
              <a:ext uri="{FF2B5EF4-FFF2-40B4-BE49-F238E27FC236}">
                <a16:creationId xmlns:a16="http://schemas.microsoft.com/office/drawing/2014/main" id="{B2589CBA-F73E-4BB9-87BB-3769E1E1D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99" y="2793685"/>
            <a:ext cx="1695336" cy="16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01224DD3-37F9-C340-A9B3-4EED531E37DE}"/>
              </a:ext>
            </a:extLst>
          </p:cNvPr>
          <p:cNvSpPr txBox="1"/>
          <p:nvPr/>
        </p:nvSpPr>
        <p:spPr>
          <a:xfrm>
            <a:off x="467544" y="915566"/>
            <a:ext cx="8153804" cy="2945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pt-PT" sz="1600" dirty="0">
                <a:solidFill>
                  <a:schemeClr val="tx2"/>
                </a:solidFill>
              </a:rPr>
              <a:t>A falta de ergonomia, de pausas ou de locais de trabalho improvisados ou inadequados podem conduzir a:</a:t>
            </a:r>
          </a:p>
          <a:p>
            <a:pPr>
              <a:buClr>
                <a:schemeClr val="accent1"/>
              </a:buClr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Lesões musculoesqueléticas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Má postura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Desconforto e sobrecarga muscular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Astenopia, vibração das imagens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Dores no pescoço e nos tendões dos pulsos e dos dedos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Lesões por esforços repetitivos</a:t>
            </a:r>
          </a:p>
          <a:p>
            <a:pPr>
              <a:lnSpc>
                <a:spcPts val="2292"/>
              </a:lnSpc>
              <a:buClr>
                <a:schemeClr val="accent1"/>
              </a:buClr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644" y="123478"/>
            <a:ext cx="7886700" cy="504056"/>
          </a:xfrm>
          <a:prstGeom prst="rect">
            <a:avLst/>
          </a:prstGeom>
        </p:spPr>
        <p:txBody>
          <a:bodyPr lIns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Riscos biomecânicos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8730F8-F4E4-47FF-BC79-388DB76DD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528" y="1563638"/>
            <a:ext cx="1124395" cy="111594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19299F5-8678-408B-BC1A-DC9B18F5C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4328" y="2713379"/>
            <a:ext cx="997853" cy="106640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8C87621-7698-45CF-850A-27ABF3196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8104" y="3343811"/>
            <a:ext cx="990234" cy="10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2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01224DD3-37F9-C340-A9B3-4EED531E37DE}"/>
              </a:ext>
            </a:extLst>
          </p:cNvPr>
          <p:cNvSpPr txBox="1"/>
          <p:nvPr/>
        </p:nvSpPr>
        <p:spPr>
          <a:xfrm>
            <a:off x="450644" y="916204"/>
            <a:ext cx="8471691" cy="1943578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285750" lvl="1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Isolamento</a:t>
            </a:r>
          </a:p>
          <a:p>
            <a:pPr marL="285750" lvl="1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Stresse</a:t>
            </a:r>
          </a:p>
          <a:p>
            <a:pPr marL="285750" lvl="1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Sobrecarga de trabalho </a:t>
            </a:r>
          </a:p>
          <a:p>
            <a:pPr marL="285750" lvl="1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Trabalhar quando a pessoa não se sente bem</a:t>
            </a:r>
          </a:p>
          <a:p>
            <a:pPr marL="285750" lvl="1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Sobrecarga de informação devido ao uso prolongado das tecnologias</a:t>
            </a:r>
          </a:p>
          <a:p>
            <a:pPr marL="285750" lvl="1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tx2"/>
                </a:solidFill>
              </a:rPr>
              <a:t>Disponibilidade constante, renúncia ao direito a desligar</a:t>
            </a:r>
          </a:p>
          <a:p>
            <a:pPr marL="228600" lvl="1">
              <a:lnSpc>
                <a:spcPts val="2292"/>
              </a:lnSpc>
              <a:spcAft>
                <a:spcPts val="600"/>
              </a:spcAft>
              <a:buClr>
                <a:schemeClr val="accent1"/>
              </a:buClr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644" y="123478"/>
            <a:ext cx="7886700" cy="504056"/>
          </a:xfrm>
          <a:prstGeom prst="rect">
            <a:avLst/>
          </a:prstGeom>
        </p:spPr>
        <p:txBody>
          <a:bodyPr lIns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Riscos psicossociais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05DC80-33D3-425F-9D0A-73FA01A9D4D7}"/>
              </a:ext>
            </a:extLst>
          </p:cNvPr>
          <p:cNvGrpSpPr/>
          <p:nvPr/>
        </p:nvGrpSpPr>
        <p:grpSpPr>
          <a:xfrm>
            <a:off x="468313" y="3507854"/>
            <a:ext cx="7869032" cy="762007"/>
            <a:chOff x="1075765" y="3609073"/>
            <a:chExt cx="6470129" cy="7620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B36B1E-971B-4B5D-A4BE-DB46056DE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32" b="32932"/>
            <a:stretch/>
          </p:blipFill>
          <p:spPr>
            <a:xfrm>
              <a:off x="1075765" y="3609073"/>
              <a:ext cx="6470129" cy="7620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39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6350" h="19050"/>
              <a:contourClr>
                <a:srgbClr val="FFFFFF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1528D5-B267-4FBC-B63D-A801654BC013}"/>
                </a:ext>
              </a:extLst>
            </p:cNvPr>
            <p:cNvSpPr txBox="1"/>
            <p:nvPr/>
          </p:nvSpPr>
          <p:spPr>
            <a:xfrm>
              <a:off x="1118247" y="3681081"/>
              <a:ext cx="6377503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1700" b="1" dirty="0">
                  <a:solidFill>
                    <a:schemeClr val="bg1"/>
                  </a:solidFill>
                  <a:cs typeface="Arial" panose="020B0604020202020204" pitchFamily="34" charset="0"/>
                </a:rPr>
                <a:t>O trabalho e o local de trabalho devem ser adaptados aos trabalhadores e ter em conta as suas necessidades e características especiais.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296848"/>
      </p:ext>
    </p:extLst>
  </p:cSld>
  <p:clrMapOvr>
    <a:masterClrMapping/>
  </p:clrMapOvr>
</p:sld>
</file>

<file path=ppt/theme/theme1.xml><?xml version="1.0" encoding="utf-8"?>
<a:theme xmlns:a="http://schemas.openxmlformats.org/drawingml/2006/main" name="EUOSHA Campaign 2013 - Wide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23.potx" id="{A79D0A1D-58D6-425C-A3CD-3EA85C2414B0}" vid="{B7319273-C97C-46FF-B9AB-5DA0B1099C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DEDF6EB9C8443AA1E9BF77FC79F68" ma:contentTypeVersion="16" ma:contentTypeDescription="Create a new document." ma:contentTypeScope="" ma:versionID="78dbe105da4b2947b3266c3c9806e440">
  <xsd:schema xmlns:xsd="http://www.w3.org/2001/XMLSchema" xmlns:xs="http://www.w3.org/2001/XMLSchema" xmlns:p="http://schemas.microsoft.com/office/2006/metadata/properties" xmlns:ns2="80b70bcf-9351-4e71-b19f-1201847c9328" xmlns:ns3="6976e29a-8670-4f9c-afee-c255a09d55c2" targetNamespace="http://schemas.microsoft.com/office/2006/metadata/properties" ma:root="true" ma:fieldsID="259c96785393d8c71ac626a71a81e4e8" ns2:_="" ns3:_="">
    <xsd:import namespace="80b70bcf-9351-4e71-b19f-1201847c9328"/>
    <xsd:import namespace="6976e29a-8670-4f9c-afee-c255a09d5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70bcf-9351-4e71-b19f-1201847c9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6e29a-8670-4f9c-afee-c255a09d5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8c66782-86c3-4f9c-b0ff-d3e6d9a322a8}" ma:internalName="TaxCatchAll" ma:showField="CatchAllData" ma:web="6976e29a-8670-4f9c-afee-c255a09d55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76e29a-8670-4f9c-afee-c255a09d55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4E872-29B9-45CA-AC56-F9D8B0E1C1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b70bcf-9351-4e71-b19f-1201847c9328"/>
    <ds:schemaRef ds:uri="6976e29a-8670-4f9c-afee-c255a09d5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74C5B9-CC48-46F4-906C-986272201046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976e29a-8670-4f9c-afee-c255a09d55c2"/>
    <ds:schemaRef ds:uri="80b70bcf-9351-4e71-b19f-1201847c932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BD3E6F-700E-4E0F-8C20-7BF269437C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2023</Template>
  <TotalTime>0</TotalTime>
  <Words>2501</Words>
  <Application>Microsoft Office PowerPoint</Application>
  <PresentationFormat>On-screen Show (16:9)</PresentationFormat>
  <Paragraphs>246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Open Sans</vt:lpstr>
      <vt:lpstr>OpenSans</vt:lpstr>
      <vt:lpstr>Wingdings</vt:lpstr>
      <vt:lpstr>EUOSHA Campaign 2013 - Wide</vt:lpstr>
      <vt:lpstr>TRABALHAR COM SEGURANÇA E SAÚDE NA ERA DIGITAL  Campanha «Locais de Trabalho Seguros e Saudáveis» 2023-2025 </vt:lpstr>
      <vt:lpstr>Visão geral</vt:lpstr>
      <vt:lpstr>Definições de trabalho à distância e híbrido</vt:lpstr>
      <vt:lpstr>Locais onde as pessoas trabalharam a maior parte do tempo em 2022</vt:lpstr>
      <vt:lpstr>Trabalho no domicílio nas empresas europeias</vt:lpstr>
      <vt:lpstr>Oportunidades do trabalho à distância e híbrido para a SST</vt:lpstr>
      <vt:lpstr>PowerPoint Presentation</vt:lpstr>
      <vt:lpstr>PowerPoint Presentation</vt:lpstr>
      <vt:lpstr>PowerPoint Presentation</vt:lpstr>
      <vt:lpstr>Questões relativas ao género</vt:lpstr>
      <vt:lpstr>Avaliação dos riscos</vt:lpstr>
      <vt:lpstr>Avaliação dos riscos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Acordo-Quadro Europeu sobre Teletrabalho</vt:lpstr>
      <vt:lpstr>Informações adicionais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2023-07-28T06:42:21Z</dcterms:created>
  <dcterms:modified xsi:type="dcterms:W3CDTF">2024-01-25T10:36:53Z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0x010100A19DEDF6EB9C8443AA1E9BF77FC79F68</vt:lpwstr>
  </property>
</Properties>
</file>