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7" r:id="rId4"/>
  </p:sldMasterIdLst>
  <p:notesMasterIdLst>
    <p:notesMasterId r:id="rId33"/>
  </p:notesMasterIdLst>
  <p:handoutMasterIdLst>
    <p:handoutMasterId r:id="rId34"/>
  </p:handoutMasterIdLst>
  <p:sldIdLst>
    <p:sldId id="330" r:id="rId5"/>
    <p:sldId id="365" r:id="rId6"/>
    <p:sldId id="351" r:id="rId7"/>
    <p:sldId id="353" r:id="rId8"/>
    <p:sldId id="355" r:id="rId9"/>
    <p:sldId id="369" r:id="rId10"/>
    <p:sldId id="322" r:id="rId11"/>
    <p:sldId id="367" r:id="rId12"/>
    <p:sldId id="268" r:id="rId13"/>
    <p:sldId id="300" r:id="rId14"/>
    <p:sldId id="271" r:id="rId15"/>
    <p:sldId id="269" r:id="rId16"/>
    <p:sldId id="313" r:id="rId17"/>
    <p:sldId id="358" r:id="rId18"/>
    <p:sldId id="306" r:id="rId19"/>
    <p:sldId id="368" r:id="rId20"/>
    <p:sldId id="317" r:id="rId21"/>
    <p:sldId id="366" r:id="rId22"/>
    <p:sldId id="357" r:id="rId23"/>
    <p:sldId id="325" r:id="rId24"/>
    <p:sldId id="360" r:id="rId25"/>
    <p:sldId id="363" r:id="rId26"/>
    <p:sldId id="260" r:id="rId27"/>
    <p:sldId id="364" r:id="rId28"/>
    <p:sldId id="321" r:id="rId29"/>
    <p:sldId id="361" r:id="rId30"/>
    <p:sldId id="352" r:id="rId31"/>
    <p:sldId id="370" r:id="rId32"/>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2" userDrawn="1">
          <p15:clr>
            <a:srgbClr val="A4A3A4"/>
          </p15:clr>
        </p15:guide>
        <p15:guide id="2" pos="3768" userDrawn="1">
          <p15:clr>
            <a:srgbClr val="A4A3A4"/>
          </p15:clr>
        </p15:guide>
        <p15:guide id="3" pos="288" userDrawn="1">
          <p15:clr>
            <a:srgbClr val="A4A3A4"/>
          </p15:clr>
        </p15:guide>
        <p15:guide id="4" orient="horz" pos="5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96C6D"/>
    <a:srgbClr val="677700"/>
    <a:srgbClr val="001F5C"/>
    <a:srgbClr val="DEE999"/>
    <a:srgbClr val="58585A"/>
    <a:srgbClr val="E64715"/>
    <a:srgbClr val="B1B3B4"/>
    <a:srgbClr val="ACC700"/>
    <a:srgbClr val="C7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83453" autoAdjust="0"/>
  </p:normalViewPr>
  <p:slideViewPr>
    <p:cSldViewPr snapToGrid="0">
      <p:cViewPr varScale="1">
        <p:scale>
          <a:sx n="118" d="100"/>
          <a:sy n="118" d="100"/>
        </p:scale>
        <p:origin x="1878" y="102"/>
      </p:cViewPr>
      <p:guideLst>
        <p:guide orient="horz" pos="1572"/>
        <p:guide pos="3768"/>
        <p:guide pos="288"/>
        <p:guide orient="horz" pos="5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FS-D\DFS\fb_2\fb23\281%20Ergonomie\281%2003%20HF%20und%20Mensch%20System%20Interaktion\A188\Project%20phase\Reports\2021-02-Draft%20Report%20WP1T1\Tender_Task%20Type%20Cognitive%20OR%20Physical_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FS-D\DFS\fb_2\fb23\281%20Ergonomie\281%2003%20HF%20und%20Mensch%20System%20Interaktion\A188\Project%20phase\Reports\2021-02-Draft%20Report%20WP1T1\Tender_Task%20Type%20Cognitive%20OR%20Physical_v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rgbClr val="004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K</c:v>
                </c:pt>
                <c:pt idx="1">
                  <c:v>H</c:v>
                </c:pt>
                <c:pt idx="2">
                  <c:v>A</c:v>
                </c:pt>
                <c:pt idx="3">
                  <c:v>P</c:v>
                </c:pt>
                <c:pt idx="4">
                  <c:v>Q</c:v>
                </c:pt>
                <c:pt idx="5">
                  <c:v>I</c:v>
                </c:pt>
                <c:pt idx="6">
                  <c:v>M</c:v>
                </c:pt>
                <c:pt idx="7">
                  <c:v>F</c:v>
                </c:pt>
                <c:pt idx="8">
                  <c:v>G</c:v>
                </c:pt>
                <c:pt idx="9">
                  <c:v>C</c:v>
                </c:pt>
              </c:strCache>
            </c:strRef>
          </c:cat>
          <c:val>
            <c:numRef>
              <c:f>Tabelle1!$B$2:$B$11</c:f>
              <c:numCache>
                <c:formatCode>0%</c:formatCode>
                <c:ptCount val="10"/>
                <c:pt idx="0">
                  <c:v>0.03</c:v>
                </c:pt>
                <c:pt idx="1">
                  <c:v>0.04</c:v>
                </c:pt>
                <c:pt idx="2">
                  <c:v>0.05</c:v>
                </c:pt>
                <c:pt idx="3">
                  <c:v>0.05</c:v>
                </c:pt>
                <c:pt idx="4">
                  <c:v>0.06</c:v>
                </c:pt>
                <c:pt idx="5">
                  <c:v>0.06</c:v>
                </c:pt>
                <c:pt idx="6">
                  <c:v>0.06</c:v>
                </c:pt>
                <c:pt idx="7">
                  <c:v>7.0000000000000007E-2</c:v>
                </c:pt>
                <c:pt idx="8">
                  <c:v>0.19</c:v>
                </c:pt>
                <c:pt idx="9">
                  <c:v>0.28000000000000003</c:v>
                </c:pt>
              </c:numCache>
            </c:numRef>
          </c:val>
          <c:extLst>
            <c:ext xmlns:c16="http://schemas.microsoft.com/office/drawing/2014/chart" uri="{C3380CC4-5D6E-409C-BE32-E72D297353CC}">
              <c16:uniqueId val="{00000000-0E4E-4B0F-A5B7-1B1B667EF77B}"/>
            </c:ext>
          </c:extLst>
        </c:ser>
        <c:dLbls>
          <c:dLblPos val="outEnd"/>
          <c:showLegendKey val="0"/>
          <c:showVal val="1"/>
          <c:showCatName val="0"/>
          <c:showSerName val="0"/>
          <c:showPercent val="0"/>
          <c:showBubbleSize val="0"/>
        </c:dLbls>
        <c:gapWidth val="72"/>
        <c:axId val="-1935198768"/>
        <c:axId val="-1935203120"/>
      </c:barChart>
      <c:catAx>
        <c:axId val="-1935198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5203120"/>
        <c:crosses val="autoZero"/>
        <c:auto val="1"/>
        <c:lblAlgn val="ctr"/>
        <c:lblOffset val="100"/>
        <c:noMultiLvlLbl val="0"/>
      </c:catAx>
      <c:valAx>
        <c:axId val="-193520312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3519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39819329526443E-2"/>
          <c:y val="7.80351524282729E-2"/>
          <c:w val="0.54695391923903569"/>
          <c:h val="0.82026238767016713"/>
        </c:manualLayout>
      </c:layout>
      <c:doughnutChart>
        <c:varyColors val="1"/>
        <c:ser>
          <c:idx val="0"/>
          <c:order val="0"/>
          <c:explosion val="15"/>
          <c:dPt>
            <c:idx val="0"/>
            <c:bubble3D val="0"/>
            <c:explosion val="13"/>
            <c:spPr>
              <a:solidFill>
                <a:schemeClr val="accent1"/>
              </a:solidFill>
              <a:ln w="19050">
                <a:solidFill>
                  <a:schemeClr val="lt1"/>
                </a:solidFill>
              </a:ln>
              <a:effectLst/>
            </c:spPr>
            <c:extLst>
              <c:ext xmlns:c16="http://schemas.microsoft.com/office/drawing/2014/chart" uri="{C3380CC4-5D6E-409C-BE32-E72D297353CC}">
                <c16:uniqueId val="{00000001-BAB0-49AC-9360-3A6FE3C97C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B0-49AC-9360-3A6FE3C97C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B0-49AC-9360-3A6FE3C97C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AB0-49AC-9360-3A6FE3C97C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AB0-49AC-9360-3A6FE3C97C1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AB0-49AC-9360-3A6FE3C97C1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AB0-49AC-9360-3A6FE3C97C11}"/>
              </c:ext>
            </c:extLst>
          </c:dPt>
          <c:dLbls>
            <c:dLbl>
              <c:idx val="0"/>
              <c:tx>
                <c:rich>
                  <a:bodyPr rot="0" spcFirstLastPara="1" vertOverflow="ellipsis" horzOverflow="clip" vert="horz" wrap="square" lIns="38100" tIns="19050" rIns="38100" bIns="19050" anchor="ctr" anchorCtr="1">
                    <a:noAutofit/>
                  </a:bodyPr>
                  <a:lstStyle/>
                  <a:p>
                    <a:pPr>
                      <a:defRPr sz="1600" b="1" i="0" u="none" strike="noStrike" kern="1200" baseline="0">
                        <a:ln w="0">
                          <a:noFill/>
                        </a:ln>
                        <a:solidFill>
                          <a:schemeClr val="bg1"/>
                        </a:solidFill>
                        <a:latin typeface="+mn-lt"/>
                        <a:ea typeface="+mn-ea"/>
                        <a:cs typeface="+mn-cs"/>
                      </a:defRPr>
                    </a:pPr>
                    <a:r>
                      <a:rPr lang="en-US" sz="1600" b="1">
                        <a:ln w="0">
                          <a:noFill/>
                        </a:ln>
                        <a:solidFill>
                          <a:schemeClr val="bg1"/>
                        </a:solidFill>
                      </a:rPr>
                      <a:t>51%</a:t>
                    </a:r>
                  </a:p>
                </c:rich>
              </c:tx>
              <c:numFmt formatCode="0.00%" sourceLinked="0"/>
              <c:spPr>
                <a:noFill/>
                <a:ln>
                  <a:noFill/>
                </a:ln>
                <a:effectLst/>
              </c:spPr>
              <c:txPr>
                <a:bodyPr rot="0" spcFirstLastPara="1" vertOverflow="ellipsis" horzOverflow="clip" vert="horz" wrap="square" lIns="38100" tIns="19050" rIns="38100" bIns="19050" anchor="ctr" anchorCtr="1">
                  <a:noAutofit/>
                </a:bodyPr>
                <a:lstStyle/>
                <a:p>
                  <a:pPr>
                    <a:defRPr sz="1600" b="1" i="0" u="none" strike="noStrike" kern="1200" baseline="0">
                      <a:ln w="0">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1-BAB0-49AC-9360-3A6FE3C97C11}"/>
                </c:ext>
              </c:extLst>
            </c:dLbl>
            <c:dLbl>
              <c:idx val="1"/>
              <c:tx>
                <c:rich>
                  <a:bodyPr rot="0" spcFirstLastPara="1" vertOverflow="ellipsis" vert="horz" wrap="square" lIns="38100" tIns="19050" rIns="38100" bIns="19050" anchor="ctr" anchorCtr="1">
                    <a:spAutoFit/>
                  </a:bodyPr>
                  <a:lstStyle/>
                  <a:p>
                    <a:pPr>
                      <a:defRPr sz="1600" b="1" i="0" u="none" strike="noStrike" kern="1200" baseline="0">
                        <a:ln w="0">
                          <a:noFill/>
                        </a:ln>
                        <a:solidFill>
                          <a:schemeClr val="bg1"/>
                        </a:solidFill>
                        <a:latin typeface="+mn-lt"/>
                        <a:ea typeface="+mn-ea"/>
                        <a:cs typeface="+mn-cs"/>
                      </a:defRPr>
                    </a:pPr>
                    <a:r>
                      <a:rPr lang="en-US" sz="1600" b="1" dirty="0">
                        <a:solidFill>
                          <a:schemeClr val="bg1"/>
                        </a:solidFill>
                      </a:rPr>
                      <a:t>15%</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w="0">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AB0-49AC-9360-3A6FE3C97C11}"/>
                </c:ext>
              </c:extLst>
            </c:dLbl>
            <c:dLbl>
              <c:idx val="2"/>
              <c:tx>
                <c:rich>
                  <a:bodyPr rot="0" spcFirstLastPara="1" vertOverflow="ellipsis" horzOverflow="clip" vert="horz" wrap="square" lIns="38100" tIns="19050" rIns="38100" bIns="19050" anchor="ctr" anchorCtr="1">
                    <a:spAutoFit/>
                  </a:bodyPr>
                  <a:lstStyle/>
                  <a:p>
                    <a:pPr>
                      <a:defRPr sz="1600" b="1" i="0" u="none" strike="noStrike" kern="1200" baseline="0">
                        <a:ln w="0">
                          <a:noFill/>
                        </a:ln>
                        <a:solidFill>
                          <a:schemeClr val="bg1"/>
                        </a:solidFill>
                        <a:latin typeface="+mn-lt"/>
                        <a:ea typeface="+mn-ea"/>
                        <a:cs typeface="+mn-cs"/>
                      </a:defRPr>
                    </a:pPr>
                    <a:r>
                      <a:rPr lang="en-US" sz="1600" b="1">
                        <a:ln w="0">
                          <a:noFill/>
                        </a:ln>
                        <a:solidFill>
                          <a:schemeClr val="bg1"/>
                        </a:solidFill>
                      </a:rPr>
                      <a:t>15%</a:t>
                    </a:r>
                  </a:p>
                </c:rich>
              </c:tx>
              <c:numFmt formatCode="0.00%" sourceLinked="0"/>
              <c:spPr>
                <a:noFill/>
                <a:ln>
                  <a:noFill/>
                </a:ln>
                <a:effectLst/>
              </c:spPr>
              <c:txPr>
                <a:bodyPr rot="0" spcFirstLastPara="1" vertOverflow="ellipsis" horzOverflow="clip" vert="horz" wrap="square" lIns="38100" tIns="19050" rIns="38100" bIns="19050" anchor="ctr" anchorCtr="1">
                  <a:spAutoFit/>
                </a:bodyPr>
                <a:lstStyle/>
                <a:p>
                  <a:pPr>
                    <a:defRPr sz="1600" b="1" i="0" u="none" strike="noStrike" kern="1200" baseline="0">
                      <a:ln w="0">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5-BAB0-49AC-9360-3A6FE3C97C11}"/>
                </c:ext>
              </c:extLst>
            </c:dLbl>
            <c:dLbl>
              <c:idx val="3"/>
              <c:tx>
                <c:rich>
                  <a:bodyPr rot="0" spcFirstLastPara="1" vertOverflow="ellipsis" vert="horz" wrap="square" lIns="38100" tIns="19050" rIns="38100" bIns="19050" anchor="ctr" anchorCtr="1">
                    <a:spAutoFit/>
                  </a:bodyPr>
                  <a:lstStyle/>
                  <a:p>
                    <a:pPr>
                      <a:defRPr sz="1600" b="1" i="0" u="none" strike="noStrike" kern="1200" baseline="0">
                        <a:ln w="0">
                          <a:noFill/>
                        </a:ln>
                        <a:solidFill>
                          <a:schemeClr val="bg1"/>
                        </a:solidFill>
                        <a:latin typeface="+mn-lt"/>
                        <a:ea typeface="+mn-ea"/>
                        <a:cs typeface="+mn-cs"/>
                      </a:defRPr>
                    </a:pPr>
                    <a:r>
                      <a:rPr lang="en-US" sz="1600" b="1">
                        <a:solidFill>
                          <a:schemeClr val="bg1"/>
                        </a:solidFill>
                      </a:rPr>
                      <a:t>13%</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w="0">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BAB0-49AC-9360-3A6FE3C97C11}"/>
                </c:ext>
              </c:extLst>
            </c:dLbl>
            <c:dLbl>
              <c:idx val="4"/>
              <c:layout>
                <c:manualLayout>
                  <c:x val="-3.8473647635752325E-2"/>
                  <c:y val="-0.12332982753697229"/>
                </c:manualLayout>
              </c:layout>
              <c:tx>
                <c:rich>
                  <a:bodyPr/>
                  <a:lstStyle/>
                  <a:p>
                    <a:r>
                      <a:rPr lang="en-US" sz="1600" b="1" dirty="0">
                        <a:solidFill>
                          <a:sysClr val="windowText" lastClr="000000"/>
                        </a:solidFill>
                      </a:rPr>
                      <a:t>2%</a:t>
                    </a:r>
                  </a:p>
                </c:rich>
              </c:tx>
              <c:showLegendKey val="0"/>
              <c:showVal val="0"/>
              <c:showCatName val="0"/>
              <c:showSerName val="0"/>
              <c:showPercent val="1"/>
              <c:showBubbleSize val="0"/>
              <c:extLst>
                <c:ext xmlns:c15="http://schemas.microsoft.com/office/drawing/2012/chart" uri="{CE6537A1-D6FC-4f65-9D91-7224C49458BB}">
                  <c15:layout>
                    <c:manualLayout>
                      <c:w val="9.4182997809027294E-2"/>
                      <c:h val="7.4585930148650989E-2"/>
                    </c:manualLayout>
                  </c15:layout>
                  <c15:showDataLabelsRange val="0"/>
                </c:ext>
                <c:ext xmlns:c16="http://schemas.microsoft.com/office/drawing/2014/chart" uri="{C3380CC4-5D6E-409C-BE32-E72D297353CC}">
                  <c16:uniqueId val="{00000009-BAB0-49AC-9360-3A6FE3C97C11}"/>
                </c:ext>
              </c:extLst>
            </c:dLbl>
            <c:dLbl>
              <c:idx val="5"/>
              <c:layout>
                <c:manualLayout>
                  <c:x val="2.7888362373036126E-2"/>
                  <c:y val="0.13679981218369147"/>
                </c:manualLayout>
              </c:layout>
              <c:tx>
                <c:rich>
                  <a:bodyPr/>
                  <a:lstStyle/>
                  <a:p>
                    <a:r>
                      <a:rPr lang="en-US" sz="1600" b="1">
                        <a:solidFill>
                          <a:sysClr val="windowText" lastClr="000000"/>
                        </a:solidFill>
                      </a:rPr>
                      <a:t>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BAB0-49AC-9360-3A6FE3C97C11}"/>
                </c:ext>
              </c:extLst>
            </c:dLbl>
            <c:dLbl>
              <c:idx val="6"/>
              <c:layout>
                <c:manualLayout>
                  <c:x val="1.6769982313581212E-2"/>
                  <c:y val="-0.11677840998581922"/>
                </c:manualLayout>
              </c:layout>
              <c:tx>
                <c:rich>
                  <a:bodyPr/>
                  <a:lstStyle/>
                  <a:p>
                    <a:r>
                      <a:rPr lang="en-US" sz="1600" b="1" dirty="0">
                        <a:solidFill>
                          <a:sysClr val="windowText" lastClr="000000"/>
                        </a:solidFill>
                      </a:rPr>
                      <a:t>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BAB0-49AC-9360-3A6FE3C97C1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w="0">
                      <a:noFill/>
                    </a:ln>
                    <a:solidFill>
                      <a:schemeClr val="tx1">
                        <a:lumMod val="95000"/>
                        <a:lumOff val="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Sheet1!$A$43:$A$49</c:f>
              <c:strCache>
                <c:ptCount val="7"/>
                <c:pt idx="0">
                  <c:v>Human Health and 
Social Work Activities </c:v>
                </c:pt>
                <c:pt idx="1">
                  <c:v>Manufacturing</c:v>
                </c:pt>
                <c:pt idx="2">
                  <c:v>Other</c:v>
                </c:pt>
                <c:pt idx="3">
                  <c:v>Transportation and Storage</c:v>
                </c:pt>
                <c:pt idx="4">
                  <c:v>Construction </c:v>
                </c:pt>
                <c:pt idx="5">
                  <c:v>Mining and Quarrying</c:v>
                </c:pt>
                <c:pt idx="6">
                  <c:v>Public Administration and Defence</c:v>
                </c:pt>
              </c:strCache>
            </c:strRef>
          </c:cat>
          <c:val>
            <c:numRef>
              <c:f>Sheet1!$B$43:$B$49</c:f>
              <c:numCache>
                <c:formatCode>General</c:formatCode>
                <c:ptCount val="7"/>
                <c:pt idx="0">
                  <c:v>24</c:v>
                </c:pt>
                <c:pt idx="1">
                  <c:v>7</c:v>
                </c:pt>
                <c:pt idx="2">
                  <c:v>7</c:v>
                </c:pt>
                <c:pt idx="3">
                  <c:v>6</c:v>
                </c:pt>
                <c:pt idx="4">
                  <c:v>1</c:v>
                </c:pt>
                <c:pt idx="5">
                  <c:v>1</c:v>
                </c:pt>
                <c:pt idx="6">
                  <c:v>1</c:v>
                </c:pt>
              </c:numCache>
            </c:numRef>
          </c:val>
          <c:extLst>
            <c:ext xmlns:c16="http://schemas.microsoft.com/office/drawing/2014/chart" uri="{C3380CC4-5D6E-409C-BE32-E72D297353CC}">
              <c16:uniqueId val="{0000000E-BAB0-49AC-9360-3A6FE3C97C11}"/>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b"/>
      <c:layout>
        <c:manualLayout>
          <c:xMode val="edge"/>
          <c:yMode val="edge"/>
          <c:x val="0.66218940114133684"/>
          <c:y val="7.3937542432248218E-2"/>
          <c:w val="0.33527539300357112"/>
          <c:h val="0.9260624575677516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3399"/>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05559166843617E-2"/>
          <c:y val="4.6909228066602027E-2"/>
          <c:w val="0.52207310710947308"/>
          <c:h val="0.86076948184851909"/>
        </c:manualLayout>
      </c:layout>
      <c:doughnutChart>
        <c:varyColors val="1"/>
        <c:ser>
          <c:idx val="0"/>
          <c:order val="0"/>
          <c:explosion val="13"/>
          <c:dPt>
            <c:idx val="0"/>
            <c:bubble3D val="0"/>
            <c:explosion val="28"/>
            <c:spPr>
              <a:solidFill>
                <a:schemeClr val="accent1"/>
              </a:solidFill>
              <a:ln w="19050">
                <a:solidFill>
                  <a:schemeClr val="lt1"/>
                </a:solidFill>
              </a:ln>
              <a:effectLst/>
            </c:spPr>
            <c:extLst>
              <c:ext xmlns:c16="http://schemas.microsoft.com/office/drawing/2014/chart" uri="{C3380CC4-5D6E-409C-BE32-E72D297353CC}">
                <c16:uniqueId val="{00000001-0883-4141-A760-A23781B098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83-4141-A760-A23781B098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83-4141-A760-A23781B098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83-4141-A760-A23781B098A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883-4141-A760-A23781B098A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883-4141-A760-A23781B098A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883-4141-A760-A23781B098A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883-4141-A760-A23781B098A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883-4141-A760-A23781B098A0}"/>
              </c:ext>
            </c:extLst>
          </c:dPt>
          <c:dLbls>
            <c:dLbl>
              <c:idx val="0"/>
              <c:layout>
                <c:manualLayout>
                  <c:x val="-4.3460934523023029E-3"/>
                  <c:y val="1.791408405288237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883-4141-A760-A23781B098A0}"/>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0883-4141-A760-A23781B098A0}"/>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0883-4141-A760-A23781B098A0}"/>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0883-4141-A760-A23781B098A0}"/>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9-0883-4141-A760-A23781B098A0}"/>
                </c:ext>
              </c:extLst>
            </c:dLbl>
            <c:dLbl>
              <c:idx val="5"/>
              <c:layout>
                <c:manualLayout>
                  <c:x val="-2.1730467261511515E-3"/>
                  <c:y val="-1.9887767222297476E-2"/>
                </c:manualLayout>
              </c:layout>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883-4141-A760-A23781B098A0}"/>
                </c:ext>
              </c:extLst>
            </c:dLbl>
            <c:dLbl>
              <c:idx val="6"/>
              <c:layout>
                <c:manualLayout>
                  <c:x val="-4.3460934523022231E-3"/>
                  <c:y val="-3.582816810576475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883-4141-A760-A23781B098A0}"/>
                </c:ext>
              </c:extLst>
            </c:dLbl>
            <c:dLbl>
              <c:idx val="7"/>
              <c:layout>
                <c:manualLayout>
                  <c:x val="-8.6921869046044462E-3"/>
                  <c:y val="-0.1306067778659068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7.8501227429188206E-2"/>
                      <c:h val="4.8009745261724759E-2"/>
                    </c:manualLayout>
                  </c15:layout>
                </c:ext>
                <c:ext xmlns:c16="http://schemas.microsoft.com/office/drawing/2014/chart" uri="{C3380CC4-5D6E-409C-BE32-E72D297353CC}">
                  <c16:uniqueId val="{0000000F-0883-4141-A760-A23781B098A0}"/>
                </c:ext>
              </c:extLst>
            </c:dLbl>
            <c:dLbl>
              <c:idx val="8"/>
              <c:layout>
                <c:manualLayout>
                  <c:x val="2.1730467261511156E-2"/>
                  <c:y val="0.1383888455203325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883-4141-A760-A23781B098A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ysDash"/>
                  <a:round/>
                </a:ln>
                <a:effectLst/>
              </c:spPr>
            </c:leaderLines>
            <c:extLst>
              <c:ext xmlns:c15="http://schemas.microsoft.com/office/drawing/2012/chart" uri="{CE6537A1-D6FC-4f65-9D91-7224C49458BB}"/>
            </c:extLst>
          </c:dLbls>
          <c:cat>
            <c:strRef>
              <c:f>Sheet1!$A$27:$A$35</c:f>
              <c:strCache>
                <c:ptCount val="9"/>
                <c:pt idx="0">
                  <c:v>Human Health and 
Social Work Activities </c:v>
                </c:pt>
                <c:pt idx="1">
                  <c:v>Education</c:v>
                </c:pt>
                <c:pt idx="2">
                  <c:v>Professional, Scientific 
and Technical Activities</c:v>
                </c:pt>
                <c:pt idx="3">
                  <c:v> Other</c:v>
                </c:pt>
                <c:pt idx="4">
                  <c:v>Administrative and 
Support Service Activities</c:v>
                </c:pt>
                <c:pt idx="5">
                  <c:v>Information and 
Communication</c:v>
                </c:pt>
                <c:pt idx="6">
                  <c:v>Other 
Service Activites</c:v>
                </c:pt>
                <c:pt idx="7">
                  <c:v>Construction </c:v>
                </c:pt>
                <c:pt idx="8">
                  <c:v>Manufacturing</c:v>
                </c:pt>
              </c:strCache>
            </c:strRef>
          </c:cat>
          <c:val>
            <c:numRef>
              <c:f>Sheet1!$B$27:$B$35</c:f>
              <c:numCache>
                <c:formatCode>General</c:formatCode>
                <c:ptCount val="9"/>
                <c:pt idx="0">
                  <c:v>41</c:v>
                </c:pt>
                <c:pt idx="1">
                  <c:v>19</c:v>
                </c:pt>
                <c:pt idx="2">
                  <c:v>13</c:v>
                </c:pt>
                <c:pt idx="3">
                  <c:v>12</c:v>
                </c:pt>
                <c:pt idx="4">
                  <c:v>6</c:v>
                </c:pt>
                <c:pt idx="5">
                  <c:v>4</c:v>
                </c:pt>
                <c:pt idx="6">
                  <c:v>4</c:v>
                </c:pt>
                <c:pt idx="7">
                  <c:v>2</c:v>
                </c:pt>
                <c:pt idx="8">
                  <c:v>1</c:v>
                </c:pt>
              </c:numCache>
            </c:numRef>
          </c:val>
          <c:extLst>
            <c:ext xmlns:c16="http://schemas.microsoft.com/office/drawing/2014/chart" uri="{C3380CC4-5D6E-409C-BE32-E72D297353CC}">
              <c16:uniqueId val="{00000012-0883-4141-A760-A23781B098A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rgbClr val="003399"/>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5853855934530725"/>
          <c:y val="1.2062635504988779E-2"/>
          <c:w val="0.33494230047623946"/>
          <c:h val="0.9879373644950112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3399"/>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round/>
    </a:ln>
    <a:effectLst/>
  </c:spPr>
  <c:txPr>
    <a:bodyPr/>
    <a:lstStyle/>
    <a:p>
      <a:pPr algn="jus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09ADA-2402-4E92-84FC-C3680877E720}" type="doc">
      <dgm:prSet loTypeId="urn:microsoft.com/office/officeart/2005/8/layout/hList1" loCatId="list" qsTypeId="urn:microsoft.com/office/officeart/2005/8/quickstyle/3d5" qsCatId="3D" csTypeId="urn:microsoft.com/office/officeart/2005/8/colors/accent1_2" csCatId="accent1" phldr="1"/>
      <dgm:spPr>
        <a:scene3d>
          <a:camera prst="isometricOffAxis2Left" zoom="95000">
            <a:rot lat="1080000" lon="1200000" rev="0"/>
          </a:camera>
          <a:lightRig rig="flat" dir="t">
            <a:rot lat="0" lon="0" rev="0"/>
          </a:lightRig>
        </a:scene3d>
      </dgm:spPr>
      <dgm:t>
        <a:bodyPr/>
        <a:lstStyle/>
        <a:p>
          <a:endParaRPr lang="en-US"/>
        </a:p>
      </dgm:t>
    </dgm:pt>
    <dgm:pt modelId="{4A0B58B6-AB09-407E-8310-786269C7405D}">
      <dgm:prSet phldrT="[Text]" custT="1"/>
      <dgm:spPr>
        <a:solidFill>
          <a:srgbClr val="ACC700"/>
        </a:solidFill>
        <a:ln>
          <a:solidFill>
            <a:srgbClr val="ACC700"/>
          </a:solidFill>
        </a:ln>
      </dgm:spPr>
      <dgm:t>
        <a:bodyPr/>
        <a:lstStyle/>
        <a:p>
          <a:pPr>
            <a:spcAft>
              <a:spcPts val="1200"/>
            </a:spcAft>
          </a:pPr>
          <a:r>
            <a:rPr lang="pt-PT" sz="1600" b="0" dirty="0"/>
            <a:t>Apenas baseada em software</a:t>
          </a:r>
        </a:p>
      </dgm:t>
    </dgm:pt>
    <dgm:pt modelId="{7CAA4197-2B23-4C38-8139-B34265C77697}" type="parTrans" cxnId="{2C67110A-F85D-473C-86EA-15A5B72F3E32}">
      <dgm:prSet/>
      <dgm:spPr/>
      <dgm:t>
        <a:bodyPr/>
        <a:lstStyle/>
        <a:p>
          <a:endParaRPr lang="en-US"/>
        </a:p>
      </dgm:t>
    </dgm:pt>
    <dgm:pt modelId="{B4140149-9F6E-40BF-9C9E-B751D692AEAD}" type="sibTrans" cxnId="{2C67110A-F85D-473C-86EA-15A5B72F3E32}">
      <dgm:prSet/>
      <dgm:spPr/>
      <dgm:t>
        <a:bodyPr/>
        <a:lstStyle/>
        <a:p>
          <a:endParaRPr lang="en-US"/>
        </a:p>
      </dgm:t>
    </dgm:pt>
    <dgm:pt modelId="{FFB7BE98-64FA-469C-9DF8-3DE487B04FB5}">
      <dgm:prSet phldrT="[Text]" custT="1"/>
      <dgm:spPr>
        <a:solidFill>
          <a:srgbClr val="003399">
            <a:alpha val="30000"/>
          </a:srgbClr>
        </a:solidFill>
      </dgm:spPr>
      <dgm:t>
        <a:bodyPr anchor="ctr" anchorCtr="0"/>
        <a:lstStyle/>
        <a:p>
          <a:r>
            <a:rPr lang="pt-PT" sz="1600" dirty="0">
              <a:solidFill>
                <a:srgbClr val="003399"/>
              </a:solidFill>
            </a:rPr>
            <a:t>Assistentes de voz, motores de busca, etc.</a:t>
          </a:r>
        </a:p>
      </dgm:t>
    </dgm:pt>
    <dgm:pt modelId="{2B214912-2556-4345-AF23-EAD9B1EE9D49}" type="parTrans" cxnId="{865FCC81-4CDA-45BE-9D3D-66E8E406D3D4}">
      <dgm:prSet/>
      <dgm:spPr/>
      <dgm:t>
        <a:bodyPr/>
        <a:lstStyle/>
        <a:p>
          <a:endParaRPr lang="en-US"/>
        </a:p>
      </dgm:t>
    </dgm:pt>
    <dgm:pt modelId="{AF8D1C0F-84FC-4C5C-B176-BE66FF859F3F}" type="sibTrans" cxnId="{865FCC81-4CDA-45BE-9D3D-66E8E406D3D4}">
      <dgm:prSet/>
      <dgm:spPr/>
      <dgm:t>
        <a:bodyPr/>
        <a:lstStyle/>
        <a:p>
          <a:endParaRPr lang="en-US"/>
        </a:p>
      </dgm:t>
    </dgm:pt>
    <dgm:pt modelId="{2CBE3875-1DDE-4804-92C2-F1C9457ED2C1}">
      <dgm:prSet phldrT="[Text]" custT="1"/>
      <dgm:spPr>
        <a:solidFill>
          <a:srgbClr val="ACC700"/>
        </a:solidFill>
        <a:ln>
          <a:solidFill>
            <a:srgbClr val="ACC700"/>
          </a:solidFill>
        </a:ln>
        <a:sp3d extrusionH="381000" contourW="38100" prstMaterial="matte">
          <a:contourClr>
            <a:schemeClr val="lt1"/>
          </a:contourClr>
        </a:sp3d>
      </dgm:spPr>
      <dgm:t>
        <a:bodyPr/>
        <a:lstStyle/>
        <a:p>
          <a:pPr>
            <a:spcAft>
              <a:spcPts val="600"/>
            </a:spcAft>
          </a:pPr>
          <a:r>
            <a:rPr lang="pt-PT" sz="1600" dirty="0"/>
            <a:t>Incorporada em partes/componentes mecânicas</a:t>
          </a:r>
        </a:p>
      </dgm:t>
    </dgm:pt>
    <dgm:pt modelId="{C4E5935E-28FF-4131-88E9-123FC901407D}" type="parTrans" cxnId="{33D6C3B4-84DB-4DF1-BAD2-536E644D941D}">
      <dgm:prSet/>
      <dgm:spPr/>
      <dgm:t>
        <a:bodyPr/>
        <a:lstStyle/>
        <a:p>
          <a:endParaRPr lang="en-US"/>
        </a:p>
      </dgm:t>
    </dgm:pt>
    <dgm:pt modelId="{4C47E91E-4366-4813-911A-A2324DCF6571}" type="sibTrans" cxnId="{33D6C3B4-84DB-4DF1-BAD2-536E644D941D}">
      <dgm:prSet/>
      <dgm:spPr/>
      <dgm:t>
        <a:bodyPr/>
        <a:lstStyle/>
        <a:p>
          <a:endParaRPr lang="en-US"/>
        </a:p>
      </dgm:t>
    </dgm:pt>
    <dgm:pt modelId="{DE8FC0A8-4E33-4A56-9D14-09344713760F}">
      <dgm:prSet phldrT="[Text]" custT="1"/>
      <dgm:spPr>
        <a:solidFill>
          <a:srgbClr val="003399">
            <a:alpha val="30000"/>
          </a:srgbClr>
        </a:solidFill>
      </dgm:spPr>
      <dgm:t>
        <a:bodyPr anchor="ctr" anchorCtr="0"/>
        <a:lstStyle/>
        <a:p>
          <a:r>
            <a:rPr lang="pt-PT" sz="1600" dirty="0">
              <a:solidFill>
                <a:srgbClr val="003399"/>
              </a:solidFill>
            </a:rPr>
            <a:t>Robôs avançados, automóveis autónomos, </a:t>
          </a:r>
          <a:r>
            <a:rPr lang="pt-PT" sz="1600" dirty="0" err="1">
              <a:solidFill>
                <a:srgbClr val="003399"/>
              </a:solidFill>
            </a:rPr>
            <a:t>drones</a:t>
          </a:r>
          <a:endParaRPr lang="pt-PT" sz="1600" dirty="0">
            <a:solidFill>
              <a:srgbClr val="003399"/>
            </a:solidFill>
          </a:endParaRPr>
        </a:p>
      </dgm:t>
    </dgm:pt>
    <dgm:pt modelId="{BEB27CE9-4068-414B-B2AB-3D2C2D6B9299}" type="parTrans" cxnId="{C5D33394-6C17-4A77-B763-24320BA3DC5D}">
      <dgm:prSet/>
      <dgm:spPr/>
      <dgm:t>
        <a:bodyPr/>
        <a:lstStyle/>
        <a:p>
          <a:endParaRPr lang="en-US"/>
        </a:p>
      </dgm:t>
    </dgm:pt>
    <dgm:pt modelId="{B680BD25-1057-4C1D-8194-6BBB4A3E3E09}" type="sibTrans" cxnId="{C5D33394-6C17-4A77-B763-24320BA3DC5D}">
      <dgm:prSet/>
      <dgm:spPr/>
      <dgm:t>
        <a:bodyPr/>
        <a:lstStyle/>
        <a:p>
          <a:endParaRPr lang="en-US"/>
        </a:p>
      </dgm:t>
    </dgm:pt>
    <dgm:pt modelId="{5A5D0380-A388-40CB-A5D7-13F6BC499117}" type="pres">
      <dgm:prSet presAssocID="{FEB09ADA-2402-4E92-84FC-C3680877E720}" presName="Name0" presStyleCnt="0">
        <dgm:presLayoutVars>
          <dgm:dir/>
          <dgm:animLvl val="lvl"/>
          <dgm:resizeHandles val="exact"/>
        </dgm:presLayoutVars>
      </dgm:prSet>
      <dgm:spPr/>
    </dgm:pt>
    <dgm:pt modelId="{E2933C54-64F7-4078-B17A-A9A14686A74A}" type="pres">
      <dgm:prSet presAssocID="{4A0B58B6-AB09-407E-8310-786269C7405D}" presName="composite" presStyleCnt="0"/>
      <dgm:spPr/>
    </dgm:pt>
    <dgm:pt modelId="{46FBA236-234E-40DE-9AEF-F2FA83F0FF0C}" type="pres">
      <dgm:prSet presAssocID="{4A0B58B6-AB09-407E-8310-786269C7405D}" presName="parTx" presStyleLbl="alignNode1" presStyleIdx="0" presStyleCnt="2" custLinFactX="-7905" custLinFactY="-56665" custLinFactNeighborX="-100000" custLinFactNeighborY="-100000">
        <dgm:presLayoutVars>
          <dgm:chMax val="0"/>
          <dgm:chPref val="0"/>
          <dgm:bulletEnabled val="1"/>
        </dgm:presLayoutVars>
      </dgm:prSet>
      <dgm:spPr/>
    </dgm:pt>
    <dgm:pt modelId="{0F1AD682-DE5D-47B4-9AEC-5D0E8D189452}" type="pres">
      <dgm:prSet presAssocID="{4A0B58B6-AB09-407E-8310-786269C7405D}" presName="desTx" presStyleLbl="alignAccFollowNode1" presStyleIdx="0" presStyleCnt="2">
        <dgm:presLayoutVars>
          <dgm:bulletEnabled val="1"/>
        </dgm:presLayoutVars>
      </dgm:prSet>
      <dgm:spPr/>
    </dgm:pt>
    <dgm:pt modelId="{06542E71-4844-4037-9E29-B03B7CABF407}" type="pres">
      <dgm:prSet presAssocID="{B4140149-9F6E-40BF-9C9E-B751D692AEAD}" presName="space" presStyleCnt="0"/>
      <dgm:spPr/>
    </dgm:pt>
    <dgm:pt modelId="{B8378963-E13A-4FFC-B878-470136CAE780}" type="pres">
      <dgm:prSet presAssocID="{2CBE3875-1DDE-4804-92C2-F1C9457ED2C1}" presName="composite" presStyleCnt="0"/>
      <dgm:spPr/>
    </dgm:pt>
    <dgm:pt modelId="{07D3044E-07F5-4926-BA30-9D3312F300E5}" type="pres">
      <dgm:prSet presAssocID="{2CBE3875-1DDE-4804-92C2-F1C9457ED2C1}" presName="parTx" presStyleLbl="alignNode1" presStyleIdx="1" presStyleCnt="2" custLinFactNeighborX="-180">
        <dgm:presLayoutVars>
          <dgm:chMax val="0"/>
          <dgm:chPref val="0"/>
          <dgm:bulletEnabled val="1"/>
        </dgm:presLayoutVars>
      </dgm:prSet>
      <dgm:spPr/>
    </dgm:pt>
    <dgm:pt modelId="{80EA7E25-F457-492E-B6B3-9406468EA2C8}" type="pres">
      <dgm:prSet presAssocID="{2CBE3875-1DDE-4804-92C2-F1C9457ED2C1}" presName="desTx" presStyleLbl="alignAccFollowNode1" presStyleIdx="1" presStyleCnt="2">
        <dgm:presLayoutVars>
          <dgm:bulletEnabled val="1"/>
        </dgm:presLayoutVars>
      </dgm:prSet>
      <dgm:spPr/>
    </dgm:pt>
  </dgm:ptLst>
  <dgm:cxnLst>
    <dgm:cxn modelId="{2C67110A-F85D-473C-86EA-15A5B72F3E32}" srcId="{FEB09ADA-2402-4E92-84FC-C3680877E720}" destId="{4A0B58B6-AB09-407E-8310-786269C7405D}" srcOrd="0" destOrd="0" parTransId="{7CAA4197-2B23-4C38-8139-B34265C77697}" sibTransId="{B4140149-9F6E-40BF-9C9E-B751D692AEAD}"/>
    <dgm:cxn modelId="{6908BD5E-E3B3-4005-B973-ECFA61EFA5CE}" type="presOf" srcId="{FEB09ADA-2402-4E92-84FC-C3680877E720}" destId="{5A5D0380-A388-40CB-A5D7-13F6BC499117}" srcOrd="0" destOrd="0" presId="urn:microsoft.com/office/officeart/2005/8/layout/hList1"/>
    <dgm:cxn modelId="{4FC51068-4EE9-46DF-8DC5-C9566080FABA}" type="presOf" srcId="{4A0B58B6-AB09-407E-8310-786269C7405D}" destId="{46FBA236-234E-40DE-9AEF-F2FA83F0FF0C}" srcOrd="0" destOrd="0" presId="urn:microsoft.com/office/officeart/2005/8/layout/hList1"/>
    <dgm:cxn modelId="{865FCC81-4CDA-45BE-9D3D-66E8E406D3D4}" srcId="{4A0B58B6-AB09-407E-8310-786269C7405D}" destId="{FFB7BE98-64FA-469C-9DF8-3DE487B04FB5}" srcOrd="0" destOrd="0" parTransId="{2B214912-2556-4345-AF23-EAD9B1EE9D49}" sibTransId="{AF8D1C0F-84FC-4C5C-B176-BE66FF859F3F}"/>
    <dgm:cxn modelId="{C5D33394-6C17-4A77-B763-24320BA3DC5D}" srcId="{2CBE3875-1DDE-4804-92C2-F1C9457ED2C1}" destId="{DE8FC0A8-4E33-4A56-9D14-09344713760F}" srcOrd="0" destOrd="0" parTransId="{BEB27CE9-4068-414B-B2AB-3D2C2D6B9299}" sibTransId="{B680BD25-1057-4C1D-8194-6BBB4A3E3E09}"/>
    <dgm:cxn modelId="{172E949A-33DA-4787-83FD-7CF8F4B1C7B8}" type="presOf" srcId="{2CBE3875-1DDE-4804-92C2-F1C9457ED2C1}" destId="{07D3044E-07F5-4926-BA30-9D3312F300E5}" srcOrd="0" destOrd="0" presId="urn:microsoft.com/office/officeart/2005/8/layout/hList1"/>
    <dgm:cxn modelId="{D58ED7A4-6724-4A64-B32F-E63DEDD1D079}" type="presOf" srcId="{DE8FC0A8-4E33-4A56-9D14-09344713760F}" destId="{80EA7E25-F457-492E-B6B3-9406468EA2C8}" srcOrd="0" destOrd="0" presId="urn:microsoft.com/office/officeart/2005/8/layout/hList1"/>
    <dgm:cxn modelId="{CC1144B1-5411-4B2B-BA8A-4EED192231CF}" type="presOf" srcId="{FFB7BE98-64FA-469C-9DF8-3DE487B04FB5}" destId="{0F1AD682-DE5D-47B4-9AEC-5D0E8D189452}" srcOrd="0" destOrd="0" presId="urn:microsoft.com/office/officeart/2005/8/layout/hList1"/>
    <dgm:cxn modelId="{33D6C3B4-84DB-4DF1-BAD2-536E644D941D}" srcId="{FEB09ADA-2402-4E92-84FC-C3680877E720}" destId="{2CBE3875-1DDE-4804-92C2-F1C9457ED2C1}" srcOrd="1" destOrd="0" parTransId="{C4E5935E-28FF-4131-88E9-123FC901407D}" sibTransId="{4C47E91E-4366-4813-911A-A2324DCF6571}"/>
    <dgm:cxn modelId="{FD9F0494-85FB-4902-9D85-CDF40A27F256}" type="presParOf" srcId="{5A5D0380-A388-40CB-A5D7-13F6BC499117}" destId="{E2933C54-64F7-4078-B17A-A9A14686A74A}" srcOrd="0" destOrd="0" presId="urn:microsoft.com/office/officeart/2005/8/layout/hList1"/>
    <dgm:cxn modelId="{E0F2BB3A-2F98-4503-99AB-6AC059D329AC}" type="presParOf" srcId="{E2933C54-64F7-4078-B17A-A9A14686A74A}" destId="{46FBA236-234E-40DE-9AEF-F2FA83F0FF0C}" srcOrd="0" destOrd="0" presId="urn:microsoft.com/office/officeart/2005/8/layout/hList1"/>
    <dgm:cxn modelId="{016078F5-230F-422B-804B-3D4BFF39284B}" type="presParOf" srcId="{E2933C54-64F7-4078-B17A-A9A14686A74A}" destId="{0F1AD682-DE5D-47B4-9AEC-5D0E8D189452}" srcOrd="1" destOrd="0" presId="urn:microsoft.com/office/officeart/2005/8/layout/hList1"/>
    <dgm:cxn modelId="{5618AA8A-E76E-4361-B7ED-54764261D838}" type="presParOf" srcId="{5A5D0380-A388-40CB-A5D7-13F6BC499117}" destId="{06542E71-4844-4037-9E29-B03B7CABF407}" srcOrd="1" destOrd="0" presId="urn:microsoft.com/office/officeart/2005/8/layout/hList1"/>
    <dgm:cxn modelId="{E71B9721-1535-42E8-9FED-236F77AEDB7E}" type="presParOf" srcId="{5A5D0380-A388-40CB-A5D7-13F6BC499117}" destId="{B8378963-E13A-4FFC-B878-470136CAE780}" srcOrd="2" destOrd="0" presId="urn:microsoft.com/office/officeart/2005/8/layout/hList1"/>
    <dgm:cxn modelId="{82976A11-93D2-4A85-9E8D-FB9300DBD129}" type="presParOf" srcId="{B8378963-E13A-4FFC-B878-470136CAE780}" destId="{07D3044E-07F5-4926-BA30-9D3312F300E5}" srcOrd="0" destOrd="0" presId="urn:microsoft.com/office/officeart/2005/8/layout/hList1"/>
    <dgm:cxn modelId="{86BD36AF-BA16-4B50-BD43-FC182B734276}" type="presParOf" srcId="{B8378963-E13A-4FFC-B878-470136CAE780}" destId="{80EA7E25-F457-492E-B6B3-9406468EA2C8}"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237EC-970C-425E-AF75-73B99D217C77}"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de-DE"/>
        </a:p>
      </dgm:t>
    </dgm:pt>
    <dgm:pt modelId="{100E5ED3-4CFE-418A-B60D-0E11E7305EA7}">
      <dgm:prSet phldrT="[Text]" custT="1"/>
      <dgm:spPr/>
      <dgm:t>
        <a:bodyPr/>
        <a:lstStyle/>
        <a:p>
          <a:r>
            <a:rPr lang="pt-PT" sz="1600" spc="0" baseline="0" noProof="0" dirty="0">
              <a:solidFill>
                <a:srgbClr val="003399"/>
              </a:solidFill>
            </a:rPr>
            <a:t>níveis e intervenientes</a:t>
          </a:r>
        </a:p>
      </dgm:t>
    </dgm:pt>
    <dgm:pt modelId="{5B0B46C8-D8F6-4E54-A627-A063A0D4297B}" type="parTrans" cxnId="{7E7B2730-9106-42C3-B340-6D6AAF039082}">
      <dgm:prSet/>
      <dgm:spPr/>
      <dgm:t>
        <a:bodyPr/>
        <a:lstStyle/>
        <a:p>
          <a:endParaRPr lang="en-150" noProof="0" dirty="0"/>
        </a:p>
      </dgm:t>
    </dgm:pt>
    <dgm:pt modelId="{9B117BCC-873A-49A9-8E9C-D9C16A8A292D}" type="sibTrans" cxnId="{7E7B2730-9106-42C3-B340-6D6AAF039082}">
      <dgm:prSet/>
      <dgm:spPr/>
      <dgm:t>
        <a:bodyPr/>
        <a:lstStyle/>
        <a:p>
          <a:endParaRPr lang="en-150" noProof="0" dirty="0"/>
        </a:p>
      </dgm:t>
    </dgm:pt>
    <dgm:pt modelId="{388C1E7D-0256-489C-B193-C0DB06448C1E}">
      <dgm:prSet phldrT="[Text]" custT="1"/>
      <dgm:spPr/>
      <dgm:t>
        <a:bodyPr/>
        <a:lstStyle/>
        <a:p>
          <a:r>
            <a:rPr lang="pt-PT" sz="1300" noProof="0" dirty="0">
              <a:solidFill>
                <a:srgbClr val="003399"/>
              </a:solidFill>
            </a:rPr>
            <a:t>Elaboração</a:t>
          </a:r>
          <a:br>
            <a:rPr lang="pt-PT" sz="1300" noProof="0" dirty="0">
              <a:solidFill>
                <a:srgbClr val="003399"/>
              </a:solidFill>
            </a:rPr>
          </a:br>
          <a:r>
            <a:rPr lang="pt-PT" sz="1300" noProof="0" dirty="0">
              <a:solidFill>
                <a:srgbClr val="003399"/>
              </a:solidFill>
            </a:rPr>
            <a:t>de políticas</a:t>
          </a:r>
        </a:p>
      </dgm:t>
    </dgm:pt>
    <dgm:pt modelId="{59EBD877-0790-4781-BFA2-1C4EC4706743}" type="parTrans" cxnId="{FDDEDB5A-6E2F-4E94-8E17-87CBD46ECEDA}">
      <dgm:prSet/>
      <dgm:spPr/>
      <dgm:t>
        <a:bodyPr/>
        <a:lstStyle/>
        <a:p>
          <a:endParaRPr lang="en-150" noProof="0" dirty="0"/>
        </a:p>
      </dgm:t>
    </dgm:pt>
    <dgm:pt modelId="{C957455C-F5DB-4FDF-BBB5-9E312ED06AFE}" type="sibTrans" cxnId="{FDDEDB5A-6E2F-4E94-8E17-87CBD46ECEDA}">
      <dgm:prSet/>
      <dgm:spPr/>
      <dgm:t>
        <a:bodyPr/>
        <a:lstStyle/>
        <a:p>
          <a:endParaRPr lang="en-150" noProof="0" dirty="0"/>
        </a:p>
      </dgm:t>
    </dgm:pt>
    <dgm:pt modelId="{E6A3C384-9DE9-481B-9C69-EB784B435C8F}">
      <dgm:prSet phldrT="[Text]" custT="1"/>
      <dgm:spPr/>
      <dgm:t>
        <a:bodyPr/>
        <a:lstStyle/>
        <a:p>
          <a:r>
            <a:rPr lang="pt-PT" sz="1300" noProof="0" dirty="0">
              <a:solidFill>
                <a:srgbClr val="003399"/>
              </a:solidFill>
            </a:rPr>
            <a:t>Gestão da SST</a:t>
          </a:r>
        </a:p>
      </dgm:t>
    </dgm:pt>
    <dgm:pt modelId="{AA784F44-5F7C-4CC2-A95A-C67976E726CC}" type="parTrans" cxnId="{8002DB2C-C93C-4F94-B533-666CF0D814C9}">
      <dgm:prSet/>
      <dgm:spPr/>
      <dgm:t>
        <a:bodyPr/>
        <a:lstStyle/>
        <a:p>
          <a:endParaRPr lang="en-150" noProof="0" dirty="0"/>
        </a:p>
      </dgm:t>
    </dgm:pt>
    <dgm:pt modelId="{C63D1AEA-002E-495F-A6EB-7937437D9B0B}" type="sibTrans" cxnId="{8002DB2C-C93C-4F94-B533-666CF0D814C9}">
      <dgm:prSet/>
      <dgm:spPr/>
      <dgm:t>
        <a:bodyPr/>
        <a:lstStyle/>
        <a:p>
          <a:endParaRPr lang="en-150" noProof="0" dirty="0"/>
        </a:p>
      </dgm:t>
    </dgm:pt>
    <dgm:pt modelId="{051C0EE4-3B61-4733-B86C-1BD622531E34}">
      <dgm:prSet phldrT="[Text]" custT="1"/>
      <dgm:spPr/>
      <dgm:t>
        <a:bodyPr/>
        <a:lstStyle/>
        <a:p>
          <a:r>
            <a:rPr lang="pt-PT" sz="1200" spc="-100" baseline="0" noProof="0" dirty="0">
              <a:solidFill>
                <a:srgbClr val="003399"/>
              </a:solidFill>
            </a:rPr>
            <a:t>Trabalhadores</a:t>
          </a:r>
        </a:p>
      </dgm:t>
    </dgm:pt>
    <dgm:pt modelId="{F30D6806-D073-4B5E-A5F0-7929B3F40655}" type="parTrans" cxnId="{E00D8D44-0047-43B9-8617-E69CB8D19D49}">
      <dgm:prSet/>
      <dgm:spPr/>
      <dgm:t>
        <a:bodyPr/>
        <a:lstStyle/>
        <a:p>
          <a:endParaRPr lang="en-150" noProof="0" dirty="0"/>
        </a:p>
      </dgm:t>
    </dgm:pt>
    <dgm:pt modelId="{5BFA7B9C-BE18-4FAF-BAD4-1897CB3366BE}" type="sibTrans" cxnId="{E00D8D44-0047-43B9-8617-E69CB8D19D49}">
      <dgm:prSet/>
      <dgm:spPr/>
      <dgm:t>
        <a:bodyPr/>
        <a:lstStyle/>
        <a:p>
          <a:endParaRPr lang="en-150" noProof="0" dirty="0"/>
        </a:p>
      </dgm:t>
    </dgm:pt>
    <dgm:pt modelId="{A8449911-9F34-4D02-8913-28E326991D3F}">
      <dgm:prSet phldrT="[Text]" custT="1"/>
      <dgm:spPr/>
      <dgm:t>
        <a:bodyPr/>
        <a:lstStyle/>
        <a:p>
          <a:r>
            <a:rPr lang="pt-PT" sz="1300" noProof="0" dirty="0">
              <a:solidFill>
                <a:srgbClr val="003399"/>
              </a:solidFill>
            </a:rPr>
            <a:t>Inspeção do trabalho</a:t>
          </a:r>
        </a:p>
      </dgm:t>
    </dgm:pt>
    <dgm:pt modelId="{BFF3EA12-7734-4D40-A173-99F32DDE03D6}" type="parTrans" cxnId="{90FD56AA-9E92-4817-95A8-23FAFF2716B5}">
      <dgm:prSet/>
      <dgm:spPr/>
      <dgm:t>
        <a:bodyPr/>
        <a:lstStyle/>
        <a:p>
          <a:endParaRPr lang="en-150" noProof="0" dirty="0"/>
        </a:p>
      </dgm:t>
    </dgm:pt>
    <dgm:pt modelId="{2E89AB1C-B679-49CE-8C81-68F507950F2B}" type="sibTrans" cxnId="{90FD56AA-9E92-4817-95A8-23FAFF2716B5}">
      <dgm:prSet/>
      <dgm:spPr/>
      <dgm:t>
        <a:bodyPr/>
        <a:lstStyle/>
        <a:p>
          <a:endParaRPr lang="en-150" noProof="0" dirty="0"/>
        </a:p>
      </dgm:t>
    </dgm:pt>
    <dgm:pt modelId="{F2C2A910-ECE2-4882-AC17-C790F37066CF}" type="pres">
      <dgm:prSet presAssocID="{9BC237EC-970C-425E-AF75-73B99D217C77}" presName="composite" presStyleCnt="0">
        <dgm:presLayoutVars>
          <dgm:chMax val="1"/>
          <dgm:dir/>
          <dgm:resizeHandles val="exact"/>
        </dgm:presLayoutVars>
      </dgm:prSet>
      <dgm:spPr/>
    </dgm:pt>
    <dgm:pt modelId="{3F859987-7788-4CA4-B374-2D346798CF54}" type="pres">
      <dgm:prSet presAssocID="{9BC237EC-970C-425E-AF75-73B99D217C77}" presName="radial" presStyleCnt="0">
        <dgm:presLayoutVars>
          <dgm:animLvl val="ctr"/>
        </dgm:presLayoutVars>
      </dgm:prSet>
      <dgm:spPr/>
    </dgm:pt>
    <dgm:pt modelId="{1CA2E7A1-6F9D-4E40-8542-ED91F67CC304}" type="pres">
      <dgm:prSet presAssocID="{100E5ED3-4CFE-418A-B60D-0E11E7305EA7}" presName="centerShape" presStyleLbl="vennNode1" presStyleIdx="0" presStyleCnt="5"/>
      <dgm:spPr/>
    </dgm:pt>
    <dgm:pt modelId="{7974AED0-7A87-4D52-B382-4ECA15173FEC}" type="pres">
      <dgm:prSet presAssocID="{388C1E7D-0256-489C-B193-C0DB06448C1E}" presName="node" presStyleLbl="vennNode1" presStyleIdx="1" presStyleCnt="5" custScaleX="133952" custScaleY="131543">
        <dgm:presLayoutVars>
          <dgm:bulletEnabled val="1"/>
        </dgm:presLayoutVars>
      </dgm:prSet>
      <dgm:spPr/>
    </dgm:pt>
    <dgm:pt modelId="{EA413F61-AE23-49F6-A99F-E7B49DE24A2F}" type="pres">
      <dgm:prSet presAssocID="{E6A3C384-9DE9-481B-9C69-EB784B435C8F}" presName="node" presStyleLbl="vennNode1" presStyleIdx="2" presStyleCnt="5" custScaleX="129226" custScaleY="129226">
        <dgm:presLayoutVars>
          <dgm:bulletEnabled val="1"/>
        </dgm:presLayoutVars>
      </dgm:prSet>
      <dgm:spPr/>
    </dgm:pt>
    <dgm:pt modelId="{FBCA933A-3821-4C21-BCF6-6B81877EBD8D}" type="pres">
      <dgm:prSet presAssocID="{051C0EE4-3B61-4733-B86C-1BD622531E34}" presName="node" presStyleLbl="vennNode1" presStyleIdx="3" presStyleCnt="5" custScaleX="130027" custScaleY="130027">
        <dgm:presLayoutVars>
          <dgm:bulletEnabled val="1"/>
        </dgm:presLayoutVars>
      </dgm:prSet>
      <dgm:spPr/>
    </dgm:pt>
    <dgm:pt modelId="{60654F36-D029-423A-848E-BB57AC0E5763}" type="pres">
      <dgm:prSet presAssocID="{A8449911-9F34-4D02-8913-28E326991D3F}" presName="node" presStyleLbl="vennNode1" presStyleIdx="4" presStyleCnt="5" custScaleX="132709" custScaleY="132709">
        <dgm:presLayoutVars>
          <dgm:bulletEnabled val="1"/>
        </dgm:presLayoutVars>
      </dgm:prSet>
      <dgm:spPr/>
    </dgm:pt>
  </dgm:ptLst>
  <dgm:cxnLst>
    <dgm:cxn modelId="{8002DB2C-C93C-4F94-B533-666CF0D814C9}" srcId="{100E5ED3-4CFE-418A-B60D-0E11E7305EA7}" destId="{E6A3C384-9DE9-481B-9C69-EB784B435C8F}" srcOrd="1" destOrd="0" parTransId="{AA784F44-5F7C-4CC2-A95A-C67976E726CC}" sibTransId="{C63D1AEA-002E-495F-A6EB-7937437D9B0B}"/>
    <dgm:cxn modelId="{3576762E-03AD-43BE-8691-58AEC0A92E66}" type="presOf" srcId="{100E5ED3-4CFE-418A-B60D-0E11E7305EA7}" destId="{1CA2E7A1-6F9D-4E40-8542-ED91F67CC304}" srcOrd="0" destOrd="0" presId="urn:microsoft.com/office/officeart/2005/8/layout/radial3"/>
    <dgm:cxn modelId="{7E7B2730-9106-42C3-B340-6D6AAF039082}" srcId="{9BC237EC-970C-425E-AF75-73B99D217C77}" destId="{100E5ED3-4CFE-418A-B60D-0E11E7305EA7}" srcOrd="0" destOrd="0" parTransId="{5B0B46C8-D8F6-4E54-A627-A063A0D4297B}" sibTransId="{9B117BCC-873A-49A9-8E9C-D9C16A8A292D}"/>
    <dgm:cxn modelId="{E00D8D44-0047-43B9-8617-E69CB8D19D49}" srcId="{100E5ED3-4CFE-418A-B60D-0E11E7305EA7}" destId="{051C0EE4-3B61-4733-B86C-1BD622531E34}" srcOrd="2" destOrd="0" parTransId="{F30D6806-D073-4B5E-A5F0-7929B3F40655}" sibTransId="{5BFA7B9C-BE18-4FAF-BAD4-1897CB3366BE}"/>
    <dgm:cxn modelId="{4E3F7D71-1125-4FC5-96DA-0E2B389B2AF3}" type="presOf" srcId="{E6A3C384-9DE9-481B-9C69-EB784B435C8F}" destId="{EA413F61-AE23-49F6-A99F-E7B49DE24A2F}" srcOrd="0" destOrd="0" presId="urn:microsoft.com/office/officeart/2005/8/layout/radial3"/>
    <dgm:cxn modelId="{FDDEDB5A-6E2F-4E94-8E17-87CBD46ECEDA}" srcId="{100E5ED3-4CFE-418A-B60D-0E11E7305EA7}" destId="{388C1E7D-0256-489C-B193-C0DB06448C1E}" srcOrd="0" destOrd="0" parTransId="{59EBD877-0790-4781-BFA2-1C4EC4706743}" sibTransId="{C957455C-F5DB-4FDF-BBB5-9E312ED06AFE}"/>
    <dgm:cxn modelId="{90FD56AA-9E92-4817-95A8-23FAFF2716B5}" srcId="{100E5ED3-4CFE-418A-B60D-0E11E7305EA7}" destId="{A8449911-9F34-4D02-8913-28E326991D3F}" srcOrd="3" destOrd="0" parTransId="{BFF3EA12-7734-4D40-A173-99F32DDE03D6}" sibTransId="{2E89AB1C-B679-49CE-8C81-68F507950F2B}"/>
    <dgm:cxn modelId="{917E6FD6-11CA-4D7C-B950-7D1DF42D2C2F}" type="presOf" srcId="{051C0EE4-3B61-4733-B86C-1BD622531E34}" destId="{FBCA933A-3821-4C21-BCF6-6B81877EBD8D}" srcOrd="0" destOrd="0" presId="urn:microsoft.com/office/officeart/2005/8/layout/radial3"/>
    <dgm:cxn modelId="{40AD9BD9-AD3C-408A-8FAA-06509C00F33E}" type="presOf" srcId="{A8449911-9F34-4D02-8913-28E326991D3F}" destId="{60654F36-D029-423A-848E-BB57AC0E5763}" srcOrd="0" destOrd="0" presId="urn:microsoft.com/office/officeart/2005/8/layout/radial3"/>
    <dgm:cxn modelId="{249B76ED-2589-4D47-AE90-1E24BC36782E}" type="presOf" srcId="{9BC237EC-970C-425E-AF75-73B99D217C77}" destId="{F2C2A910-ECE2-4882-AC17-C790F37066CF}" srcOrd="0" destOrd="0" presId="urn:microsoft.com/office/officeart/2005/8/layout/radial3"/>
    <dgm:cxn modelId="{FA5A24FF-BDC9-4331-BBF9-54FF9DFE865B}" type="presOf" srcId="{388C1E7D-0256-489C-B193-C0DB06448C1E}" destId="{7974AED0-7A87-4D52-B382-4ECA15173FEC}" srcOrd="0" destOrd="0" presId="urn:microsoft.com/office/officeart/2005/8/layout/radial3"/>
    <dgm:cxn modelId="{24F195AF-32E2-4D9D-B615-B77B7A720BDD}" type="presParOf" srcId="{F2C2A910-ECE2-4882-AC17-C790F37066CF}" destId="{3F859987-7788-4CA4-B374-2D346798CF54}" srcOrd="0" destOrd="0" presId="urn:microsoft.com/office/officeart/2005/8/layout/radial3"/>
    <dgm:cxn modelId="{1529B9E0-0EA9-4B02-8DC8-C65ECE6CA1DE}" type="presParOf" srcId="{3F859987-7788-4CA4-B374-2D346798CF54}" destId="{1CA2E7A1-6F9D-4E40-8542-ED91F67CC304}" srcOrd="0" destOrd="0" presId="urn:microsoft.com/office/officeart/2005/8/layout/radial3"/>
    <dgm:cxn modelId="{F9F7A216-54ED-4CE5-87DC-C59E034841FF}" type="presParOf" srcId="{3F859987-7788-4CA4-B374-2D346798CF54}" destId="{7974AED0-7A87-4D52-B382-4ECA15173FEC}" srcOrd="1" destOrd="0" presId="urn:microsoft.com/office/officeart/2005/8/layout/radial3"/>
    <dgm:cxn modelId="{E7D78769-0591-440A-951D-391B3B96F652}" type="presParOf" srcId="{3F859987-7788-4CA4-B374-2D346798CF54}" destId="{EA413F61-AE23-49F6-A99F-E7B49DE24A2F}" srcOrd="2" destOrd="0" presId="urn:microsoft.com/office/officeart/2005/8/layout/radial3"/>
    <dgm:cxn modelId="{15D25921-3652-4353-8B7B-8D8297E0BCB3}" type="presParOf" srcId="{3F859987-7788-4CA4-B374-2D346798CF54}" destId="{FBCA933A-3821-4C21-BCF6-6B81877EBD8D}" srcOrd="3" destOrd="0" presId="urn:microsoft.com/office/officeart/2005/8/layout/radial3"/>
    <dgm:cxn modelId="{9D927BEB-CCF7-40AD-80DB-C3BBBA466F63}" type="presParOf" srcId="{3F859987-7788-4CA4-B374-2D346798CF54}" destId="{60654F36-D029-423A-848E-BB57AC0E576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237EC-970C-425E-AF75-73B99D217C77}"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de-DE"/>
        </a:p>
      </dgm:t>
    </dgm:pt>
    <dgm:pt modelId="{100E5ED3-4CFE-418A-B60D-0E11E7305EA7}">
      <dgm:prSet phldrT="[Text]" custT="1"/>
      <dgm:spPr/>
      <dgm:t>
        <a:bodyPr/>
        <a:lstStyle/>
        <a:p>
          <a:endParaRPr lang="de-DE" sz="4000" dirty="0"/>
        </a:p>
      </dgm:t>
    </dgm:pt>
    <dgm:pt modelId="{5B0B46C8-D8F6-4E54-A627-A063A0D4297B}" type="parTrans" cxnId="{7E7B2730-9106-42C3-B340-6D6AAF039082}">
      <dgm:prSet/>
      <dgm:spPr/>
      <dgm:t>
        <a:bodyPr/>
        <a:lstStyle/>
        <a:p>
          <a:endParaRPr lang="de-DE"/>
        </a:p>
      </dgm:t>
    </dgm:pt>
    <dgm:pt modelId="{9B117BCC-873A-49A9-8E9C-D9C16A8A292D}" type="sibTrans" cxnId="{7E7B2730-9106-42C3-B340-6D6AAF039082}">
      <dgm:prSet/>
      <dgm:spPr/>
      <dgm:t>
        <a:bodyPr/>
        <a:lstStyle/>
        <a:p>
          <a:endParaRPr lang="de-DE"/>
        </a:p>
      </dgm:t>
    </dgm:pt>
    <dgm:pt modelId="{388C1E7D-0256-489C-B193-C0DB06448C1E}">
      <dgm:prSet phldrT="[Text]" custT="1"/>
      <dgm:spPr/>
      <dgm:t>
        <a:bodyPr/>
        <a:lstStyle/>
        <a:p>
          <a:endParaRPr lang="de-DE" sz="1400" dirty="0"/>
        </a:p>
      </dgm:t>
    </dgm:pt>
    <dgm:pt modelId="{59EBD877-0790-4781-BFA2-1C4EC4706743}" type="parTrans" cxnId="{FDDEDB5A-6E2F-4E94-8E17-87CBD46ECEDA}">
      <dgm:prSet/>
      <dgm:spPr/>
      <dgm:t>
        <a:bodyPr/>
        <a:lstStyle/>
        <a:p>
          <a:endParaRPr lang="de-DE"/>
        </a:p>
      </dgm:t>
    </dgm:pt>
    <dgm:pt modelId="{C957455C-F5DB-4FDF-BBB5-9E312ED06AFE}" type="sibTrans" cxnId="{FDDEDB5A-6E2F-4E94-8E17-87CBD46ECEDA}">
      <dgm:prSet/>
      <dgm:spPr/>
      <dgm:t>
        <a:bodyPr/>
        <a:lstStyle/>
        <a:p>
          <a:endParaRPr lang="de-DE"/>
        </a:p>
      </dgm:t>
    </dgm:pt>
    <dgm:pt modelId="{E6A3C384-9DE9-481B-9C69-EB784B435C8F}">
      <dgm:prSet phldrT="[Text]" custT="1"/>
      <dgm:spPr/>
      <dgm:t>
        <a:bodyPr/>
        <a:lstStyle/>
        <a:p>
          <a:endParaRPr lang="de-DE" sz="1600" dirty="0"/>
        </a:p>
      </dgm:t>
    </dgm:pt>
    <dgm:pt modelId="{AA784F44-5F7C-4CC2-A95A-C67976E726CC}" type="parTrans" cxnId="{8002DB2C-C93C-4F94-B533-666CF0D814C9}">
      <dgm:prSet/>
      <dgm:spPr/>
      <dgm:t>
        <a:bodyPr/>
        <a:lstStyle/>
        <a:p>
          <a:endParaRPr lang="de-DE"/>
        </a:p>
      </dgm:t>
    </dgm:pt>
    <dgm:pt modelId="{C63D1AEA-002E-495F-A6EB-7937437D9B0B}" type="sibTrans" cxnId="{8002DB2C-C93C-4F94-B533-666CF0D814C9}">
      <dgm:prSet/>
      <dgm:spPr/>
      <dgm:t>
        <a:bodyPr/>
        <a:lstStyle/>
        <a:p>
          <a:endParaRPr lang="de-DE"/>
        </a:p>
      </dgm:t>
    </dgm:pt>
    <dgm:pt modelId="{051C0EE4-3B61-4733-B86C-1BD622531E34}">
      <dgm:prSet phldrT="[Text]" custT="1"/>
      <dgm:spPr/>
      <dgm:t>
        <a:bodyPr/>
        <a:lstStyle/>
        <a:p>
          <a:endParaRPr lang="de-DE" sz="2500" dirty="0"/>
        </a:p>
      </dgm:t>
    </dgm:pt>
    <dgm:pt modelId="{F30D6806-D073-4B5E-A5F0-7929B3F40655}" type="parTrans" cxnId="{E00D8D44-0047-43B9-8617-E69CB8D19D49}">
      <dgm:prSet/>
      <dgm:spPr/>
      <dgm:t>
        <a:bodyPr/>
        <a:lstStyle/>
        <a:p>
          <a:endParaRPr lang="de-DE"/>
        </a:p>
      </dgm:t>
    </dgm:pt>
    <dgm:pt modelId="{5BFA7B9C-BE18-4FAF-BAD4-1897CB3366BE}" type="sibTrans" cxnId="{E00D8D44-0047-43B9-8617-E69CB8D19D49}">
      <dgm:prSet/>
      <dgm:spPr/>
      <dgm:t>
        <a:bodyPr/>
        <a:lstStyle/>
        <a:p>
          <a:endParaRPr lang="de-DE"/>
        </a:p>
      </dgm:t>
    </dgm:pt>
    <dgm:pt modelId="{A8449911-9F34-4D02-8913-28E326991D3F}">
      <dgm:prSet phldrT="[Text]" custT="1"/>
      <dgm:spPr/>
      <dgm:t>
        <a:bodyPr/>
        <a:lstStyle/>
        <a:p>
          <a:endParaRPr lang="de-DE" sz="1400" dirty="0"/>
        </a:p>
      </dgm:t>
    </dgm:pt>
    <dgm:pt modelId="{BFF3EA12-7734-4D40-A173-99F32DDE03D6}" type="parTrans" cxnId="{90FD56AA-9E92-4817-95A8-23FAFF2716B5}">
      <dgm:prSet/>
      <dgm:spPr/>
      <dgm:t>
        <a:bodyPr/>
        <a:lstStyle/>
        <a:p>
          <a:endParaRPr lang="de-DE"/>
        </a:p>
      </dgm:t>
    </dgm:pt>
    <dgm:pt modelId="{2E89AB1C-B679-49CE-8C81-68F507950F2B}" type="sibTrans" cxnId="{90FD56AA-9E92-4817-95A8-23FAFF2716B5}">
      <dgm:prSet/>
      <dgm:spPr/>
      <dgm:t>
        <a:bodyPr/>
        <a:lstStyle/>
        <a:p>
          <a:endParaRPr lang="de-DE"/>
        </a:p>
      </dgm:t>
    </dgm:pt>
    <dgm:pt modelId="{F2C2A910-ECE2-4882-AC17-C790F37066CF}" type="pres">
      <dgm:prSet presAssocID="{9BC237EC-970C-425E-AF75-73B99D217C77}" presName="composite" presStyleCnt="0">
        <dgm:presLayoutVars>
          <dgm:chMax val="1"/>
          <dgm:dir/>
          <dgm:resizeHandles val="exact"/>
        </dgm:presLayoutVars>
      </dgm:prSet>
      <dgm:spPr/>
    </dgm:pt>
    <dgm:pt modelId="{3F859987-7788-4CA4-B374-2D346798CF54}" type="pres">
      <dgm:prSet presAssocID="{9BC237EC-970C-425E-AF75-73B99D217C77}" presName="radial" presStyleCnt="0">
        <dgm:presLayoutVars>
          <dgm:animLvl val="ctr"/>
        </dgm:presLayoutVars>
      </dgm:prSet>
      <dgm:spPr/>
    </dgm:pt>
    <dgm:pt modelId="{1CA2E7A1-6F9D-4E40-8542-ED91F67CC304}" type="pres">
      <dgm:prSet presAssocID="{100E5ED3-4CFE-418A-B60D-0E11E7305EA7}" presName="centerShape" presStyleLbl="vennNode1" presStyleIdx="0" presStyleCnt="5"/>
      <dgm:spPr/>
    </dgm:pt>
    <dgm:pt modelId="{7974AED0-7A87-4D52-B382-4ECA15173FEC}" type="pres">
      <dgm:prSet presAssocID="{388C1E7D-0256-489C-B193-C0DB06448C1E}" presName="node" presStyleLbl="vennNode1" presStyleIdx="1" presStyleCnt="5" custScaleX="113402" custScaleY="113402" custRadScaleRad="102156">
        <dgm:presLayoutVars>
          <dgm:bulletEnabled val="1"/>
        </dgm:presLayoutVars>
      </dgm:prSet>
      <dgm:spPr/>
    </dgm:pt>
    <dgm:pt modelId="{EA413F61-AE23-49F6-A99F-E7B49DE24A2F}" type="pres">
      <dgm:prSet presAssocID="{E6A3C384-9DE9-481B-9C69-EB784B435C8F}" presName="node" presStyleLbl="vennNode1" presStyleIdx="2" presStyleCnt="5" custScaleX="113402" custScaleY="113402">
        <dgm:presLayoutVars>
          <dgm:bulletEnabled val="1"/>
        </dgm:presLayoutVars>
      </dgm:prSet>
      <dgm:spPr/>
    </dgm:pt>
    <dgm:pt modelId="{FBCA933A-3821-4C21-BCF6-6B81877EBD8D}" type="pres">
      <dgm:prSet presAssocID="{051C0EE4-3B61-4733-B86C-1BD622531E34}" presName="node" presStyleLbl="vennNode1" presStyleIdx="3" presStyleCnt="5" custScaleX="113402" custScaleY="113402">
        <dgm:presLayoutVars>
          <dgm:bulletEnabled val="1"/>
        </dgm:presLayoutVars>
      </dgm:prSet>
      <dgm:spPr/>
    </dgm:pt>
    <dgm:pt modelId="{60654F36-D029-423A-848E-BB57AC0E5763}" type="pres">
      <dgm:prSet presAssocID="{A8449911-9F34-4D02-8913-28E326991D3F}" presName="node" presStyleLbl="vennNode1" presStyleIdx="4" presStyleCnt="5" custScaleX="113402" custScaleY="113402">
        <dgm:presLayoutVars>
          <dgm:bulletEnabled val="1"/>
        </dgm:presLayoutVars>
      </dgm:prSet>
      <dgm:spPr/>
    </dgm:pt>
  </dgm:ptLst>
  <dgm:cxnLst>
    <dgm:cxn modelId="{8002DB2C-C93C-4F94-B533-666CF0D814C9}" srcId="{100E5ED3-4CFE-418A-B60D-0E11E7305EA7}" destId="{E6A3C384-9DE9-481B-9C69-EB784B435C8F}" srcOrd="1" destOrd="0" parTransId="{AA784F44-5F7C-4CC2-A95A-C67976E726CC}" sibTransId="{C63D1AEA-002E-495F-A6EB-7937437D9B0B}"/>
    <dgm:cxn modelId="{3576762E-03AD-43BE-8691-58AEC0A92E66}" type="presOf" srcId="{100E5ED3-4CFE-418A-B60D-0E11E7305EA7}" destId="{1CA2E7A1-6F9D-4E40-8542-ED91F67CC304}" srcOrd="0" destOrd="0" presId="urn:microsoft.com/office/officeart/2005/8/layout/radial3"/>
    <dgm:cxn modelId="{7E7B2730-9106-42C3-B340-6D6AAF039082}" srcId="{9BC237EC-970C-425E-AF75-73B99D217C77}" destId="{100E5ED3-4CFE-418A-B60D-0E11E7305EA7}" srcOrd="0" destOrd="0" parTransId="{5B0B46C8-D8F6-4E54-A627-A063A0D4297B}" sibTransId="{9B117BCC-873A-49A9-8E9C-D9C16A8A292D}"/>
    <dgm:cxn modelId="{E00D8D44-0047-43B9-8617-E69CB8D19D49}" srcId="{100E5ED3-4CFE-418A-B60D-0E11E7305EA7}" destId="{051C0EE4-3B61-4733-B86C-1BD622531E34}" srcOrd="2" destOrd="0" parTransId="{F30D6806-D073-4B5E-A5F0-7929B3F40655}" sibTransId="{5BFA7B9C-BE18-4FAF-BAD4-1897CB3366BE}"/>
    <dgm:cxn modelId="{4E3F7D71-1125-4FC5-96DA-0E2B389B2AF3}" type="presOf" srcId="{E6A3C384-9DE9-481B-9C69-EB784B435C8F}" destId="{EA413F61-AE23-49F6-A99F-E7B49DE24A2F}" srcOrd="0" destOrd="0" presId="urn:microsoft.com/office/officeart/2005/8/layout/radial3"/>
    <dgm:cxn modelId="{FDDEDB5A-6E2F-4E94-8E17-87CBD46ECEDA}" srcId="{100E5ED3-4CFE-418A-B60D-0E11E7305EA7}" destId="{388C1E7D-0256-489C-B193-C0DB06448C1E}" srcOrd="0" destOrd="0" parTransId="{59EBD877-0790-4781-BFA2-1C4EC4706743}" sibTransId="{C957455C-F5DB-4FDF-BBB5-9E312ED06AFE}"/>
    <dgm:cxn modelId="{90FD56AA-9E92-4817-95A8-23FAFF2716B5}" srcId="{100E5ED3-4CFE-418A-B60D-0E11E7305EA7}" destId="{A8449911-9F34-4D02-8913-28E326991D3F}" srcOrd="3" destOrd="0" parTransId="{BFF3EA12-7734-4D40-A173-99F32DDE03D6}" sibTransId="{2E89AB1C-B679-49CE-8C81-68F507950F2B}"/>
    <dgm:cxn modelId="{917E6FD6-11CA-4D7C-B950-7D1DF42D2C2F}" type="presOf" srcId="{051C0EE4-3B61-4733-B86C-1BD622531E34}" destId="{FBCA933A-3821-4C21-BCF6-6B81877EBD8D}" srcOrd="0" destOrd="0" presId="urn:microsoft.com/office/officeart/2005/8/layout/radial3"/>
    <dgm:cxn modelId="{40AD9BD9-AD3C-408A-8FAA-06509C00F33E}" type="presOf" srcId="{A8449911-9F34-4D02-8913-28E326991D3F}" destId="{60654F36-D029-423A-848E-BB57AC0E5763}" srcOrd="0" destOrd="0" presId="urn:microsoft.com/office/officeart/2005/8/layout/radial3"/>
    <dgm:cxn modelId="{249B76ED-2589-4D47-AE90-1E24BC36782E}" type="presOf" srcId="{9BC237EC-970C-425E-AF75-73B99D217C77}" destId="{F2C2A910-ECE2-4882-AC17-C790F37066CF}" srcOrd="0" destOrd="0" presId="urn:microsoft.com/office/officeart/2005/8/layout/radial3"/>
    <dgm:cxn modelId="{FA5A24FF-BDC9-4331-BBF9-54FF9DFE865B}" type="presOf" srcId="{388C1E7D-0256-489C-B193-C0DB06448C1E}" destId="{7974AED0-7A87-4D52-B382-4ECA15173FEC}" srcOrd="0" destOrd="0" presId="urn:microsoft.com/office/officeart/2005/8/layout/radial3"/>
    <dgm:cxn modelId="{24F195AF-32E2-4D9D-B615-B77B7A720BDD}" type="presParOf" srcId="{F2C2A910-ECE2-4882-AC17-C790F37066CF}" destId="{3F859987-7788-4CA4-B374-2D346798CF54}" srcOrd="0" destOrd="0" presId="urn:microsoft.com/office/officeart/2005/8/layout/radial3"/>
    <dgm:cxn modelId="{1529B9E0-0EA9-4B02-8DC8-C65ECE6CA1DE}" type="presParOf" srcId="{3F859987-7788-4CA4-B374-2D346798CF54}" destId="{1CA2E7A1-6F9D-4E40-8542-ED91F67CC304}" srcOrd="0" destOrd="0" presId="urn:microsoft.com/office/officeart/2005/8/layout/radial3"/>
    <dgm:cxn modelId="{F9F7A216-54ED-4CE5-87DC-C59E034841FF}" type="presParOf" srcId="{3F859987-7788-4CA4-B374-2D346798CF54}" destId="{7974AED0-7A87-4D52-B382-4ECA15173FEC}" srcOrd="1" destOrd="0" presId="urn:microsoft.com/office/officeart/2005/8/layout/radial3"/>
    <dgm:cxn modelId="{E7D78769-0591-440A-951D-391B3B96F652}" type="presParOf" srcId="{3F859987-7788-4CA4-B374-2D346798CF54}" destId="{EA413F61-AE23-49F6-A99F-E7B49DE24A2F}" srcOrd="2" destOrd="0" presId="urn:microsoft.com/office/officeart/2005/8/layout/radial3"/>
    <dgm:cxn modelId="{15D25921-3652-4353-8B7B-8D8297E0BCB3}" type="presParOf" srcId="{3F859987-7788-4CA4-B374-2D346798CF54}" destId="{FBCA933A-3821-4C21-BCF6-6B81877EBD8D}" srcOrd="3" destOrd="0" presId="urn:microsoft.com/office/officeart/2005/8/layout/radial3"/>
    <dgm:cxn modelId="{9D927BEB-CCF7-40AD-80DB-C3BBBA466F63}" type="presParOf" srcId="{3F859987-7788-4CA4-B374-2D346798CF54}" destId="{60654F36-D029-423A-848E-BB57AC0E576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C237EC-970C-425E-AF75-73B99D217C77}"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de-DE"/>
        </a:p>
      </dgm:t>
    </dgm:pt>
    <dgm:pt modelId="{100E5ED3-4CFE-418A-B60D-0E11E7305EA7}">
      <dgm:prSet phldrT="[Text]" custT="1"/>
      <dgm:spPr/>
      <dgm:t>
        <a:bodyPr/>
        <a:lstStyle/>
        <a:p>
          <a:endParaRPr lang="de-DE" sz="4000" dirty="0"/>
        </a:p>
      </dgm:t>
    </dgm:pt>
    <dgm:pt modelId="{5B0B46C8-D8F6-4E54-A627-A063A0D4297B}" type="parTrans" cxnId="{7E7B2730-9106-42C3-B340-6D6AAF039082}">
      <dgm:prSet/>
      <dgm:spPr/>
      <dgm:t>
        <a:bodyPr/>
        <a:lstStyle/>
        <a:p>
          <a:endParaRPr lang="de-DE"/>
        </a:p>
      </dgm:t>
    </dgm:pt>
    <dgm:pt modelId="{9B117BCC-873A-49A9-8E9C-D9C16A8A292D}" type="sibTrans" cxnId="{7E7B2730-9106-42C3-B340-6D6AAF039082}">
      <dgm:prSet/>
      <dgm:spPr/>
      <dgm:t>
        <a:bodyPr/>
        <a:lstStyle/>
        <a:p>
          <a:endParaRPr lang="de-DE"/>
        </a:p>
      </dgm:t>
    </dgm:pt>
    <dgm:pt modelId="{388C1E7D-0256-489C-B193-C0DB06448C1E}">
      <dgm:prSet phldrT="[Text]" custT="1"/>
      <dgm:spPr/>
      <dgm:t>
        <a:bodyPr/>
        <a:lstStyle/>
        <a:p>
          <a:endParaRPr lang="de-DE" sz="1400" dirty="0"/>
        </a:p>
      </dgm:t>
    </dgm:pt>
    <dgm:pt modelId="{59EBD877-0790-4781-BFA2-1C4EC4706743}" type="parTrans" cxnId="{FDDEDB5A-6E2F-4E94-8E17-87CBD46ECEDA}">
      <dgm:prSet/>
      <dgm:spPr/>
      <dgm:t>
        <a:bodyPr/>
        <a:lstStyle/>
        <a:p>
          <a:endParaRPr lang="de-DE"/>
        </a:p>
      </dgm:t>
    </dgm:pt>
    <dgm:pt modelId="{C957455C-F5DB-4FDF-BBB5-9E312ED06AFE}" type="sibTrans" cxnId="{FDDEDB5A-6E2F-4E94-8E17-87CBD46ECEDA}">
      <dgm:prSet/>
      <dgm:spPr/>
      <dgm:t>
        <a:bodyPr/>
        <a:lstStyle/>
        <a:p>
          <a:endParaRPr lang="de-DE"/>
        </a:p>
      </dgm:t>
    </dgm:pt>
    <dgm:pt modelId="{E6A3C384-9DE9-481B-9C69-EB784B435C8F}">
      <dgm:prSet phldrT="[Text]" custT="1"/>
      <dgm:spPr/>
      <dgm:t>
        <a:bodyPr/>
        <a:lstStyle/>
        <a:p>
          <a:endParaRPr lang="de-DE" sz="1600" dirty="0"/>
        </a:p>
      </dgm:t>
    </dgm:pt>
    <dgm:pt modelId="{AA784F44-5F7C-4CC2-A95A-C67976E726CC}" type="parTrans" cxnId="{8002DB2C-C93C-4F94-B533-666CF0D814C9}">
      <dgm:prSet/>
      <dgm:spPr/>
      <dgm:t>
        <a:bodyPr/>
        <a:lstStyle/>
        <a:p>
          <a:endParaRPr lang="de-DE"/>
        </a:p>
      </dgm:t>
    </dgm:pt>
    <dgm:pt modelId="{C63D1AEA-002E-495F-A6EB-7937437D9B0B}" type="sibTrans" cxnId="{8002DB2C-C93C-4F94-B533-666CF0D814C9}">
      <dgm:prSet/>
      <dgm:spPr/>
      <dgm:t>
        <a:bodyPr/>
        <a:lstStyle/>
        <a:p>
          <a:endParaRPr lang="de-DE"/>
        </a:p>
      </dgm:t>
    </dgm:pt>
    <dgm:pt modelId="{051C0EE4-3B61-4733-B86C-1BD622531E34}">
      <dgm:prSet phldrT="[Text]" custT="1"/>
      <dgm:spPr/>
      <dgm:t>
        <a:bodyPr/>
        <a:lstStyle/>
        <a:p>
          <a:endParaRPr lang="de-DE" sz="2500" dirty="0"/>
        </a:p>
      </dgm:t>
    </dgm:pt>
    <dgm:pt modelId="{F30D6806-D073-4B5E-A5F0-7929B3F40655}" type="parTrans" cxnId="{E00D8D44-0047-43B9-8617-E69CB8D19D49}">
      <dgm:prSet/>
      <dgm:spPr/>
      <dgm:t>
        <a:bodyPr/>
        <a:lstStyle/>
        <a:p>
          <a:endParaRPr lang="de-DE"/>
        </a:p>
      </dgm:t>
    </dgm:pt>
    <dgm:pt modelId="{5BFA7B9C-BE18-4FAF-BAD4-1897CB3366BE}" type="sibTrans" cxnId="{E00D8D44-0047-43B9-8617-E69CB8D19D49}">
      <dgm:prSet/>
      <dgm:spPr/>
      <dgm:t>
        <a:bodyPr/>
        <a:lstStyle/>
        <a:p>
          <a:endParaRPr lang="de-DE"/>
        </a:p>
      </dgm:t>
    </dgm:pt>
    <dgm:pt modelId="{A8449911-9F34-4D02-8913-28E326991D3F}">
      <dgm:prSet phldrT="[Text]" custT="1"/>
      <dgm:spPr/>
      <dgm:t>
        <a:bodyPr/>
        <a:lstStyle/>
        <a:p>
          <a:endParaRPr lang="de-DE" sz="1400" dirty="0"/>
        </a:p>
      </dgm:t>
    </dgm:pt>
    <dgm:pt modelId="{BFF3EA12-7734-4D40-A173-99F32DDE03D6}" type="parTrans" cxnId="{90FD56AA-9E92-4817-95A8-23FAFF2716B5}">
      <dgm:prSet/>
      <dgm:spPr/>
      <dgm:t>
        <a:bodyPr/>
        <a:lstStyle/>
        <a:p>
          <a:endParaRPr lang="de-DE"/>
        </a:p>
      </dgm:t>
    </dgm:pt>
    <dgm:pt modelId="{2E89AB1C-B679-49CE-8C81-68F507950F2B}" type="sibTrans" cxnId="{90FD56AA-9E92-4817-95A8-23FAFF2716B5}">
      <dgm:prSet/>
      <dgm:spPr/>
      <dgm:t>
        <a:bodyPr/>
        <a:lstStyle/>
        <a:p>
          <a:endParaRPr lang="de-DE"/>
        </a:p>
      </dgm:t>
    </dgm:pt>
    <dgm:pt modelId="{F2C2A910-ECE2-4882-AC17-C790F37066CF}" type="pres">
      <dgm:prSet presAssocID="{9BC237EC-970C-425E-AF75-73B99D217C77}" presName="composite" presStyleCnt="0">
        <dgm:presLayoutVars>
          <dgm:chMax val="1"/>
          <dgm:dir/>
          <dgm:resizeHandles val="exact"/>
        </dgm:presLayoutVars>
      </dgm:prSet>
      <dgm:spPr/>
    </dgm:pt>
    <dgm:pt modelId="{3F859987-7788-4CA4-B374-2D346798CF54}" type="pres">
      <dgm:prSet presAssocID="{9BC237EC-970C-425E-AF75-73B99D217C77}" presName="radial" presStyleCnt="0">
        <dgm:presLayoutVars>
          <dgm:animLvl val="ctr"/>
        </dgm:presLayoutVars>
      </dgm:prSet>
      <dgm:spPr/>
    </dgm:pt>
    <dgm:pt modelId="{1CA2E7A1-6F9D-4E40-8542-ED91F67CC304}" type="pres">
      <dgm:prSet presAssocID="{100E5ED3-4CFE-418A-B60D-0E11E7305EA7}" presName="centerShape" presStyleLbl="vennNode1" presStyleIdx="0" presStyleCnt="5"/>
      <dgm:spPr/>
    </dgm:pt>
    <dgm:pt modelId="{7974AED0-7A87-4D52-B382-4ECA15173FEC}" type="pres">
      <dgm:prSet presAssocID="{388C1E7D-0256-489C-B193-C0DB06448C1E}" presName="node" presStyleLbl="vennNode1" presStyleIdx="1" presStyleCnt="5" custScaleX="113402" custScaleY="113402" custRadScaleRad="102156">
        <dgm:presLayoutVars>
          <dgm:bulletEnabled val="1"/>
        </dgm:presLayoutVars>
      </dgm:prSet>
      <dgm:spPr/>
    </dgm:pt>
    <dgm:pt modelId="{EA413F61-AE23-49F6-A99F-E7B49DE24A2F}" type="pres">
      <dgm:prSet presAssocID="{E6A3C384-9DE9-481B-9C69-EB784B435C8F}" presName="node" presStyleLbl="vennNode1" presStyleIdx="2" presStyleCnt="5" custScaleX="113402" custScaleY="113402">
        <dgm:presLayoutVars>
          <dgm:bulletEnabled val="1"/>
        </dgm:presLayoutVars>
      </dgm:prSet>
      <dgm:spPr/>
    </dgm:pt>
    <dgm:pt modelId="{FBCA933A-3821-4C21-BCF6-6B81877EBD8D}" type="pres">
      <dgm:prSet presAssocID="{051C0EE4-3B61-4733-B86C-1BD622531E34}" presName="node" presStyleLbl="vennNode1" presStyleIdx="3" presStyleCnt="5" custScaleX="113402" custScaleY="113402">
        <dgm:presLayoutVars>
          <dgm:bulletEnabled val="1"/>
        </dgm:presLayoutVars>
      </dgm:prSet>
      <dgm:spPr/>
    </dgm:pt>
    <dgm:pt modelId="{60654F36-D029-423A-848E-BB57AC0E5763}" type="pres">
      <dgm:prSet presAssocID="{A8449911-9F34-4D02-8913-28E326991D3F}" presName="node" presStyleLbl="vennNode1" presStyleIdx="4" presStyleCnt="5" custScaleX="113402" custScaleY="113402">
        <dgm:presLayoutVars>
          <dgm:bulletEnabled val="1"/>
        </dgm:presLayoutVars>
      </dgm:prSet>
      <dgm:spPr/>
    </dgm:pt>
  </dgm:ptLst>
  <dgm:cxnLst>
    <dgm:cxn modelId="{8002DB2C-C93C-4F94-B533-666CF0D814C9}" srcId="{100E5ED3-4CFE-418A-B60D-0E11E7305EA7}" destId="{E6A3C384-9DE9-481B-9C69-EB784B435C8F}" srcOrd="1" destOrd="0" parTransId="{AA784F44-5F7C-4CC2-A95A-C67976E726CC}" sibTransId="{C63D1AEA-002E-495F-A6EB-7937437D9B0B}"/>
    <dgm:cxn modelId="{3576762E-03AD-43BE-8691-58AEC0A92E66}" type="presOf" srcId="{100E5ED3-4CFE-418A-B60D-0E11E7305EA7}" destId="{1CA2E7A1-6F9D-4E40-8542-ED91F67CC304}" srcOrd="0" destOrd="0" presId="urn:microsoft.com/office/officeart/2005/8/layout/radial3"/>
    <dgm:cxn modelId="{7E7B2730-9106-42C3-B340-6D6AAF039082}" srcId="{9BC237EC-970C-425E-AF75-73B99D217C77}" destId="{100E5ED3-4CFE-418A-B60D-0E11E7305EA7}" srcOrd="0" destOrd="0" parTransId="{5B0B46C8-D8F6-4E54-A627-A063A0D4297B}" sibTransId="{9B117BCC-873A-49A9-8E9C-D9C16A8A292D}"/>
    <dgm:cxn modelId="{E00D8D44-0047-43B9-8617-E69CB8D19D49}" srcId="{100E5ED3-4CFE-418A-B60D-0E11E7305EA7}" destId="{051C0EE4-3B61-4733-B86C-1BD622531E34}" srcOrd="2" destOrd="0" parTransId="{F30D6806-D073-4B5E-A5F0-7929B3F40655}" sibTransId="{5BFA7B9C-BE18-4FAF-BAD4-1897CB3366BE}"/>
    <dgm:cxn modelId="{4E3F7D71-1125-4FC5-96DA-0E2B389B2AF3}" type="presOf" srcId="{E6A3C384-9DE9-481B-9C69-EB784B435C8F}" destId="{EA413F61-AE23-49F6-A99F-E7B49DE24A2F}" srcOrd="0" destOrd="0" presId="urn:microsoft.com/office/officeart/2005/8/layout/radial3"/>
    <dgm:cxn modelId="{FDDEDB5A-6E2F-4E94-8E17-87CBD46ECEDA}" srcId="{100E5ED3-4CFE-418A-B60D-0E11E7305EA7}" destId="{388C1E7D-0256-489C-B193-C0DB06448C1E}" srcOrd="0" destOrd="0" parTransId="{59EBD877-0790-4781-BFA2-1C4EC4706743}" sibTransId="{C957455C-F5DB-4FDF-BBB5-9E312ED06AFE}"/>
    <dgm:cxn modelId="{90FD56AA-9E92-4817-95A8-23FAFF2716B5}" srcId="{100E5ED3-4CFE-418A-B60D-0E11E7305EA7}" destId="{A8449911-9F34-4D02-8913-28E326991D3F}" srcOrd="3" destOrd="0" parTransId="{BFF3EA12-7734-4D40-A173-99F32DDE03D6}" sibTransId="{2E89AB1C-B679-49CE-8C81-68F507950F2B}"/>
    <dgm:cxn modelId="{917E6FD6-11CA-4D7C-B950-7D1DF42D2C2F}" type="presOf" srcId="{051C0EE4-3B61-4733-B86C-1BD622531E34}" destId="{FBCA933A-3821-4C21-BCF6-6B81877EBD8D}" srcOrd="0" destOrd="0" presId="urn:microsoft.com/office/officeart/2005/8/layout/radial3"/>
    <dgm:cxn modelId="{40AD9BD9-AD3C-408A-8FAA-06509C00F33E}" type="presOf" srcId="{A8449911-9F34-4D02-8913-28E326991D3F}" destId="{60654F36-D029-423A-848E-BB57AC0E5763}" srcOrd="0" destOrd="0" presId="urn:microsoft.com/office/officeart/2005/8/layout/radial3"/>
    <dgm:cxn modelId="{249B76ED-2589-4D47-AE90-1E24BC36782E}" type="presOf" srcId="{9BC237EC-970C-425E-AF75-73B99D217C77}" destId="{F2C2A910-ECE2-4882-AC17-C790F37066CF}" srcOrd="0" destOrd="0" presId="urn:microsoft.com/office/officeart/2005/8/layout/radial3"/>
    <dgm:cxn modelId="{FA5A24FF-BDC9-4331-BBF9-54FF9DFE865B}" type="presOf" srcId="{388C1E7D-0256-489C-B193-C0DB06448C1E}" destId="{7974AED0-7A87-4D52-B382-4ECA15173FEC}" srcOrd="0" destOrd="0" presId="urn:microsoft.com/office/officeart/2005/8/layout/radial3"/>
    <dgm:cxn modelId="{24F195AF-32E2-4D9D-B615-B77B7A720BDD}" type="presParOf" srcId="{F2C2A910-ECE2-4882-AC17-C790F37066CF}" destId="{3F859987-7788-4CA4-B374-2D346798CF54}" srcOrd="0" destOrd="0" presId="urn:microsoft.com/office/officeart/2005/8/layout/radial3"/>
    <dgm:cxn modelId="{1529B9E0-0EA9-4B02-8DC8-C65ECE6CA1DE}" type="presParOf" srcId="{3F859987-7788-4CA4-B374-2D346798CF54}" destId="{1CA2E7A1-6F9D-4E40-8542-ED91F67CC304}" srcOrd="0" destOrd="0" presId="urn:microsoft.com/office/officeart/2005/8/layout/radial3"/>
    <dgm:cxn modelId="{F9F7A216-54ED-4CE5-87DC-C59E034841FF}" type="presParOf" srcId="{3F859987-7788-4CA4-B374-2D346798CF54}" destId="{7974AED0-7A87-4D52-B382-4ECA15173FEC}" srcOrd="1" destOrd="0" presId="urn:microsoft.com/office/officeart/2005/8/layout/radial3"/>
    <dgm:cxn modelId="{E7D78769-0591-440A-951D-391B3B96F652}" type="presParOf" srcId="{3F859987-7788-4CA4-B374-2D346798CF54}" destId="{EA413F61-AE23-49F6-A99F-E7B49DE24A2F}" srcOrd="2" destOrd="0" presId="urn:microsoft.com/office/officeart/2005/8/layout/radial3"/>
    <dgm:cxn modelId="{15D25921-3652-4353-8B7B-8D8297E0BCB3}" type="presParOf" srcId="{3F859987-7788-4CA4-B374-2D346798CF54}" destId="{FBCA933A-3821-4C21-BCF6-6B81877EBD8D}" srcOrd="3" destOrd="0" presId="urn:microsoft.com/office/officeart/2005/8/layout/radial3"/>
    <dgm:cxn modelId="{9D927BEB-CCF7-40AD-80DB-C3BBBA466F63}" type="presParOf" srcId="{3F859987-7788-4CA4-B374-2D346798CF54}" destId="{60654F36-D029-423A-848E-BB57AC0E576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C237EC-970C-425E-AF75-73B99D217C77}"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de-DE"/>
        </a:p>
      </dgm:t>
    </dgm:pt>
    <dgm:pt modelId="{100E5ED3-4CFE-418A-B60D-0E11E7305EA7}">
      <dgm:prSet phldrT="[Text]" custT="1"/>
      <dgm:spPr/>
      <dgm:t>
        <a:bodyPr/>
        <a:lstStyle/>
        <a:p>
          <a:endParaRPr lang="de-DE" sz="4000" dirty="0"/>
        </a:p>
      </dgm:t>
    </dgm:pt>
    <dgm:pt modelId="{5B0B46C8-D8F6-4E54-A627-A063A0D4297B}" type="parTrans" cxnId="{7E7B2730-9106-42C3-B340-6D6AAF039082}">
      <dgm:prSet/>
      <dgm:spPr/>
      <dgm:t>
        <a:bodyPr/>
        <a:lstStyle/>
        <a:p>
          <a:endParaRPr lang="de-DE"/>
        </a:p>
      </dgm:t>
    </dgm:pt>
    <dgm:pt modelId="{9B117BCC-873A-49A9-8E9C-D9C16A8A292D}" type="sibTrans" cxnId="{7E7B2730-9106-42C3-B340-6D6AAF039082}">
      <dgm:prSet/>
      <dgm:spPr/>
      <dgm:t>
        <a:bodyPr/>
        <a:lstStyle/>
        <a:p>
          <a:endParaRPr lang="de-DE"/>
        </a:p>
      </dgm:t>
    </dgm:pt>
    <dgm:pt modelId="{388C1E7D-0256-489C-B193-C0DB06448C1E}">
      <dgm:prSet phldrT="[Text]" custT="1"/>
      <dgm:spPr/>
      <dgm:t>
        <a:bodyPr/>
        <a:lstStyle/>
        <a:p>
          <a:endParaRPr lang="de-DE" sz="1400" dirty="0"/>
        </a:p>
      </dgm:t>
    </dgm:pt>
    <dgm:pt modelId="{59EBD877-0790-4781-BFA2-1C4EC4706743}" type="parTrans" cxnId="{FDDEDB5A-6E2F-4E94-8E17-87CBD46ECEDA}">
      <dgm:prSet/>
      <dgm:spPr/>
      <dgm:t>
        <a:bodyPr/>
        <a:lstStyle/>
        <a:p>
          <a:endParaRPr lang="de-DE"/>
        </a:p>
      </dgm:t>
    </dgm:pt>
    <dgm:pt modelId="{C957455C-F5DB-4FDF-BBB5-9E312ED06AFE}" type="sibTrans" cxnId="{FDDEDB5A-6E2F-4E94-8E17-87CBD46ECEDA}">
      <dgm:prSet/>
      <dgm:spPr/>
      <dgm:t>
        <a:bodyPr/>
        <a:lstStyle/>
        <a:p>
          <a:endParaRPr lang="de-DE"/>
        </a:p>
      </dgm:t>
    </dgm:pt>
    <dgm:pt modelId="{E6A3C384-9DE9-481B-9C69-EB784B435C8F}">
      <dgm:prSet phldrT="[Text]" custT="1"/>
      <dgm:spPr/>
      <dgm:t>
        <a:bodyPr/>
        <a:lstStyle/>
        <a:p>
          <a:endParaRPr lang="de-DE" sz="1600" dirty="0"/>
        </a:p>
      </dgm:t>
    </dgm:pt>
    <dgm:pt modelId="{AA784F44-5F7C-4CC2-A95A-C67976E726CC}" type="parTrans" cxnId="{8002DB2C-C93C-4F94-B533-666CF0D814C9}">
      <dgm:prSet/>
      <dgm:spPr/>
      <dgm:t>
        <a:bodyPr/>
        <a:lstStyle/>
        <a:p>
          <a:endParaRPr lang="de-DE"/>
        </a:p>
      </dgm:t>
    </dgm:pt>
    <dgm:pt modelId="{C63D1AEA-002E-495F-A6EB-7937437D9B0B}" type="sibTrans" cxnId="{8002DB2C-C93C-4F94-B533-666CF0D814C9}">
      <dgm:prSet/>
      <dgm:spPr/>
      <dgm:t>
        <a:bodyPr/>
        <a:lstStyle/>
        <a:p>
          <a:endParaRPr lang="de-DE"/>
        </a:p>
      </dgm:t>
    </dgm:pt>
    <dgm:pt modelId="{051C0EE4-3B61-4733-B86C-1BD622531E34}">
      <dgm:prSet phldrT="[Text]" custT="1"/>
      <dgm:spPr/>
      <dgm:t>
        <a:bodyPr/>
        <a:lstStyle/>
        <a:p>
          <a:endParaRPr lang="de-DE" sz="2500" dirty="0"/>
        </a:p>
      </dgm:t>
    </dgm:pt>
    <dgm:pt modelId="{F30D6806-D073-4B5E-A5F0-7929B3F40655}" type="parTrans" cxnId="{E00D8D44-0047-43B9-8617-E69CB8D19D49}">
      <dgm:prSet/>
      <dgm:spPr/>
      <dgm:t>
        <a:bodyPr/>
        <a:lstStyle/>
        <a:p>
          <a:endParaRPr lang="de-DE"/>
        </a:p>
      </dgm:t>
    </dgm:pt>
    <dgm:pt modelId="{5BFA7B9C-BE18-4FAF-BAD4-1897CB3366BE}" type="sibTrans" cxnId="{E00D8D44-0047-43B9-8617-E69CB8D19D49}">
      <dgm:prSet/>
      <dgm:spPr/>
      <dgm:t>
        <a:bodyPr/>
        <a:lstStyle/>
        <a:p>
          <a:endParaRPr lang="de-DE"/>
        </a:p>
      </dgm:t>
    </dgm:pt>
    <dgm:pt modelId="{A8449911-9F34-4D02-8913-28E326991D3F}">
      <dgm:prSet phldrT="[Text]" custT="1"/>
      <dgm:spPr/>
      <dgm:t>
        <a:bodyPr/>
        <a:lstStyle/>
        <a:p>
          <a:endParaRPr lang="de-DE" sz="1400" dirty="0"/>
        </a:p>
      </dgm:t>
    </dgm:pt>
    <dgm:pt modelId="{BFF3EA12-7734-4D40-A173-99F32DDE03D6}" type="parTrans" cxnId="{90FD56AA-9E92-4817-95A8-23FAFF2716B5}">
      <dgm:prSet/>
      <dgm:spPr/>
      <dgm:t>
        <a:bodyPr/>
        <a:lstStyle/>
        <a:p>
          <a:endParaRPr lang="de-DE"/>
        </a:p>
      </dgm:t>
    </dgm:pt>
    <dgm:pt modelId="{2E89AB1C-B679-49CE-8C81-68F507950F2B}" type="sibTrans" cxnId="{90FD56AA-9E92-4817-95A8-23FAFF2716B5}">
      <dgm:prSet/>
      <dgm:spPr/>
      <dgm:t>
        <a:bodyPr/>
        <a:lstStyle/>
        <a:p>
          <a:endParaRPr lang="de-DE"/>
        </a:p>
      </dgm:t>
    </dgm:pt>
    <dgm:pt modelId="{F2C2A910-ECE2-4882-AC17-C790F37066CF}" type="pres">
      <dgm:prSet presAssocID="{9BC237EC-970C-425E-AF75-73B99D217C77}" presName="composite" presStyleCnt="0">
        <dgm:presLayoutVars>
          <dgm:chMax val="1"/>
          <dgm:dir/>
          <dgm:resizeHandles val="exact"/>
        </dgm:presLayoutVars>
      </dgm:prSet>
      <dgm:spPr/>
    </dgm:pt>
    <dgm:pt modelId="{3F859987-7788-4CA4-B374-2D346798CF54}" type="pres">
      <dgm:prSet presAssocID="{9BC237EC-970C-425E-AF75-73B99D217C77}" presName="radial" presStyleCnt="0">
        <dgm:presLayoutVars>
          <dgm:animLvl val="ctr"/>
        </dgm:presLayoutVars>
      </dgm:prSet>
      <dgm:spPr/>
    </dgm:pt>
    <dgm:pt modelId="{1CA2E7A1-6F9D-4E40-8542-ED91F67CC304}" type="pres">
      <dgm:prSet presAssocID="{100E5ED3-4CFE-418A-B60D-0E11E7305EA7}" presName="centerShape" presStyleLbl="vennNode1" presStyleIdx="0" presStyleCnt="5"/>
      <dgm:spPr/>
    </dgm:pt>
    <dgm:pt modelId="{7974AED0-7A87-4D52-B382-4ECA15173FEC}" type="pres">
      <dgm:prSet presAssocID="{388C1E7D-0256-489C-B193-C0DB06448C1E}" presName="node" presStyleLbl="vennNode1" presStyleIdx="1" presStyleCnt="5" custScaleX="113402" custScaleY="113402" custRadScaleRad="102156">
        <dgm:presLayoutVars>
          <dgm:bulletEnabled val="1"/>
        </dgm:presLayoutVars>
      </dgm:prSet>
      <dgm:spPr/>
    </dgm:pt>
    <dgm:pt modelId="{EA413F61-AE23-49F6-A99F-E7B49DE24A2F}" type="pres">
      <dgm:prSet presAssocID="{E6A3C384-9DE9-481B-9C69-EB784B435C8F}" presName="node" presStyleLbl="vennNode1" presStyleIdx="2" presStyleCnt="5" custScaleX="113402" custScaleY="113402">
        <dgm:presLayoutVars>
          <dgm:bulletEnabled val="1"/>
        </dgm:presLayoutVars>
      </dgm:prSet>
      <dgm:spPr/>
    </dgm:pt>
    <dgm:pt modelId="{FBCA933A-3821-4C21-BCF6-6B81877EBD8D}" type="pres">
      <dgm:prSet presAssocID="{051C0EE4-3B61-4733-B86C-1BD622531E34}" presName="node" presStyleLbl="vennNode1" presStyleIdx="3" presStyleCnt="5" custScaleX="113402" custScaleY="113402">
        <dgm:presLayoutVars>
          <dgm:bulletEnabled val="1"/>
        </dgm:presLayoutVars>
      </dgm:prSet>
      <dgm:spPr/>
    </dgm:pt>
    <dgm:pt modelId="{60654F36-D029-423A-848E-BB57AC0E5763}" type="pres">
      <dgm:prSet presAssocID="{A8449911-9F34-4D02-8913-28E326991D3F}" presName="node" presStyleLbl="vennNode1" presStyleIdx="4" presStyleCnt="5" custScaleX="113402" custScaleY="113402">
        <dgm:presLayoutVars>
          <dgm:bulletEnabled val="1"/>
        </dgm:presLayoutVars>
      </dgm:prSet>
      <dgm:spPr/>
    </dgm:pt>
  </dgm:ptLst>
  <dgm:cxnLst>
    <dgm:cxn modelId="{8002DB2C-C93C-4F94-B533-666CF0D814C9}" srcId="{100E5ED3-4CFE-418A-B60D-0E11E7305EA7}" destId="{E6A3C384-9DE9-481B-9C69-EB784B435C8F}" srcOrd="1" destOrd="0" parTransId="{AA784F44-5F7C-4CC2-A95A-C67976E726CC}" sibTransId="{C63D1AEA-002E-495F-A6EB-7937437D9B0B}"/>
    <dgm:cxn modelId="{3576762E-03AD-43BE-8691-58AEC0A92E66}" type="presOf" srcId="{100E5ED3-4CFE-418A-B60D-0E11E7305EA7}" destId="{1CA2E7A1-6F9D-4E40-8542-ED91F67CC304}" srcOrd="0" destOrd="0" presId="urn:microsoft.com/office/officeart/2005/8/layout/radial3"/>
    <dgm:cxn modelId="{7E7B2730-9106-42C3-B340-6D6AAF039082}" srcId="{9BC237EC-970C-425E-AF75-73B99D217C77}" destId="{100E5ED3-4CFE-418A-B60D-0E11E7305EA7}" srcOrd="0" destOrd="0" parTransId="{5B0B46C8-D8F6-4E54-A627-A063A0D4297B}" sibTransId="{9B117BCC-873A-49A9-8E9C-D9C16A8A292D}"/>
    <dgm:cxn modelId="{E00D8D44-0047-43B9-8617-E69CB8D19D49}" srcId="{100E5ED3-4CFE-418A-B60D-0E11E7305EA7}" destId="{051C0EE4-3B61-4733-B86C-1BD622531E34}" srcOrd="2" destOrd="0" parTransId="{F30D6806-D073-4B5E-A5F0-7929B3F40655}" sibTransId="{5BFA7B9C-BE18-4FAF-BAD4-1897CB3366BE}"/>
    <dgm:cxn modelId="{4E3F7D71-1125-4FC5-96DA-0E2B389B2AF3}" type="presOf" srcId="{E6A3C384-9DE9-481B-9C69-EB784B435C8F}" destId="{EA413F61-AE23-49F6-A99F-E7B49DE24A2F}" srcOrd="0" destOrd="0" presId="urn:microsoft.com/office/officeart/2005/8/layout/radial3"/>
    <dgm:cxn modelId="{FDDEDB5A-6E2F-4E94-8E17-87CBD46ECEDA}" srcId="{100E5ED3-4CFE-418A-B60D-0E11E7305EA7}" destId="{388C1E7D-0256-489C-B193-C0DB06448C1E}" srcOrd="0" destOrd="0" parTransId="{59EBD877-0790-4781-BFA2-1C4EC4706743}" sibTransId="{C957455C-F5DB-4FDF-BBB5-9E312ED06AFE}"/>
    <dgm:cxn modelId="{90FD56AA-9E92-4817-95A8-23FAFF2716B5}" srcId="{100E5ED3-4CFE-418A-B60D-0E11E7305EA7}" destId="{A8449911-9F34-4D02-8913-28E326991D3F}" srcOrd="3" destOrd="0" parTransId="{BFF3EA12-7734-4D40-A173-99F32DDE03D6}" sibTransId="{2E89AB1C-B679-49CE-8C81-68F507950F2B}"/>
    <dgm:cxn modelId="{917E6FD6-11CA-4D7C-B950-7D1DF42D2C2F}" type="presOf" srcId="{051C0EE4-3B61-4733-B86C-1BD622531E34}" destId="{FBCA933A-3821-4C21-BCF6-6B81877EBD8D}" srcOrd="0" destOrd="0" presId="urn:microsoft.com/office/officeart/2005/8/layout/radial3"/>
    <dgm:cxn modelId="{40AD9BD9-AD3C-408A-8FAA-06509C00F33E}" type="presOf" srcId="{A8449911-9F34-4D02-8913-28E326991D3F}" destId="{60654F36-D029-423A-848E-BB57AC0E5763}" srcOrd="0" destOrd="0" presId="urn:microsoft.com/office/officeart/2005/8/layout/radial3"/>
    <dgm:cxn modelId="{249B76ED-2589-4D47-AE90-1E24BC36782E}" type="presOf" srcId="{9BC237EC-970C-425E-AF75-73B99D217C77}" destId="{F2C2A910-ECE2-4882-AC17-C790F37066CF}" srcOrd="0" destOrd="0" presId="urn:microsoft.com/office/officeart/2005/8/layout/radial3"/>
    <dgm:cxn modelId="{FA5A24FF-BDC9-4331-BBF9-54FF9DFE865B}" type="presOf" srcId="{388C1E7D-0256-489C-B193-C0DB06448C1E}" destId="{7974AED0-7A87-4D52-B382-4ECA15173FEC}" srcOrd="0" destOrd="0" presId="urn:microsoft.com/office/officeart/2005/8/layout/radial3"/>
    <dgm:cxn modelId="{24F195AF-32E2-4D9D-B615-B77B7A720BDD}" type="presParOf" srcId="{F2C2A910-ECE2-4882-AC17-C790F37066CF}" destId="{3F859987-7788-4CA4-B374-2D346798CF54}" srcOrd="0" destOrd="0" presId="urn:microsoft.com/office/officeart/2005/8/layout/radial3"/>
    <dgm:cxn modelId="{1529B9E0-0EA9-4B02-8DC8-C65ECE6CA1DE}" type="presParOf" srcId="{3F859987-7788-4CA4-B374-2D346798CF54}" destId="{1CA2E7A1-6F9D-4E40-8542-ED91F67CC304}" srcOrd="0" destOrd="0" presId="urn:microsoft.com/office/officeart/2005/8/layout/radial3"/>
    <dgm:cxn modelId="{F9F7A216-54ED-4CE5-87DC-C59E034841FF}" type="presParOf" srcId="{3F859987-7788-4CA4-B374-2D346798CF54}" destId="{7974AED0-7A87-4D52-B382-4ECA15173FEC}" srcOrd="1" destOrd="0" presId="urn:microsoft.com/office/officeart/2005/8/layout/radial3"/>
    <dgm:cxn modelId="{E7D78769-0591-440A-951D-391B3B96F652}" type="presParOf" srcId="{3F859987-7788-4CA4-B374-2D346798CF54}" destId="{EA413F61-AE23-49F6-A99F-E7B49DE24A2F}" srcOrd="2" destOrd="0" presId="urn:microsoft.com/office/officeart/2005/8/layout/radial3"/>
    <dgm:cxn modelId="{15D25921-3652-4353-8B7B-8D8297E0BCB3}" type="presParOf" srcId="{3F859987-7788-4CA4-B374-2D346798CF54}" destId="{FBCA933A-3821-4C21-BCF6-6B81877EBD8D}" srcOrd="3" destOrd="0" presId="urn:microsoft.com/office/officeart/2005/8/layout/radial3"/>
    <dgm:cxn modelId="{9D927BEB-CCF7-40AD-80DB-C3BBBA466F63}" type="presParOf" srcId="{3F859987-7788-4CA4-B374-2D346798CF54}" destId="{60654F36-D029-423A-848E-BB57AC0E576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C237EC-970C-425E-AF75-73B99D217C77}"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de-DE"/>
        </a:p>
      </dgm:t>
    </dgm:pt>
    <dgm:pt modelId="{100E5ED3-4CFE-418A-B60D-0E11E7305EA7}">
      <dgm:prSet phldrT="[Text]" custT="1"/>
      <dgm:spPr/>
      <dgm:t>
        <a:bodyPr/>
        <a:lstStyle/>
        <a:p>
          <a:endParaRPr lang="de-DE" sz="4000" dirty="0"/>
        </a:p>
      </dgm:t>
    </dgm:pt>
    <dgm:pt modelId="{5B0B46C8-D8F6-4E54-A627-A063A0D4297B}" type="parTrans" cxnId="{7E7B2730-9106-42C3-B340-6D6AAF039082}">
      <dgm:prSet/>
      <dgm:spPr/>
      <dgm:t>
        <a:bodyPr/>
        <a:lstStyle/>
        <a:p>
          <a:endParaRPr lang="de-DE"/>
        </a:p>
      </dgm:t>
    </dgm:pt>
    <dgm:pt modelId="{9B117BCC-873A-49A9-8E9C-D9C16A8A292D}" type="sibTrans" cxnId="{7E7B2730-9106-42C3-B340-6D6AAF039082}">
      <dgm:prSet/>
      <dgm:spPr/>
      <dgm:t>
        <a:bodyPr/>
        <a:lstStyle/>
        <a:p>
          <a:endParaRPr lang="de-DE"/>
        </a:p>
      </dgm:t>
    </dgm:pt>
    <dgm:pt modelId="{388C1E7D-0256-489C-B193-C0DB06448C1E}">
      <dgm:prSet phldrT="[Text]" custT="1"/>
      <dgm:spPr/>
      <dgm:t>
        <a:bodyPr/>
        <a:lstStyle/>
        <a:p>
          <a:endParaRPr lang="de-DE" sz="1400" dirty="0"/>
        </a:p>
      </dgm:t>
    </dgm:pt>
    <dgm:pt modelId="{59EBD877-0790-4781-BFA2-1C4EC4706743}" type="parTrans" cxnId="{FDDEDB5A-6E2F-4E94-8E17-87CBD46ECEDA}">
      <dgm:prSet/>
      <dgm:spPr/>
      <dgm:t>
        <a:bodyPr/>
        <a:lstStyle/>
        <a:p>
          <a:endParaRPr lang="de-DE"/>
        </a:p>
      </dgm:t>
    </dgm:pt>
    <dgm:pt modelId="{C957455C-F5DB-4FDF-BBB5-9E312ED06AFE}" type="sibTrans" cxnId="{FDDEDB5A-6E2F-4E94-8E17-87CBD46ECEDA}">
      <dgm:prSet/>
      <dgm:spPr/>
      <dgm:t>
        <a:bodyPr/>
        <a:lstStyle/>
        <a:p>
          <a:endParaRPr lang="de-DE"/>
        </a:p>
      </dgm:t>
    </dgm:pt>
    <dgm:pt modelId="{E6A3C384-9DE9-481B-9C69-EB784B435C8F}">
      <dgm:prSet phldrT="[Text]" custT="1"/>
      <dgm:spPr/>
      <dgm:t>
        <a:bodyPr/>
        <a:lstStyle/>
        <a:p>
          <a:endParaRPr lang="de-DE" sz="1600" dirty="0"/>
        </a:p>
      </dgm:t>
    </dgm:pt>
    <dgm:pt modelId="{AA784F44-5F7C-4CC2-A95A-C67976E726CC}" type="parTrans" cxnId="{8002DB2C-C93C-4F94-B533-666CF0D814C9}">
      <dgm:prSet/>
      <dgm:spPr/>
      <dgm:t>
        <a:bodyPr/>
        <a:lstStyle/>
        <a:p>
          <a:endParaRPr lang="de-DE"/>
        </a:p>
      </dgm:t>
    </dgm:pt>
    <dgm:pt modelId="{C63D1AEA-002E-495F-A6EB-7937437D9B0B}" type="sibTrans" cxnId="{8002DB2C-C93C-4F94-B533-666CF0D814C9}">
      <dgm:prSet/>
      <dgm:spPr/>
      <dgm:t>
        <a:bodyPr/>
        <a:lstStyle/>
        <a:p>
          <a:endParaRPr lang="de-DE"/>
        </a:p>
      </dgm:t>
    </dgm:pt>
    <dgm:pt modelId="{051C0EE4-3B61-4733-B86C-1BD622531E34}">
      <dgm:prSet phldrT="[Text]" custT="1"/>
      <dgm:spPr/>
      <dgm:t>
        <a:bodyPr/>
        <a:lstStyle/>
        <a:p>
          <a:endParaRPr lang="de-DE" sz="2500" dirty="0"/>
        </a:p>
      </dgm:t>
    </dgm:pt>
    <dgm:pt modelId="{F30D6806-D073-4B5E-A5F0-7929B3F40655}" type="parTrans" cxnId="{E00D8D44-0047-43B9-8617-E69CB8D19D49}">
      <dgm:prSet/>
      <dgm:spPr/>
      <dgm:t>
        <a:bodyPr/>
        <a:lstStyle/>
        <a:p>
          <a:endParaRPr lang="de-DE"/>
        </a:p>
      </dgm:t>
    </dgm:pt>
    <dgm:pt modelId="{5BFA7B9C-BE18-4FAF-BAD4-1897CB3366BE}" type="sibTrans" cxnId="{E00D8D44-0047-43B9-8617-E69CB8D19D49}">
      <dgm:prSet/>
      <dgm:spPr/>
      <dgm:t>
        <a:bodyPr/>
        <a:lstStyle/>
        <a:p>
          <a:endParaRPr lang="de-DE"/>
        </a:p>
      </dgm:t>
    </dgm:pt>
    <dgm:pt modelId="{A8449911-9F34-4D02-8913-28E326991D3F}">
      <dgm:prSet phldrT="[Text]" custT="1"/>
      <dgm:spPr/>
      <dgm:t>
        <a:bodyPr/>
        <a:lstStyle/>
        <a:p>
          <a:endParaRPr lang="de-DE" sz="1400" dirty="0"/>
        </a:p>
      </dgm:t>
    </dgm:pt>
    <dgm:pt modelId="{BFF3EA12-7734-4D40-A173-99F32DDE03D6}" type="parTrans" cxnId="{90FD56AA-9E92-4817-95A8-23FAFF2716B5}">
      <dgm:prSet/>
      <dgm:spPr/>
      <dgm:t>
        <a:bodyPr/>
        <a:lstStyle/>
        <a:p>
          <a:endParaRPr lang="de-DE"/>
        </a:p>
      </dgm:t>
    </dgm:pt>
    <dgm:pt modelId="{2E89AB1C-B679-49CE-8C81-68F507950F2B}" type="sibTrans" cxnId="{90FD56AA-9E92-4817-95A8-23FAFF2716B5}">
      <dgm:prSet/>
      <dgm:spPr/>
      <dgm:t>
        <a:bodyPr/>
        <a:lstStyle/>
        <a:p>
          <a:endParaRPr lang="de-DE"/>
        </a:p>
      </dgm:t>
    </dgm:pt>
    <dgm:pt modelId="{F2C2A910-ECE2-4882-AC17-C790F37066CF}" type="pres">
      <dgm:prSet presAssocID="{9BC237EC-970C-425E-AF75-73B99D217C77}" presName="composite" presStyleCnt="0">
        <dgm:presLayoutVars>
          <dgm:chMax val="1"/>
          <dgm:dir/>
          <dgm:resizeHandles val="exact"/>
        </dgm:presLayoutVars>
      </dgm:prSet>
      <dgm:spPr/>
    </dgm:pt>
    <dgm:pt modelId="{3F859987-7788-4CA4-B374-2D346798CF54}" type="pres">
      <dgm:prSet presAssocID="{9BC237EC-970C-425E-AF75-73B99D217C77}" presName="radial" presStyleCnt="0">
        <dgm:presLayoutVars>
          <dgm:animLvl val="ctr"/>
        </dgm:presLayoutVars>
      </dgm:prSet>
      <dgm:spPr/>
    </dgm:pt>
    <dgm:pt modelId="{1CA2E7A1-6F9D-4E40-8542-ED91F67CC304}" type="pres">
      <dgm:prSet presAssocID="{100E5ED3-4CFE-418A-B60D-0E11E7305EA7}" presName="centerShape" presStyleLbl="vennNode1" presStyleIdx="0" presStyleCnt="5"/>
      <dgm:spPr/>
    </dgm:pt>
    <dgm:pt modelId="{7974AED0-7A87-4D52-B382-4ECA15173FEC}" type="pres">
      <dgm:prSet presAssocID="{388C1E7D-0256-489C-B193-C0DB06448C1E}" presName="node" presStyleLbl="vennNode1" presStyleIdx="1" presStyleCnt="5" custScaleX="113402" custScaleY="113402" custRadScaleRad="102156">
        <dgm:presLayoutVars>
          <dgm:bulletEnabled val="1"/>
        </dgm:presLayoutVars>
      </dgm:prSet>
      <dgm:spPr/>
    </dgm:pt>
    <dgm:pt modelId="{EA413F61-AE23-49F6-A99F-E7B49DE24A2F}" type="pres">
      <dgm:prSet presAssocID="{E6A3C384-9DE9-481B-9C69-EB784B435C8F}" presName="node" presStyleLbl="vennNode1" presStyleIdx="2" presStyleCnt="5" custScaleX="113402" custScaleY="113402">
        <dgm:presLayoutVars>
          <dgm:bulletEnabled val="1"/>
        </dgm:presLayoutVars>
      </dgm:prSet>
      <dgm:spPr/>
    </dgm:pt>
    <dgm:pt modelId="{FBCA933A-3821-4C21-BCF6-6B81877EBD8D}" type="pres">
      <dgm:prSet presAssocID="{051C0EE4-3B61-4733-B86C-1BD622531E34}" presName="node" presStyleLbl="vennNode1" presStyleIdx="3" presStyleCnt="5" custScaleX="113402" custScaleY="113402">
        <dgm:presLayoutVars>
          <dgm:bulletEnabled val="1"/>
        </dgm:presLayoutVars>
      </dgm:prSet>
      <dgm:spPr/>
    </dgm:pt>
    <dgm:pt modelId="{60654F36-D029-423A-848E-BB57AC0E5763}" type="pres">
      <dgm:prSet presAssocID="{A8449911-9F34-4D02-8913-28E326991D3F}" presName="node" presStyleLbl="vennNode1" presStyleIdx="4" presStyleCnt="5" custScaleX="113402" custScaleY="113402">
        <dgm:presLayoutVars>
          <dgm:bulletEnabled val="1"/>
        </dgm:presLayoutVars>
      </dgm:prSet>
      <dgm:spPr/>
    </dgm:pt>
  </dgm:ptLst>
  <dgm:cxnLst>
    <dgm:cxn modelId="{8002DB2C-C93C-4F94-B533-666CF0D814C9}" srcId="{100E5ED3-4CFE-418A-B60D-0E11E7305EA7}" destId="{E6A3C384-9DE9-481B-9C69-EB784B435C8F}" srcOrd="1" destOrd="0" parTransId="{AA784F44-5F7C-4CC2-A95A-C67976E726CC}" sibTransId="{C63D1AEA-002E-495F-A6EB-7937437D9B0B}"/>
    <dgm:cxn modelId="{3576762E-03AD-43BE-8691-58AEC0A92E66}" type="presOf" srcId="{100E5ED3-4CFE-418A-B60D-0E11E7305EA7}" destId="{1CA2E7A1-6F9D-4E40-8542-ED91F67CC304}" srcOrd="0" destOrd="0" presId="urn:microsoft.com/office/officeart/2005/8/layout/radial3"/>
    <dgm:cxn modelId="{7E7B2730-9106-42C3-B340-6D6AAF039082}" srcId="{9BC237EC-970C-425E-AF75-73B99D217C77}" destId="{100E5ED3-4CFE-418A-B60D-0E11E7305EA7}" srcOrd="0" destOrd="0" parTransId="{5B0B46C8-D8F6-4E54-A627-A063A0D4297B}" sibTransId="{9B117BCC-873A-49A9-8E9C-D9C16A8A292D}"/>
    <dgm:cxn modelId="{E00D8D44-0047-43B9-8617-E69CB8D19D49}" srcId="{100E5ED3-4CFE-418A-B60D-0E11E7305EA7}" destId="{051C0EE4-3B61-4733-B86C-1BD622531E34}" srcOrd="2" destOrd="0" parTransId="{F30D6806-D073-4B5E-A5F0-7929B3F40655}" sibTransId="{5BFA7B9C-BE18-4FAF-BAD4-1897CB3366BE}"/>
    <dgm:cxn modelId="{4E3F7D71-1125-4FC5-96DA-0E2B389B2AF3}" type="presOf" srcId="{E6A3C384-9DE9-481B-9C69-EB784B435C8F}" destId="{EA413F61-AE23-49F6-A99F-E7B49DE24A2F}" srcOrd="0" destOrd="0" presId="urn:microsoft.com/office/officeart/2005/8/layout/radial3"/>
    <dgm:cxn modelId="{FDDEDB5A-6E2F-4E94-8E17-87CBD46ECEDA}" srcId="{100E5ED3-4CFE-418A-B60D-0E11E7305EA7}" destId="{388C1E7D-0256-489C-B193-C0DB06448C1E}" srcOrd="0" destOrd="0" parTransId="{59EBD877-0790-4781-BFA2-1C4EC4706743}" sibTransId="{C957455C-F5DB-4FDF-BBB5-9E312ED06AFE}"/>
    <dgm:cxn modelId="{90FD56AA-9E92-4817-95A8-23FAFF2716B5}" srcId="{100E5ED3-4CFE-418A-B60D-0E11E7305EA7}" destId="{A8449911-9F34-4D02-8913-28E326991D3F}" srcOrd="3" destOrd="0" parTransId="{BFF3EA12-7734-4D40-A173-99F32DDE03D6}" sibTransId="{2E89AB1C-B679-49CE-8C81-68F507950F2B}"/>
    <dgm:cxn modelId="{917E6FD6-11CA-4D7C-B950-7D1DF42D2C2F}" type="presOf" srcId="{051C0EE4-3B61-4733-B86C-1BD622531E34}" destId="{FBCA933A-3821-4C21-BCF6-6B81877EBD8D}" srcOrd="0" destOrd="0" presId="urn:microsoft.com/office/officeart/2005/8/layout/radial3"/>
    <dgm:cxn modelId="{40AD9BD9-AD3C-408A-8FAA-06509C00F33E}" type="presOf" srcId="{A8449911-9F34-4D02-8913-28E326991D3F}" destId="{60654F36-D029-423A-848E-BB57AC0E5763}" srcOrd="0" destOrd="0" presId="urn:microsoft.com/office/officeart/2005/8/layout/radial3"/>
    <dgm:cxn modelId="{249B76ED-2589-4D47-AE90-1E24BC36782E}" type="presOf" srcId="{9BC237EC-970C-425E-AF75-73B99D217C77}" destId="{F2C2A910-ECE2-4882-AC17-C790F37066CF}" srcOrd="0" destOrd="0" presId="urn:microsoft.com/office/officeart/2005/8/layout/radial3"/>
    <dgm:cxn modelId="{FA5A24FF-BDC9-4331-BBF9-54FF9DFE865B}" type="presOf" srcId="{388C1E7D-0256-489C-B193-C0DB06448C1E}" destId="{7974AED0-7A87-4D52-B382-4ECA15173FEC}" srcOrd="0" destOrd="0" presId="urn:microsoft.com/office/officeart/2005/8/layout/radial3"/>
    <dgm:cxn modelId="{24F195AF-32E2-4D9D-B615-B77B7A720BDD}" type="presParOf" srcId="{F2C2A910-ECE2-4882-AC17-C790F37066CF}" destId="{3F859987-7788-4CA4-B374-2D346798CF54}" srcOrd="0" destOrd="0" presId="urn:microsoft.com/office/officeart/2005/8/layout/radial3"/>
    <dgm:cxn modelId="{1529B9E0-0EA9-4B02-8DC8-C65ECE6CA1DE}" type="presParOf" srcId="{3F859987-7788-4CA4-B374-2D346798CF54}" destId="{1CA2E7A1-6F9D-4E40-8542-ED91F67CC304}" srcOrd="0" destOrd="0" presId="urn:microsoft.com/office/officeart/2005/8/layout/radial3"/>
    <dgm:cxn modelId="{F9F7A216-54ED-4CE5-87DC-C59E034841FF}" type="presParOf" srcId="{3F859987-7788-4CA4-B374-2D346798CF54}" destId="{7974AED0-7A87-4D52-B382-4ECA15173FEC}" srcOrd="1" destOrd="0" presId="urn:microsoft.com/office/officeart/2005/8/layout/radial3"/>
    <dgm:cxn modelId="{E7D78769-0591-440A-951D-391B3B96F652}" type="presParOf" srcId="{3F859987-7788-4CA4-B374-2D346798CF54}" destId="{EA413F61-AE23-49F6-A99F-E7B49DE24A2F}" srcOrd="2" destOrd="0" presId="urn:microsoft.com/office/officeart/2005/8/layout/radial3"/>
    <dgm:cxn modelId="{15D25921-3652-4353-8B7B-8D8297E0BCB3}" type="presParOf" srcId="{3F859987-7788-4CA4-B374-2D346798CF54}" destId="{FBCA933A-3821-4C21-BCF6-6B81877EBD8D}" srcOrd="3" destOrd="0" presId="urn:microsoft.com/office/officeart/2005/8/layout/radial3"/>
    <dgm:cxn modelId="{9D927BEB-CCF7-40AD-80DB-C3BBBA466F63}" type="presParOf" srcId="{3F859987-7788-4CA4-B374-2D346798CF54}" destId="{60654F36-D029-423A-848E-BB57AC0E576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C237EC-970C-425E-AF75-73B99D217C77}"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de-DE"/>
        </a:p>
      </dgm:t>
    </dgm:pt>
    <dgm:pt modelId="{100E5ED3-4CFE-418A-B60D-0E11E7305EA7}">
      <dgm:prSet phldrT="[Text]" custT="1"/>
      <dgm:spPr/>
      <dgm:t>
        <a:bodyPr/>
        <a:lstStyle/>
        <a:p>
          <a:endParaRPr lang="de-DE" sz="4000" dirty="0"/>
        </a:p>
      </dgm:t>
    </dgm:pt>
    <dgm:pt modelId="{5B0B46C8-D8F6-4E54-A627-A063A0D4297B}" type="parTrans" cxnId="{7E7B2730-9106-42C3-B340-6D6AAF039082}">
      <dgm:prSet/>
      <dgm:spPr/>
      <dgm:t>
        <a:bodyPr/>
        <a:lstStyle/>
        <a:p>
          <a:endParaRPr lang="de-DE"/>
        </a:p>
      </dgm:t>
    </dgm:pt>
    <dgm:pt modelId="{9B117BCC-873A-49A9-8E9C-D9C16A8A292D}" type="sibTrans" cxnId="{7E7B2730-9106-42C3-B340-6D6AAF039082}">
      <dgm:prSet/>
      <dgm:spPr/>
      <dgm:t>
        <a:bodyPr/>
        <a:lstStyle/>
        <a:p>
          <a:endParaRPr lang="de-DE"/>
        </a:p>
      </dgm:t>
    </dgm:pt>
    <dgm:pt modelId="{388C1E7D-0256-489C-B193-C0DB06448C1E}">
      <dgm:prSet phldrT="[Text]" custT="1"/>
      <dgm:spPr/>
      <dgm:t>
        <a:bodyPr/>
        <a:lstStyle/>
        <a:p>
          <a:endParaRPr lang="de-DE" sz="1400" dirty="0"/>
        </a:p>
      </dgm:t>
    </dgm:pt>
    <dgm:pt modelId="{59EBD877-0790-4781-BFA2-1C4EC4706743}" type="parTrans" cxnId="{FDDEDB5A-6E2F-4E94-8E17-87CBD46ECEDA}">
      <dgm:prSet/>
      <dgm:spPr/>
      <dgm:t>
        <a:bodyPr/>
        <a:lstStyle/>
        <a:p>
          <a:endParaRPr lang="de-DE"/>
        </a:p>
      </dgm:t>
    </dgm:pt>
    <dgm:pt modelId="{C957455C-F5DB-4FDF-BBB5-9E312ED06AFE}" type="sibTrans" cxnId="{FDDEDB5A-6E2F-4E94-8E17-87CBD46ECEDA}">
      <dgm:prSet/>
      <dgm:spPr/>
      <dgm:t>
        <a:bodyPr/>
        <a:lstStyle/>
        <a:p>
          <a:endParaRPr lang="de-DE"/>
        </a:p>
      </dgm:t>
    </dgm:pt>
    <dgm:pt modelId="{E6A3C384-9DE9-481B-9C69-EB784B435C8F}">
      <dgm:prSet phldrT="[Text]" custT="1"/>
      <dgm:spPr/>
      <dgm:t>
        <a:bodyPr/>
        <a:lstStyle/>
        <a:p>
          <a:endParaRPr lang="de-DE" sz="1600" dirty="0"/>
        </a:p>
      </dgm:t>
    </dgm:pt>
    <dgm:pt modelId="{AA784F44-5F7C-4CC2-A95A-C67976E726CC}" type="parTrans" cxnId="{8002DB2C-C93C-4F94-B533-666CF0D814C9}">
      <dgm:prSet/>
      <dgm:spPr/>
      <dgm:t>
        <a:bodyPr/>
        <a:lstStyle/>
        <a:p>
          <a:endParaRPr lang="de-DE"/>
        </a:p>
      </dgm:t>
    </dgm:pt>
    <dgm:pt modelId="{C63D1AEA-002E-495F-A6EB-7937437D9B0B}" type="sibTrans" cxnId="{8002DB2C-C93C-4F94-B533-666CF0D814C9}">
      <dgm:prSet/>
      <dgm:spPr/>
      <dgm:t>
        <a:bodyPr/>
        <a:lstStyle/>
        <a:p>
          <a:endParaRPr lang="de-DE"/>
        </a:p>
      </dgm:t>
    </dgm:pt>
    <dgm:pt modelId="{051C0EE4-3B61-4733-B86C-1BD622531E34}">
      <dgm:prSet phldrT="[Text]" custT="1"/>
      <dgm:spPr/>
      <dgm:t>
        <a:bodyPr/>
        <a:lstStyle/>
        <a:p>
          <a:endParaRPr lang="de-DE" sz="2500" dirty="0"/>
        </a:p>
      </dgm:t>
    </dgm:pt>
    <dgm:pt modelId="{F30D6806-D073-4B5E-A5F0-7929B3F40655}" type="parTrans" cxnId="{E00D8D44-0047-43B9-8617-E69CB8D19D49}">
      <dgm:prSet/>
      <dgm:spPr/>
      <dgm:t>
        <a:bodyPr/>
        <a:lstStyle/>
        <a:p>
          <a:endParaRPr lang="de-DE"/>
        </a:p>
      </dgm:t>
    </dgm:pt>
    <dgm:pt modelId="{5BFA7B9C-BE18-4FAF-BAD4-1897CB3366BE}" type="sibTrans" cxnId="{E00D8D44-0047-43B9-8617-E69CB8D19D49}">
      <dgm:prSet/>
      <dgm:spPr/>
      <dgm:t>
        <a:bodyPr/>
        <a:lstStyle/>
        <a:p>
          <a:endParaRPr lang="de-DE"/>
        </a:p>
      </dgm:t>
    </dgm:pt>
    <dgm:pt modelId="{A8449911-9F34-4D02-8913-28E326991D3F}">
      <dgm:prSet phldrT="[Text]" custT="1"/>
      <dgm:spPr/>
      <dgm:t>
        <a:bodyPr/>
        <a:lstStyle/>
        <a:p>
          <a:endParaRPr lang="de-DE" sz="1400" dirty="0"/>
        </a:p>
      </dgm:t>
    </dgm:pt>
    <dgm:pt modelId="{BFF3EA12-7734-4D40-A173-99F32DDE03D6}" type="parTrans" cxnId="{90FD56AA-9E92-4817-95A8-23FAFF2716B5}">
      <dgm:prSet/>
      <dgm:spPr/>
      <dgm:t>
        <a:bodyPr/>
        <a:lstStyle/>
        <a:p>
          <a:endParaRPr lang="de-DE"/>
        </a:p>
      </dgm:t>
    </dgm:pt>
    <dgm:pt modelId="{2E89AB1C-B679-49CE-8C81-68F507950F2B}" type="sibTrans" cxnId="{90FD56AA-9E92-4817-95A8-23FAFF2716B5}">
      <dgm:prSet/>
      <dgm:spPr/>
      <dgm:t>
        <a:bodyPr/>
        <a:lstStyle/>
        <a:p>
          <a:endParaRPr lang="de-DE"/>
        </a:p>
      </dgm:t>
    </dgm:pt>
    <dgm:pt modelId="{F2C2A910-ECE2-4882-AC17-C790F37066CF}" type="pres">
      <dgm:prSet presAssocID="{9BC237EC-970C-425E-AF75-73B99D217C77}" presName="composite" presStyleCnt="0">
        <dgm:presLayoutVars>
          <dgm:chMax val="1"/>
          <dgm:dir/>
          <dgm:resizeHandles val="exact"/>
        </dgm:presLayoutVars>
      </dgm:prSet>
      <dgm:spPr/>
    </dgm:pt>
    <dgm:pt modelId="{3F859987-7788-4CA4-B374-2D346798CF54}" type="pres">
      <dgm:prSet presAssocID="{9BC237EC-970C-425E-AF75-73B99D217C77}" presName="radial" presStyleCnt="0">
        <dgm:presLayoutVars>
          <dgm:animLvl val="ctr"/>
        </dgm:presLayoutVars>
      </dgm:prSet>
      <dgm:spPr/>
    </dgm:pt>
    <dgm:pt modelId="{1CA2E7A1-6F9D-4E40-8542-ED91F67CC304}" type="pres">
      <dgm:prSet presAssocID="{100E5ED3-4CFE-418A-B60D-0E11E7305EA7}" presName="centerShape" presStyleLbl="vennNode1" presStyleIdx="0" presStyleCnt="5"/>
      <dgm:spPr/>
    </dgm:pt>
    <dgm:pt modelId="{7974AED0-7A87-4D52-B382-4ECA15173FEC}" type="pres">
      <dgm:prSet presAssocID="{388C1E7D-0256-489C-B193-C0DB06448C1E}" presName="node" presStyleLbl="vennNode1" presStyleIdx="1" presStyleCnt="5" custScaleX="113402" custScaleY="113402" custRadScaleRad="102156">
        <dgm:presLayoutVars>
          <dgm:bulletEnabled val="1"/>
        </dgm:presLayoutVars>
      </dgm:prSet>
      <dgm:spPr/>
    </dgm:pt>
    <dgm:pt modelId="{EA413F61-AE23-49F6-A99F-E7B49DE24A2F}" type="pres">
      <dgm:prSet presAssocID="{E6A3C384-9DE9-481B-9C69-EB784B435C8F}" presName="node" presStyleLbl="vennNode1" presStyleIdx="2" presStyleCnt="5" custScaleX="113402" custScaleY="113402">
        <dgm:presLayoutVars>
          <dgm:bulletEnabled val="1"/>
        </dgm:presLayoutVars>
      </dgm:prSet>
      <dgm:spPr/>
    </dgm:pt>
    <dgm:pt modelId="{FBCA933A-3821-4C21-BCF6-6B81877EBD8D}" type="pres">
      <dgm:prSet presAssocID="{051C0EE4-3B61-4733-B86C-1BD622531E34}" presName="node" presStyleLbl="vennNode1" presStyleIdx="3" presStyleCnt="5" custScaleX="113402" custScaleY="113402">
        <dgm:presLayoutVars>
          <dgm:bulletEnabled val="1"/>
        </dgm:presLayoutVars>
      </dgm:prSet>
      <dgm:spPr/>
    </dgm:pt>
    <dgm:pt modelId="{60654F36-D029-423A-848E-BB57AC0E5763}" type="pres">
      <dgm:prSet presAssocID="{A8449911-9F34-4D02-8913-28E326991D3F}" presName="node" presStyleLbl="vennNode1" presStyleIdx="4" presStyleCnt="5" custScaleX="113402" custScaleY="113402">
        <dgm:presLayoutVars>
          <dgm:bulletEnabled val="1"/>
        </dgm:presLayoutVars>
      </dgm:prSet>
      <dgm:spPr/>
    </dgm:pt>
  </dgm:ptLst>
  <dgm:cxnLst>
    <dgm:cxn modelId="{8002DB2C-C93C-4F94-B533-666CF0D814C9}" srcId="{100E5ED3-4CFE-418A-B60D-0E11E7305EA7}" destId="{E6A3C384-9DE9-481B-9C69-EB784B435C8F}" srcOrd="1" destOrd="0" parTransId="{AA784F44-5F7C-4CC2-A95A-C67976E726CC}" sibTransId="{C63D1AEA-002E-495F-A6EB-7937437D9B0B}"/>
    <dgm:cxn modelId="{3576762E-03AD-43BE-8691-58AEC0A92E66}" type="presOf" srcId="{100E5ED3-4CFE-418A-B60D-0E11E7305EA7}" destId="{1CA2E7A1-6F9D-4E40-8542-ED91F67CC304}" srcOrd="0" destOrd="0" presId="urn:microsoft.com/office/officeart/2005/8/layout/radial3"/>
    <dgm:cxn modelId="{7E7B2730-9106-42C3-B340-6D6AAF039082}" srcId="{9BC237EC-970C-425E-AF75-73B99D217C77}" destId="{100E5ED3-4CFE-418A-B60D-0E11E7305EA7}" srcOrd="0" destOrd="0" parTransId="{5B0B46C8-D8F6-4E54-A627-A063A0D4297B}" sibTransId="{9B117BCC-873A-49A9-8E9C-D9C16A8A292D}"/>
    <dgm:cxn modelId="{E00D8D44-0047-43B9-8617-E69CB8D19D49}" srcId="{100E5ED3-4CFE-418A-B60D-0E11E7305EA7}" destId="{051C0EE4-3B61-4733-B86C-1BD622531E34}" srcOrd="2" destOrd="0" parTransId="{F30D6806-D073-4B5E-A5F0-7929B3F40655}" sibTransId="{5BFA7B9C-BE18-4FAF-BAD4-1897CB3366BE}"/>
    <dgm:cxn modelId="{4E3F7D71-1125-4FC5-96DA-0E2B389B2AF3}" type="presOf" srcId="{E6A3C384-9DE9-481B-9C69-EB784B435C8F}" destId="{EA413F61-AE23-49F6-A99F-E7B49DE24A2F}" srcOrd="0" destOrd="0" presId="urn:microsoft.com/office/officeart/2005/8/layout/radial3"/>
    <dgm:cxn modelId="{FDDEDB5A-6E2F-4E94-8E17-87CBD46ECEDA}" srcId="{100E5ED3-4CFE-418A-B60D-0E11E7305EA7}" destId="{388C1E7D-0256-489C-B193-C0DB06448C1E}" srcOrd="0" destOrd="0" parTransId="{59EBD877-0790-4781-BFA2-1C4EC4706743}" sibTransId="{C957455C-F5DB-4FDF-BBB5-9E312ED06AFE}"/>
    <dgm:cxn modelId="{90FD56AA-9E92-4817-95A8-23FAFF2716B5}" srcId="{100E5ED3-4CFE-418A-B60D-0E11E7305EA7}" destId="{A8449911-9F34-4D02-8913-28E326991D3F}" srcOrd="3" destOrd="0" parTransId="{BFF3EA12-7734-4D40-A173-99F32DDE03D6}" sibTransId="{2E89AB1C-B679-49CE-8C81-68F507950F2B}"/>
    <dgm:cxn modelId="{917E6FD6-11CA-4D7C-B950-7D1DF42D2C2F}" type="presOf" srcId="{051C0EE4-3B61-4733-B86C-1BD622531E34}" destId="{FBCA933A-3821-4C21-BCF6-6B81877EBD8D}" srcOrd="0" destOrd="0" presId="urn:microsoft.com/office/officeart/2005/8/layout/radial3"/>
    <dgm:cxn modelId="{40AD9BD9-AD3C-408A-8FAA-06509C00F33E}" type="presOf" srcId="{A8449911-9F34-4D02-8913-28E326991D3F}" destId="{60654F36-D029-423A-848E-BB57AC0E5763}" srcOrd="0" destOrd="0" presId="urn:microsoft.com/office/officeart/2005/8/layout/radial3"/>
    <dgm:cxn modelId="{249B76ED-2589-4D47-AE90-1E24BC36782E}" type="presOf" srcId="{9BC237EC-970C-425E-AF75-73B99D217C77}" destId="{F2C2A910-ECE2-4882-AC17-C790F37066CF}" srcOrd="0" destOrd="0" presId="urn:microsoft.com/office/officeart/2005/8/layout/radial3"/>
    <dgm:cxn modelId="{FA5A24FF-BDC9-4331-BBF9-54FF9DFE865B}" type="presOf" srcId="{388C1E7D-0256-489C-B193-C0DB06448C1E}" destId="{7974AED0-7A87-4D52-B382-4ECA15173FEC}" srcOrd="0" destOrd="0" presId="urn:microsoft.com/office/officeart/2005/8/layout/radial3"/>
    <dgm:cxn modelId="{24F195AF-32E2-4D9D-B615-B77B7A720BDD}" type="presParOf" srcId="{F2C2A910-ECE2-4882-AC17-C790F37066CF}" destId="{3F859987-7788-4CA4-B374-2D346798CF54}" srcOrd="0" destOrd="0" presId="urn:microsoft.com/office/officeart/2005/8/layout/radial3"/>
    <dgm:cxn modelId="{1529B9E0-0EA9-4B02-8DC8-C65ECE6CA1DE}" type="presParOf" srcId="{3F859987-7788-4CA4-B374-2D346798CF54}" destId="{1CA2E7A1-6F9D-4E40-8542-ED91F67CC304}" srcOrd="0" destOrd="0" presId="urn:microsoft.com/office/officeart/2005/8/layout/radial3"/>
    <dgm:cxn modelId="{F9F7A216-54ED-4CE5-87DC-C59E034841FF}" type="presParOf" srcId="{3F859987-7788-4CA4-B374-2D346798CF54}" destId="{7974AED0-7A87-4D52-B382-4ECA15173FEC}" srcOrd="1" destOrd="0" presId="urn:microsoft.com/office/officeart/2005/8/layout/radial3"/>
    <dgm:cxn modelId="{E7D78769-0591-440A-951D-391B3B96F652}" type="presParOf" srcId="{3F859987-7788-4CA4-B374-2D346798CF54}" destId="{EA413F61-AE23-49F6-A99F-E7B49DE24A2F}" srcOrd="2" destOrd="0" presId="urn:microsoft.com/office/officeart/2005/8/layout/radial3"/>
    <dgm:cxn modelId="{15D25921-3652-4353-8B7B-8D8297E0BCB3}" type="presParOf" srcId="{3F859987-7788-4CA4-B374-2D346798CF54}" destId="{FBCA933A-3821-4C21-BCF6-6B81877EBD8D}" srcOrd="3" destOrd="0" presId="urn:microsoft.com/office/officeart/2005/8/layout/radial3"/>
    <dgm:cxn modelId="{9D927BEB-CCF7-40AD-80DB-C3BBBA466F63}" type="presParOf" srcId="{3F859987-7788-4CA4-B374-2D346798CF54}" destId="{60654F36-D029-423A-848E-BB57AC0E5763}"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BA236-234E-40DE-9AEF-F2FA83F0FF0C}">
      <dsp:nvSpPr>
        <dsp:cNvPr id="0" name=""/>
        <dsp:cNvSpPr/>
      </dsp:nvSpPr>
      <dsp:spPr>
        <a:xfrm>
          <a:off x="0" y="0"/>
          <a:ext cx="3106273" cy="576000"/>
        </a:xfrm>
        <a:prstGeom prst="rect">
          <a:avLst/>
        </a:prstGeom>
        <a:solidFill>
          <a:srgbClr val="ACC700"/>
        </a:solidFill>
        <a:ln w="9525" cap="flat" cmpd="sng" algn="ctr">
          <a:solidFill>
            <a:srgbClr val="ACC700"/>
          </a:solidFill>
          <a:prstDash val="solid"/>
        </a:ln>
        <a:effectLst/>
        <a:scene3d>
          <a:camera prst="isometricOffAxis2Left" zoom="95000">
            <a:rot lat="1080000" lon="1200000" rev="0"/>
          </a:camera>
          <a:lightRig rig="flat" dir="t">
            <a:rot lat="0" lon="0" rev="0"/>
          </a:lightRig>
        </a:scene3d>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ts val="1200"/>
            </a:spcAft>
            <a:buNone/>
          </a:pPr>
          <a:r>
            <a:rPr lang="pt-PT" sz="1600" b="0" kern="1200" dirty="0"/>
            <a:t>Apenas baseada em software</a:t>
          </a:r>
        </a:p>
      </dsp:txBody>
      <dsp:txXfrm>
        <a:off x="0" y="0"/>
        <a:ext cx="3106273" cy="576000"/>
      </dsp:txXfrm>
    </dsp:sp>
    <dsp:sp modelId="{0F1AD682-DE5D-47B4-9AEC-5D0E8D189452}">
      <dsp:nvSpPr>
        <dsp:cNvPr id="0" name=""/>
        <dsp:cNvSpPr/>
      </dsp:nvSpPr>
      <dsp:spPr>
        <a:xfrm>
          <a:off x="32" y="608357"/>
          <a:ext cx="3106273" cy="878400"/>
        </a:xfrm>
        <a:prstGeom prst="rect">
          <a:avLst/>
        </a:prstGeom>
        <a:solidFill>
          <a:srgbClr val="003399">
            <a:alpha val="30000"/>
          </a:srgbClr>
        </a:solidFill>
        <a:ln>
          <a:noFill/>
        </a:ln>
        <a:effectLst/>
        <a:scene3d>
          <a:camera prst="isometricOffAxis2Left" zoom="95000">
            <a:rot lat="1080000" lon="1200000" rev="0"/>
          </a:camera>
          <a:lightRig rig="flat" dir="t">
            <a:rot lat="0" lon="0" rev="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r>
            <a:rPr lang="pt-PT" sz="1600" kern="1200" dirty="0">
              <a:solidFill>
                <a:srgbClr val="003399"/>
              </a:solidFill>
            </a:rPr>
            <a:t>Assistentes de voz, motores de busca, etc.</a:t>
          </a:r>
        </a:p>
      </dsp:txBody>
      <dsp:txXfrm>
        <a:off x="32" y="608357"/>
        <a:ext cx="3106273" cy="878400"/>
      </dsp:txXfrm>
    </dsp:sp>
    <dsp:sp modelId="{07D3044E-07F5-4926-BA30-9D3312F300E5}">
      <dsp:nvSpPr>
        <dsp:cNvPr id="0" name=""/>
        <dsp:cNvSpPr/>
      </dsp:nvSpPr>
      <dsp:spPr>
        <a:xfrm>
          <a:off x="3535593" y="32356"/>
          <a:ext cx="3106273" cy="576000"/>
        </a:xfrm>
        <a:prstGeom prst="rect">
          <a:avLst/>
        </a:prstGeom>
        <a:solidFill>
          <a:srgbClr val="ACC700"/>
        </a:solidFill>
        <a:ln w="9525" cap="flat" cmpd="sng" algn="ctr">
          <a:solidFill>
            <a:srgbClr val="ACC700"/>
          </a:solidFill>
          <a:prstDash val="solid"/>
        </a:ln>
        <a:effectLst/>
        <a:scene3d>
          <a:camera prst="isometricOffAxis2Left" zoom="95000">
            <a:rot lat="1080000" lon="1200000" rev="0"/>
          </a:camera>
          <a:lightRig rig="flat" dir="t">
            <a:rot lat="0" lon="0" rev="0"/>
          </a:lightRig>
        </a:scene3d>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ts val="600"/>
            </a:spcAft>
            <a:buNone/>
          </a:pPr>
          <a:r>
            <a:rPr lang="pt-PT" sz="1600" kern="1200" dirty="0"/>
            <a:t>Incorporada em partes/componentes mecânicas</a:t>
          </a:r>
        </a:p>
      </dsp:txBody>
      <dsp:txXfrm>
        <a:off x="3535593" y="32356"/>
        <a:ext cx="3106273" cy="576000"/>
      </dsp:txXfrm>
    </dsp:sp>
    <dsp:sp modelId="{80EA7E25-F457-492E-B6B3-9406468EA2C8}">
      <dsp:nvSpPr>
        <dsp:cNvPr id="0" name=""/>
        <dsp:cNvSpPr/>
      </dsp:nvSpPr>
      <dsp:spPr>
        <a:xfrm>
          <a:off x="3541184" y="608357"/>
          <a:ext cx="3106273" cy="878400"/>
        </a:xfrm>
        <a:prstGeom prst="rect">
          <a:avLst/>
        </a:prstGeom>
        <a:solidFill>
          <a:srgbClr val="003399">
            <a:alpha val="30000"/>
          </a:srgbClr>
        </a:solidFill>
        <a:ln>
          <a:noFill/>
        </a:ln>
        <a:effectLst/>
        <a:scene3d>
          <a:camera prst="isometricOffAxis2Left" zoom="95000">
            <a:rot lat="1080000" lon="1200000" rev="0"/>
          </a:camera>
          <a:lightRig rig="flat" dir="t">
            <a:rot lat="0" lon="0" rev="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r>
            <a:rPr lang="pt-PT" sz="1600" kern="1200" dirty="0">
              <a:solidFill>
                <a:srgbClr val="003399"/>
              </a:solidFill>
            </a:rPr>
            <a:t>Robôs avançados, automóveis autónomos, </a:t>
          </a:r>
          <a:r>
            <a:rPr lang="pt-PT" sz="1600" kern="1200" dirty="0" err="1">
              <a:solidFill>
                <a:srgbClr val="003399"/>
              </a:solidFill>
            </a:rPr>
            <a:t>drones</a:t>
          </a:r>
          <a:endParaRPr lang="pt-PT" sz="1600" kern="1200" dirty="0">
            <a:solidFill>
              <a:srgbClr val="003399"/>
            </a:solidFill>
          </a:endParaRPr>
        </a:p>
      </dsp:txBody>
      <dsp:txXfrm>
        <a:off x="3541184" y="608357"/>
        <a:ext cx="3106273" cy="87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E7A1-6F9D-4E40-8542-ED91F67CC304}">
      <dsp:nvSpPr>
        <dsp:cNvPr id="0" name=""/>
        <dsp:cNvSpPr/>
      </dsp:nvSpPr>
      <dsp:spPr>
        <a:xfrm>
          <a:off x="1747762" y="813662"/>
          <a:ext cx="2017494" cy="201749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PT" sz="1600" kern="1200" spc="0" baseline="0" noProof="0" dirty="0">
              <a:solidFill>
                <a:srgbClr val="003399"/>
              </a:solidFill>
            </a:rPr>
            <a:t>níveis e intervenientes</a:t>
          </a:r>
        </a:p>
      </dsp:txBody>
      <dsp:txXfrm>
        <a:off x="2043217" y="1109117"/>
        <a:ext cx="1426584" cy="1426584"/>
      </dsp:txXfrm>
    </dsp:sp>
    <dsp:sp modelId="{7974AED0-7A87-4D52-B382-4ECA15173FEC}">
      <dsp:nvSpPr>
        <dsp:cNvPr id="0" name=""/>
        <dsp:cNvSpPr/>
      </dsp:nvSpPr>
      <dsp:spPr>
        <a:xfrm>
          <a:off x="2080891" y="-154911"/>
          <a:ext cx="1351237" cy="132693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pt-PT" sz="1300" kern="1200" noProof="0" dirty="0">
              <a:solidFill>
                <a:srgbClr val="003399"/>
              </a:solidFill>
            </a:rPr>
            <a:t>Elaboração</a:t>
          </a:r>
          <a:br>
            <a:rPr lang="pt-PT" sz="1300" kern="1200" noProof="0" dirty="0">
              <a:solidFill>
                <a:srgbClr val="003399"/>
              </a:solidFill>
            </a:rPr>
          </a:br>
          <a:r>
            <a:rPr lang="pt-PT" sz="1300" kern="1200" noProof="0" dirty="0">
              <a:solidFill>
                <a:srgbClr val="003399"/>
              </a:solidFill>
            </a:rPr>
            <a:t>de políticas</a:t>
          </a:r>
        </a:p>
      </dsp:txBody>
      <dsp:txXfrm>
        <a:off x="2278775" y="39414"/>
        <a:ext cx="955469" cy="938286"/>
      </dsp:txXfrm>
    </dsp:sp>
    <dsp:sp modelId="{EA413F61-AE23-49F6-A99F-E7B49DE24A2F}">
      <dsp:nvSpPr>
        <dsp:cNvPr id="0" name=""/>
        <dsp:cNvSpPr/>
      </dsp:nvSpPr>
      <dsp:spPr>
        <a:xfrm>
          <a:off x="3418581" y="1170627"/>
          <a:ext cx="1303563" cy="130356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pt-PT" sz="1300" kern="1200" noProof="0" dirty="0">
              <a:solidFill>
                <a:srgbClr val="003399"/>
              </a:solidFill>
            </a:rPr>
            <a:t>Gestão da SST</a:t>
          </a:r>
        </a:p>
      </dsp:txBody>
      <dsp:txXfrm>
        <a:off x="3609483" y="1361529"/>
        <a:ext cx="921759" cy="921759"/>
      </dsp:txXfrm>
    </dsp:sp>
    <dsp:sp modelId="{FBCA933A-3821-4C21-BCF6-6B81877EBD8D}">
      <dsp:nvSpPr>
        <dsp:cNvPr id="0" name=""/>
        <dsp:cNvSpPr/>
      </dsp:nvSpPr>
      <dsp:spPr>
        <a:xfrm>
          <a:off x="2100688" y="2480440"/>
          <a:ext cx="1311643" cy="131164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PT" sz="1200" kern="1200" spc="-100" baseline="0" noProof="0" dirty="0">
              <a:solidFill>
                <a:srgbClr val="003399"/>
              </a:solidFill>
            </a:rPr>
            <a:t>Trabalhadores</a:t>
          </a:r>
        </a:p>
      </dsp:txBody>
      <dsp:txXfrm>
        <a:off x="2292774" y="2672526"/>
        <a:ext cx="927471" cy="927471"/>
      </dsp:txXfrm>
    </dsp:sp>
    <dsp:sp modelId="{60654F36-D029-423A-848E-BB57AC0E5763}">
      <dsp:nvSpPr>
        <dsp:cNvPr id="0" name=""/>
        <dsp:cNvSpPr/>
      </dsp:nvSpPr>
      <dsp:spPr>
        <a:xfrm>
          <a:off x="773308" y="1153060"/>
          <a:ext cx="1338698" cy="133869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pt-PT" sz="1300" kern="1200" noProof="0" dirty="0">
              <a:solidFill>
                <a:srgbClr val="003399"/>
              </a:solidFill>
            </a:rPr>
            <a:t>Inspeção do trabalho</a:t>
          </a:r>
        </a:p>
      </dsp:txBody>
      <dsp:txXfrm>
        <a:off x="969356" y="1349108"/>
        <a:ext cx="946602" cy="946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E7A1-6F9D-4E40-8542-ED91F67CC304}">
      <dsp:nvSpPr>
        <dsp:cNvPr id="0" name=""/>
        <dsp:cNvSpPr/>
      </dsp:nvSpPr>
      <dsp:spPr>
        <a:xfrm>
          <a:off x="403442" y="196021"/>
          <a:ext cx="488335" cy="48833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de-DE" sz="4000" kern="1200" dirty="0"/>
        </a:p>
      </dsp:txBody>
      <dsp:txXfrm>
        <a:off x="474957" y="267536"/>
        <a:ext cx="345305" cy="345305"/>
      </dsp:txXfrm>
    </dsp:sp>
    <dsp:sp modelId="{7974AED0-7A87-4D52-B382-4ECA15173FEC}">
      <dsp:nvSpPr>
        <dsp:cNvPr id="0" name=""/>
        <dsp:cNvSpPr/>
      </dsp:nvSpPr>
      <dsp:spPr>
        <a:xfrm>
          <a:off x="509165" y="-16274"/>
          <a:ext cx="276890" cy="27689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549715" y="24276"/>
        <a:ext cx="195790" cy="195790"/>
      </dsp:txXfrm>
    </dsp:sp>
    <dsp:sp modelId="{EA413F61-AE23-49F6-A99F-E7B49DE24A2F}">
      <dsp:nvSpPr>
        <dsp:cNvPr id="0" name=""/>
        <dsp:cNvSpPr/>
      </dsp:nvSpPr>
      <dsp:spPr>
        <a:xfrm>
          <a:off x="827183" y="301744"/>
          <a:ext cx="276890" cy="2768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a:off x="867733" y="342294"/>
        <a:ext cx="195790" cy="195790"/>
      </dsp:txXfrm>
    </dsp:sp>
    <dsp:sp modelId="{FBCA933A-3821-4C21-BCF6-6B81877EBD8D}">
      <dsp:nvSpPr>
        <dsp:cNvPr id="0" name=""/>
        <dsp:cNvSpPr/>
      </dsp:nvSpPr>
      <dsp:spPr>
        <a:xfrm>
          <a:off x="509165" y="619762"/>
          <a:ext cx="276890" cy="27689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de-DE" sz="2500" kern="1200" dirty="0"/>
        </a:p>
      </dsp:txBody>
      <dsp:txXfrm>
        <a:off x="549715" y="660312"/>
        <a:ext cx="195790" cy="195790"/>
      </dsp:txXfrm>
    </dsp:sp>
    <dsp:sp modelId="{60654F36-D029-423A-848E-BB57AC0E5763}">
      <dsp:nvSpPr>
        <dsp:cNvPr id="0" name=""/>
        <dsp:cNvSpPr/>
      </dsp:nvSpPr>
      <dsp:spPr>
        <a:xfrm>
          <a:off x="191146" y="301744"/>
          <a:ext cx="276890" cy="27689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231696" y="342294"/>
        <a:ext cx="195790" cy="195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E7A1-6F9D-4E40-8542-ED91F67CC304}">
      <dsp:nvSpPr>
        <dsp:cNvPr id="0" name=""/>
        <dsp:cNvSpPr/>
      </dsp:nvSpPr>
      <dsp:spPr>
        <a:xfrm>
          <a:off x="403442" y="196021"/>
          <a:ext cx="488335" cy="48833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de-DE" sz="4000" kern="1200" dirty="0"/>
        </a:p>
      </dsp:txBody>
      <dsp:txXfrm>
        <a:off x="474957" y="267536"/>
        <a:ext cx="345305" cy="345305"/>
      </dsp:txXfrm>
    </dsp:sp>
    <dsp:sp modelId="{7974AED0-7A87-4D52-B382-4ECA15173FEC}">
      <dsp:nvSpPr>
        <dsp:cNvPr id="0" name=""/>
        <dsp:cNvSpPr/>
      </dsp:nvSpPr>
      <dsp:spPr>
        <a:xfrm>
          <a:off x="509165" y="-16274"/>
          <a:ext cx="276890" cy="27689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549715" y="24276"/>
        <a:ext cx="195790" cy="195790"/>
      </dsp:txXfrm>
    </dsp:sp>
    <dsp:sp modelId="{EA413F61-AE23-49F6-A99F-E7B49DE24A2F}">
      <dsp:nvSpPr>
        <dsp:cNvPr id="0" name=""/>
        <dsp:cNvSpPr/>
      </dsp:nvSpPr>
      <dsp:spPr>
        <a:xfrm>
          <a:off x="827183" y="301744"/>
          <a:ext cx="276890" cy="2768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a:off x="867733" y="342294"/>
        <a:ext cx="195790" cy="195790"/>
      </dsp:txXfrm>
    </dsp:sp>
    <dsp:sp modelId="{FBCA933A-3821-4C21-BCF6-6B81877EBD8D}">
      <dsp:nvSpPr>
        <dsp:cNvPr id="0" name=""/>
        <dsp:cNvSpPr/>
      </dsp:nvSpPr>
      <dsp:spPr>
        <a:xfrm>
          <a:off x="509165" y="619762"/>
          <a:ext cx="276890" cy="27689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de-DE" sz="2500" kern="1200" dirty="0"/>
        </a:p>
      </dsp:txBody>
      <dsp:txXfrm>
        <a:off x="549715" y="660312"/>
        <a:ext cx="195790" cy="195790"/>
      </dsp:txXfrm>
    </dsp:sp>
    <dsp:sp modelId="{60654F36-D029-423A-848E-BB57AC0E5763}">
      <dsp:nvSpPr>
        <dsp:cNvPr id="0" name=""/>
        <dsp:cNvSpPr/>
      </dsp:nvSpPr>
      <dsp:spPr>
        <a:xfrm>
          <a:off x="191146" y="301744"/>
          <a:ext cx="276890" cy="27689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231696" y="342294"/>
        <a:ext cx="195790" cy="195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E7A1-6F9D-4E40-8542-ED91F67CC304}">
      <dsp:nvSpPr>
        <dsp:cNvPr id="0" name=""/>
        <dsp:cNvSpPr/>
      </dsp:nvSpPr>
      <dsp:spPr>
        <a:xfrm>
          <a:off x="403442" y="196021"/>
          <a:ext cx="488335" cy="48833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de-DE" sz="4000" kern="1200" dirty="0"/>
        </a:p>
      </dsp:txBody>
      <dsp:txXfrm>
        <a:off x="474957" y="267536"/>
        <a:ext cx="345305" cy="345305"/>
      </dsp:txXfrm>
    </dsp:sp>
    <dsp:sp modelId="{7974AED0-7A87-4D52-B382-4ECA15173FEC}">
      <dsp:nvSpPr>
        <dsp:cNvPr id="0" name=""/>
        <dsp:cNvSpPr/>
      </dsp:nvSpPr>
      <dsp:spPr>
        <a:xfrm>
          <a:off x="509165" y="-16274"/>
          <a:ext cx="276890" cy="27689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549715" y="24276"/>
        <a:ext cx="195790" cy="195790"/>
      </dsp:txXfrm>
    </dsp:sp>
    <dsp:sp modelId="{EA413F61-AE23-49F6-A99F-E7B49DE24A2F}">
      <dsp:nvSpPr>
        <dsp:cNvPr id="0" name=""/>
        <dsp:cNvSpPr/>
      </dsp:nvSpPr>
      <dsp:spPr>
        <a:xfrm>
          <a:off x="827183" y="301744"/>
          <a:ext cx="276890" cy="2768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a:off x="867733" y="342294"/>
        <a:ext cx="195790" cy="195790"/>
      </dsp:txXfrm>
    </dsp:sp>
    <dsp:sp modelId="{FBCA933A-3821-4C21-BCF6-6B81877EBD8D}">
      <dsp:nvSpPr>
        <dsp:cNvPr id="0" name=""/>
        <dsp:cNvSpPr/>
      </dsp:nvSpPr>
      <dsp:spPr>
        <a:xfrm>
          <a:off x="509165" y="619762"/>
          <a:ext cx="276890" cy="27689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de-DE" sz="2500" kern="1200" dirty="0"/>
        </a:p>
      </dsp:txBody>
      <dsp:txXfrm>
        <a:off x="549715" y="660312"/>
        <a:ext cx="195790" cy="195790"/>
      </dsp:txXfrm>
    </dsp:sp>
    <dsp:sp modelId="{60654F36-D029-423A-848E-BB57AC0E5763}">
      <dsp:nvSpPr>
        <dsp:cNvPr id="0" name=""/>
        <dsp:cNvSpPr/>
      </dsp:nvSpPr>
      <dsp:spPr>
        <a:xfrm>
          <a:off x="191146" y="301744"/>
          <a:ext cx="276890" cy="27689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231696" y="342294"/>
        <a:ext cx="195790" cy="195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E7A1-6F9D-4E40-8542-ED91F67CC304}">
      <dsp:nvSpPr>
        <dsp:cNvPr id="0" name=""/>
        <dsp:cNvSpPr/>
      </dsp:nvSpPr>
      <dsp:spPr>
        <a:xfrm>
          <a:off x="403442" y="196021"/>
          <a:ext cx="488335" cy="48833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de-DE" sz="4000" kern="1200" dirty="0"/>
        </a:p>
      </dsp:txBody>
      <dsp:txXfrm>
        <a:off x="474957" y="267536"/>
        <a:ext cx="345305" cy="345305"/>
      </dsp:txXfrm>
    </dsp:sp>
    <dsp:sp modelId="{7974AED0-7A87-4D52-B382-4ECA15173FEC}">
      <dsp:nvSpPr>
        <dsp:cNvPr id="0" name=""/>
        <dsp:cNvSpPr/>
      </dsp:nvSpPr>
      <dsp:spPr>
        <a:xfrm>
          <a:off x="509165" y="-16274"/>
          <a:ext cx="276890" cy="27689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549715" y="24276"/>
        <a:ext cx="195790" cy="195790"/>
      </dsp:txXfrm>
    </dsp:sp>
    <dsp:sp modelId="{EA413F61-AE23-49F6-A99F-E7B49DE24A2F}">
      <dsp:nvSpPr>
        <dsp:cNvPr id="0" name=""/>
        <dsp:cNvSpPr/>
      </dsp:nvSpPr>
      <dsp:spPr>
        <a:xfrm>
          <a:off x="827183" y="301744"/>
          <a:ext cx="276890" cy="2768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a:off x="867733" y="342294"/>
        <a:ext cx="195790" cy="195790"/>
      </dsp:txXfrm>
    </dsp:sp>
    <dsp:sp modelId="{FBCA933A-3821-4C21-BCF6-6B81877EBD8D}">
      <dsp:nvSpPr>
        <dsp:cNvPr id="0" name=""/>
        <dsp:cNvSpPr/>
      </dsp:nvSpPr>
      <dsp:spPr>
        <a:xfrm>
          <a:off x="509165" y="619762"/>
          <a:ext cx="276890" cy="27689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de-DE" sz="2500" kern="1200" dirty="0"/>
        </a:p>
      </dsp:txBody>
      <dsp:txXfrm>
        <a:off x="549715" y="660312"/>
        <a:ext cx="195790" cy="195790"/>
      </dsp:txXfrm>
    </dsp:sp>
    <dsp:sp modelId="{60654F36-D029-423A-848E-BB57AC0E5763}">
      <dsp:nvSpPr>
        <dsp:cNvPr id="0" name=""/>
        <dsp:cNvSpPr/>
      </dsp:nvSpPr>
      <dsp:spPr>
        <a:xfrm>
          <a:off x="191146" y="301744"/>
          <a:ext cx="276890" cy="27689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231696" y="342294"/>
        <a:ext cx="195790" cy="1957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E7A1-6F9D-4E40-8542-ED91F67CC304}">
      <dsp:nvSpPr>
        <dsp:cNvPr id="0" name=""/>
        <dsp:cNvSpPr/>
      </dsp:nvSpPr>
      <dsp:spPr>
        <a:xfrm>
          <a:off x="403442" y="196021"/>
          <a:ext cx="488335" cy="48833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de-DE" sz="4000" kern="1200" dirty="0"/>
        </a:p>
      </dsp:txBody>
      <dsp:txXfrm>
        <a:off x="474957" y="267536"/>
        <a:ext cx="345305" cy="345305"/>
      </dsp:txXfrm>
    </dsp:sp>
    <dsp:sp modelId="{7974AED0-7A87-4D52-B382-4ECA15173FEC}">
      <dsp:nvSpPr>
        <dsp:cNvPr id="0" name=""/>
        <dsp:cNvSpPr/>
      </dsp:nvSpPr>
      <dsp:spPr>
        <a:xfrm>
          <a:off x="509165" y="-16274"/>
          <a:ext cx="276890" cy="27689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549715" y="24276"/>
        <a:ext cx="195790" cy="195790"/>
      </dsp:txXfrm>
    </dsp:sp>
    <dsp:sp modelId="{EA413F61-AE23-49F6-A99F-E7B49DE24A2F}">
      <dsp:nvSpPr>
        <dsp:cNvPr id="0" name=""/>
        <dsp:cNvSpPr/>
      </dsp:nvSpPr>
      <dsp:spPr>
        <a:xfrm>
          <a:off x="827183" y="301744"/>
          <a:ext cx="276890" cy="27689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a:off x="867733" y="342294"/>
        <a:ext cx="195790" cy="195790"/>
      </dsp:txXfrm>
    </dsp:sp>
    <dsp:sp modelId="{FBCA933A-3821-4C21-BCF6-6B81877EBD8D}">
      <dsp:nvSpPr>
        <dsp:cNvPr id="0" name=""/>
        <dsp:cNvSpPr/>
      </dsp:nvSpPr>
      <dsp:spPr>
        <a:xfrm>
          <a:off x="509165" y="619762"/>
          <a:ext cx="276890" cy="27689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de-DE" sz="2500" kern="1200" dirty="0"/>
        </a:p>
      </dsp:txBody>
      <dsp:txXfrm>
        <a:off x="549715" y="660312"/>
        <a:ext cx="195790" cy="195790"/>
      </dsp:txXfrm>
    </dsp:sp>
    <dsp:sp modelId="{60654F36-D029-423A-848E-BB57AC0E5763}">
      <dsp:nvSpPr>
        <dsp:cNvPr id="0" name=""/>
        <dsp:cNvSpPr/>
      </dsp:nvSpPr>
      <dsp:spPr>
        <a:xfrm>
          <a:off x="191146" y="301744"/>
          <a:ext cx="276890" cy="27689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231696" y="342294"/>
        <a:ext cx="195790" cy="1957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24/01/2024</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24/01/2024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378936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a:solidFill>
                  <a:srgbClr val="0E3399"/>
                </a:solidFill>
                <a:latin typeface="Arial" panose="020B0604020202020204" pitchFamily="34" charset="0"/>
                <a:cs typeface="Arial" panose="020B0604020202020204" pitchFamily="34" charset="0"/>
              </a:rPr>
              <a:t>É provável que a robótica avançada e a IA eliminem tarefas específicas, e não postos de trabalho completos.</a:t>
            </a:r>
          </a:p>
          <a:p>
            <a:r>
              <a:rPr lang="pt-PT" sz="1200" dirty="0">
                <a:solidFill>
                  <a:srgbClr val="0E3399"/>
                </a:solidFill>
                <a:latin typeface="Arial" panose="020B0604020202020204" pitchFamily="34" charset="0"/>
                <a:cs typeface="Arial" panose="020B0604020202020204" pitchFamily="34" charset="0"/>
              </a:rPr>
              <a:t>Exemplos de empregos de qualificação média caracterizados por uma rotina cognitiva e física: fabrico tradicional, serviços de transporte, trabalho de escritório.</a:t>
            </a:r>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32140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51994" indent="-251994" defTabSz="457189">
              <a:spcBef>
                <a:spcPts val="600"/>
              </a:spcBef>
              <a:buClr>
                <a:srgbClr val="003399"/>
              </a:buClr>
              <a:buFont typeface="Arial" panose="020B0604020202020204" pitchFamily="34" charset="0"/>
              <a:buChar char="•"/>
            </a:pPr>
            <a:r>
              <a:rPr lang="pt-PT" sz="1200" dirty="0">
                <a:solidFill>
                  <a:srgbClr val="003399"/>
                </a:solidFill>
                <a:latin typeface="Arial"/>
              </a:rPr>
              <a:t>No que diz respeito ao impacto que a tecnologia terá nas tarefas físicas e cognitivas e, por conseguinte, nos postos de trabalho que abrangem essas tarefas, verificamos diferenças entre os domínios de aplicação.</a:t>
            </a:r>
          </a:p>
          <a:p>
            <a:pPr marL="251994" indent="-251994" defTabSz="457189">
              <a:spcBef>
                <a:spcPts val="600"/>
              </a:spcBef>
              <a:buClr>
                <a:srgbClr val="003399"/>
              </a:buClr>
              <a:buFont typeface="Arial" panose="020B0604020202020204" pitchFamily="34" charset="0"/>
              <a:buChar char="•"/>
            </a:pPr>
            <a:r>
              <a:rPr lang="pt-PT" sz="1200" b="0" dirty="0">
                <a:solidFill>
                  <a:srgbClr val="003399"/>
                </a:solidFill>
                <a:latin typeface="Arial"/>
              </a:rPr>
              <a:t>No entanto, os sistemas robóticos têm um impacto que é menos específico do trabalho e mais relacionado com a tarefa.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dirty="0">
                <a:solidFill>
                  <a:schemeClr val="tx2"/>
                </a:solidFill>
              </a:rPr>
              <a:t>A automatização na área da limpeza afeta os postos de trabalho em que a limpeza de superfícies é uma tarefa secundária, bem como aqueles em que é uma tarefa principal.</a:t>
            </a:r>
          </a:p>
          <a:p>
            <a:endParaRPr lang="de-DE" dirty="0"/>
          </a:p>
        </p:txBody>
      </p:sp>
      <p:sp>
        <p:nvSpPr>
          <p:cNvPr id="4" name="Foliennummernplatzhalter 3"/>
          <p:cNvSpPr>
            <a:spLocks noGrp="1"/>
          </p:cNvSpPr>
          <p:nvPr>
            <p:ph type="sldNum" sz="quarter" idx="10"/>
          </p:nvPr>
        </p:nvSpPr>
        <p:spPr/>
        <p:txBody>
          <a:bodyPr/>
          <a:lstStyle/>
          <a:p>
            <a:fld id="{BD6919F1-BCA4-4095-B84B-201DBF001E36}" type="slidenum">
              <a:rPr lang="de-DE" smtClean="0"/>
              <a:t>11</a:t>
            </a:fld>
            <a:endParaRPr lang="de-DE"/>
          </a:p>
        </p:txBody>
      </p:sp>
    </p:spTree>
    <p:extLst>
      <p:ext uri="{BB962C8B-B14F-4D97-AF65-F5344CB8AC3E}">
        <p14:creationId xmlns:p14="http://schemas.microsoft.com/office/powerpoint/2010/main" val="3098712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pt-PT" sz="1800" dirty="0">
                <a:effectLst/>
                <a:latin typeface="Arial" panose="020B0604020202020204" pitchFamily="34" charset="0"/>
                <a:ea typeface="Calibri" panose="020F0502020204030204" pitchFamily="34" charset="0"/>
              </a:rPr>
              <a:t>O setor dos cuidados de saúde é frequentemente descrito como estando à beira de uma grande transformação devido a estas tecnologias. Os processos baseados em dados no domínio da medicina estão a ser automatizados, enquanto as tarefas cognitivas mais complexas, como o diagnóstico e o plano de tratamento, continuam a ser executadas por profissionais médicos qualificados. No entanto, à medida que a tecnologia avança, a sua avaliação torna-se menos supervisionada. Alguns dispositivos médicos, como os monitores de tensão arterial, já conseguem determinar os valores do paciente com precisão suficiente, pelo que a reavaliação humana só é necessária em situações excecionais. </a:t>
            </a:r>
          </a:p>
          <a:p>
            <a:pPr marL="285750" indent="-285750">
              <a:buFont typeface="Arial" panose="020B0604020202020204" pitchFamily="34" charset="0"/>
              <a:buChar char="•"/>
            </a:pPr>
            <a:endParaRPr lang="en-GB" sz="1800" dirty="0">
              <a:effectLst/>
              <a:latin typeface="Arial" panose="020B0604020202020204" pitchFamily="34" charset="0"/>
            </a:endParaRPr>
          </a:p>
          <a:p>
            <a:pPr marL="285750" indent="-285750">
              <a:buFont typeface="Arial" panose="020B0604020202020204" pitchFamily="34" charset="0"/>
              <a:buChar char="•"/>
            </a:pPr>
            <a:r>
              <a:rPr lang="pt-PT" sz="1800" dirty="0">
                <a:effectLst/>
                <a:latin typeface="Arial" panose="020B0604020202020204" pitchFamily="34" charset="0"/>
                <a:ea typeface="Calibri" panose="020F0502020204030204" pitchFamily="34" charset="0"/>
              </a:rPr>
              <a:t>Outro setor que enfrenta perturbações consideráveis é a educação, em que a IA pode automatizar uma série de tarefas, como a formação linguística de base e a preparação de planos de aula, ajudando os professores para que possam dedicar mais tempo ao apoio individual dos alunos. </a:t>
            </a:r>
          </a:p>
        </p:txBody>
      </p:sp>
      <p:sp>
        <p:nvSpPr>
          <p:cNvPr id="4" name="Foliennummernplatzhalter 3"/>
          <p:cNvSpPr>
            <a:spLocks noGrp="1"/>
          </p:cNvSpPr>
          <p:nvPr>
            <p:ph type="sldNum" sz="quarter" idx="10"/>
          </p:nvPr>
        </p:nvSpPr>
        <p:spPr/>
        <p:txBody>
          <a:bodyPr/>
          <a:lstStyle/>
          <a:p>
            <a:fld id="{BD6919F1-BCA4-4095-B84B-201DBF001E36}" type="slidenum">
              <a:rPr lang="de-DE" smtClean="0"/>
              <a:t>12</a:t>
            </a:fld>
            <a:endParaRPr lang="de-DE"/>
          </a:p>
        </p:txBody>
      </p:sp>
    </p:spTree>
    <p:extLst>
      <p:ext uri="{BB962C8B-B14F-4D97-AF65-F5344CB8AC3E}">
        <p14:creationId xmlns:p14="http://schemas.microsoft.com/office/powerpoint/2010/main" val="385342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dirty="0">
                <a:effectLst/>
                <a:latin typeface="Arial" panose="020B0604020202020204" pitchFamily="34" charset="0"/>
                <a:ea typeface="Calibri" panose="020F0502020204030204" pitchFamily="34" charset="0"/>
              </a:rPr>
              <a:t>A robótica avançada e os sistemas baseados em IA criam desafios e oportunidades para a SST.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dirty="0">
                <a:effectLst/>
                <a:latin typeface="Arial" panose="020B0604020202020204" pitchFamily="34" charset="0"/>
                <a:ea typeface="Calibri" panose="020F0502020204030204" pitchFamily="34" charset="0"/>
              </a:rPr>
              <a:t>Estes efeitos podem ser classificados como físicos, psicossociais e organizacionais. </a:t>
            </a:r>
          </a:p>
          <a:p>
            <a:endParaRPr lang="de-DE" dirty="0"/>
          </a:p>
        </p:txBody>
      </p:sp>
      <p:sp>
        <p:nvSpPr>
          <p:cNvPr id="4" name="Slide Number Placeholder 3"/>
          <p:cNvSpPr>
            <a:spLocks noGrp="1"/>
          </p:cNvSpPr>
          <p:nvPr>
            <p:ph type="sldNum" sz="quarter" idx="5"/>
          </p:nvPr>
        </p:nvSpPr>
        <p:spPr/>
        <p:txBody>
          <a:bodyPr/>
          <a:lstStyle/>
          <a:p>
            <a:fld id="{BD6919F1-BCA4-4095-B84B-201DBF001E36}" type="slidenum">
              <a:rPr lang="de-DE" smtClean="0"/>
              <a:t>13</a:t>
            </a:fld>
            <a:endParaRPr lang="de-DE"/>
          </a:p>
        </p:txBody>
      </p:sp>
    </p:spTree>
    <p:extLst>
      <p:ext uri="{BB962C8B-B14F-4D97-AF65-F5344CB8AC3E}">
        <p14:creationId xmlns:p14="http://schemas.microsoft.com/office/powerpoint/2010/main" val="1375804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i="1" dirty="0"/>
              <a:t>Dados baseados na literatura.</a:t>
            </a:r>
          </a:p>
          <a:p>
            <a:endParaRPr lang="de-DE" dirty="0"/>
          </a:p>
          <a:p>
            <a:pPr marL="285750" indent="-285750">
              <a:buFont typeface="Arial" panose="020B0604020202020204" pitchFamily="34" charset="0"/>
              <a:buChar char="•"/>
            </a:pPr>
            <a:r>
              <a:rPr lang="pt-PT" sz="1800" dirty="0">
                <a:effectLst/>
                <a:latin typeface="Arial" panose="020B0604020202020204" pitchFamily="34" charset="0"/>
                <a:ea typeface="Calibri" panose="020F0502020204030204" pitchFamily="34" charset="0"/>
              </a:rPr>
              <a:t>Os efeitos ao nível da SST dos sistemas baseados na IA dividem-se em oportunidades e riscos. </a:t>
            </a:r>
          </a:p>
          <a:p>
            <a:pPr marL="285750" indent="-285750">
              <a:buFont typeface="Arial" panose="020B0604020202020204" pitchFamily="34" charset="0"/>
              <a:buChar char="•"/>
            </a:pPr>
            <a:r>
              <a:rPr lang="pt-PT" sz="1800" dirty="0">
                <a:effectLst/>
                <a:latin typeface="Arial" panose="020B0604020202020204" pitchFamily="34" charset="0"/>
                <a:ea typeface="Calibri" panose="020F0502020204030204" pitchFamily="34" charset="0"/>
              </a:rPr>
              <a:t>As oportunidades prendem-se mais com as áreas da segurança, da estrutura social, da transformação do emprego e da confiança. Por exemplo, os sistemas baseados na IA podem ajudar a prevenir acidentes na logística e nos transportes, reduzir a carga de trabalho física e cognitiva dos trabalhadores e permitir-lhes adquirir novas competências.</a:t>
            </a:r>
          </a:p>
          <a:p>
            <a:pPr marL="285750" indent="-285750">
              <a:buFont typeface="Arial" panose="020B0604020202020204" pitchFamily="34" charset="0"/>
              <a:buChar char="•"/>
            </a:pPr>
            <a:r>
              <a:rPr lang="pt-PT" sz="1800" dirty="0">
                <a:effectLst/>
                <a:latin typeface="Arial" panose="020B0604020202020204" pitchFamily="34" charset="0"/>
                <a:ea typeface="Calibri" panose="020F0502020204030204" pitchFamily="34" charset="0"/>
              </a:rPr>
              <a:t>Os riscos aparecem em todas as categorias - físicos, psicossociais e organizacionais. Incluem a perda de privacidade devido à vigilância dos sistemas de IA, o medo da perda de emprego, que também pode levar ao stresse e a problemas de saúde mental, a perda de autonomia, a desqualificação, o enviesamento da automação, a dependência excessiva e a má utilização do sistema.</a:t>
            </a:r>
          </a:p>
          <a:p>
            <a:endParaRPr lang="en-GB" sz="1800" dirty="0">
              <a:effectLst/>
              <a:latin typeface="Arial" panose="020B0604020202020204" pitchFamily="34" charset="0"/>
              <a:ea typeface="Calibri" panose="020F0502020204030204" pitchFamily="34" charset="0"/>
            </a:endParaRPr>
          </a:p>
          <a:p>
            <a:endParaRPr lang="en-GB" sz="1800" dirty="0">
              <a:effectLst/>
              <a:latin typeface="Arial" panose="020B0604020202020204" pitchFamily="34" charset="0"/>
              <a:ea typeface="Calibri" panose="020F0502020204030204" pitchFamily="34" charset="0"/>
            </a:endParaRPr>
          </a:p>
          <a:p>
            <a:endParaRPr lang="de-DE" dirty="0"/>
          </a:p>
        </p:txBody>
      </p:sp>
      <p:sp>
        <p:nvSpPr>
          <p:cNvPr id="4" name="Slide Number Placeholder 3"/>
          <p:cNvSpPr>
            <a:spLocks noGrp="1"/>
          </p:cNvSpPr>
          <p:nvPr>
            <p:ph type="sldNum" sz="quarter" idx="5"/>
          </p:nvPr>
        </p:nvSpPr>
        <p:spPr/>
        <p:txBody>
          <a:bodyPr/>
          <a:lstStyle/>
          <a:p>
            <a:fld id="{BD6919F1-BCA4-4095-B84B-201DBF001E36}" type="slidenum">
              <a:rPr lang="de-DE" smtClean="0"/>
              <a:t>14</a:t>
            </a:fld>
            <a:endParaRPr lang="de-DE"/>
          </a:p>
        </p:txBody>
      </p:sp>
    </p:spTree>
    <p:extLst>
      <p:ext uri="{BB962C8B-B14F-4D97-AF65-F5344CB8AC3E}">
        <p14:creationId xmlns:p14="http://schemas.microsoft.com/office/powerpoint/2010/main" val="331872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i="1" dirty="0"/>
              <a:t>Dados baseados na literatura.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dirty="0">
                <a:effectLst/>
                <a:latin typeface="Arial" panose="020B0604020202020204" pitchFamily="34" charset="0"/>
                <a:ea typeface="Times New Roman" panose="02020603050405020304" pitchFamily="18" charset="0"/>
              </a:rPr>
              <a:t>A automatização das tarefas físicas ajuda os trabalhadores a evitar lesões por esforço prolongado, retirando-os de ambientes de trabalho perigosos, reduzindo a sua carga de trabalho, eliminando a exposição a substâncias perigosas e evitando acidentes.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dirty="0">
                <a:effectLst/>
                <a:latin typeface="Arial" panose="020B0604020202020204" pitchFamily="34" charset="0"/>
                <a:ea typeface="Times New Roman" panose="02020603050405020304" pitchFamily="18" charset="0"/>
              </a:rPr>
              <a:t>Outras oportunidades da robótica avançada incluem um fluxo de trabalho positivo, motivação e satisfação no trabalho, compromisso reforçado e melhoria de competências.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dirty="0">
                <a:effectLst/>
                <a:latin typeface="Arial" panose="020B0604020202020204" pitchFamily="34" charset="0"/>
                <a:ea typeface="Times New Roman" panose="02020603050405020304" pitchFamily="18" charset="0"/>
              </a:rPr>
              <a:t>Por outro lado, os riscos envolvem rejeição, desconfiança e má utilização da tecnologia, incerteza quanto a alterações organizacionais, receio de perda de emprego, esgotamento emocional e irritabilidade em relação à conceção das tarefas.</a:t>
            </a:r>
          </a:p>
          <a:p>
            <a:endParaRPr lang="de-DE" dirty="0"/>
          </a:p>
        </p:txBody>
      </p:sp>
      <p:sp>
        <p:nvSpPr>
          <p:cNvPr id="4" name="Slide Number Placeholder 3"/>
          <p:cNvSpPr>
            <a:spLocks noGrp="1"/>
          </p:cNvSpPr>
          <p:nvPr>
            <p:ph type="sldNum" sz="quarter" idx="5"/>
          </p:nvPr>
        </p:nvSpPr>
        <p:spPr/>
        <p:txBody>
          <a:bodyPr/>
          <a:lstStyle/>
          <a:p>
            <a:fld id="{BD6919F1-BCA4-4095-B84B-201DBF001E36}" type="slidenum">
              <a:rPr lang="de-DE" smtClean="0"/>
              <a:t>15</a:t>
            </a:fld>
            <a:endParaRPr lang="de-DE"/>
          </a:p>
        </p:txBody>
      </p:sp>
    </p:spTree>
    <p:extLst>
      <p:ext uri="{BB962C8B-B14F-4D97-AF65-F5344CB8AC3E}">
        <p14:creationId xmlns:p14="http://schemas.microsoft.com/office/powerpoint/2010/main" val="275367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4112313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t>Exemplos dos estudos de caso</a:t>
            </a:r>
          </a:p>
        </p:txBody>
      </p:sp>
      <p:sp>
        <p:nvSpPr>
          <p:cNvPr id="4" name="Slide Number Placeholder 3"/>
          <p:cNvSpPr>
            <a:spLocks noGrp="1"/>
          </p:cNvSpPr>
          <p:nvPr>
            <p:ph type="sldNum" sz="quarter" idx="5"/>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389123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pt-PT" sz="1200" dirty="0"/>
              <a:t>Os riscos psicossociais </a:t>
            </a:r>
            <a:r>
              <a:rPr lang="pt-PT" sz="1200" b="0" dirty="0"/>
              <a:t>relacionados com a robótica avançada e a IA podem decorrer da má utilização da tecnologia, devido a uma confiança inadequada, a uma baixa aceitação ou a um enviesamento da automatização.</a:t>
            </a:r>
          </a:p>
          <a:p>
            <a:pPr marL="171450" indent="-171450">
              <a:spcBef>
                <a:spcPts val="600"/>
              </a:spcBef>
              <a:spcAft>
                <a:spcPts val="600"/>
              </a:spcAft>
              <a:buFont typeface="Arial" panose="020B0604020202020204" pitchFamily="34" charset="0"/>
              <a:buChar char="•"/>
            </a:pPr>
            <a:r>
              <a:rPr lang="pt-PT" sz="1200" b="0" dirty="0"/>
              <a:t>A educação é vital, mas </a:t>
            </a:r>
            <a:r>
              <a:rPr lang="pt-PT" sz="1200" dirty="0"/>
              <a:t>a experiência em primeira mão de implementações anteriores </a:t>
            </a:r>
            <a:r>
              <a:rPr lang="pt-PT" sz="1200" b="0" dirty="0"/>
              <a:t>é igualmente importante.</a:t>
            </a:r>
          </a:p>
          <a:p>
            <a:pPr marL="171450" indent="-171450">
              <a:spcBef>
                <a:spcPts val="600"/>
              </a:spcBef>
              <a:spcAft>
                <a:spcPts val="600"/>
              </a:spcAft>
              <a:buFont typeface="Arial" panose="020B0604020202020204" pitchFamily="34" charset="0"/>
              <a:buChar char="•"/>
            </a:pPr>
            <a:r>
              <a:rPr lang="pt-PT" sz="1200" b="0" dirty="0"/>
              <a:t>Em muitos casos, a melhoria da SST foi o principal fator de motivação para a implementação do sistema.</a:t>
            </a:r>
          </a:p>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359549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de-DE" dirty="0"/>
          </a:p>
        </p:txBody>
      </p:sp>
      <p:sp>
        <p:nvSpPr>
          <p:cNvPr id="4" name="Slide Number Placeholder 3"/>
          <p:cNvSpPr>
            <a:spLocks noGrp="1"/>
          </p:cNvSpPr>
          <p:nvPr>
            <p:ph type="sldNum" sz="quarter" idx="5"/>
          </p:nvPr>
        </p:nvSpPr>
        <p:spPr/>
        <p:txBody>
          <a:bodyPr/>
          <a:lstStyle/>
          <a:p>
            <a:fld id="{BD6919F1-BCA4-4095-B84B-201DBF001E36}" type="slidenum">
              <a:rPr lang="de-DE" smtClean="0"/>
              <a:t>20</a:t>
            </a:fld>
            <a:endParaRPr lang="de-DE"/>
          </a:p>
        </p:txBody>
      </p:sp>
    </p:spTree>
    <p:extLst>
      <p:ext uri="{BB962C8B-B14F-4D97-AF65-F5344CB8AC3E}">
        <p14:creationId xmlns:p14="http://schemas.microsoft.com/office/powerpoint/2010/main" val="364394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338304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BD6919F1-BCA4-4095-B84B-201DBF001E36}" type="slidenum">
              <a:rPr lang="de-DE" smtClean="0"/>
              <a:t>21</a:t>
            </a:fld>
            <a:endParaRPr lang="de-DE"/>
          </a:p>
        </p:txBody>
      </p:sp>
    </p:spTree>
    <p:extLst>
      <p:ext uri="{BB962C8B-B14F-4D97-AF65-F5344CB8AC3E}">
        <p14:creationId xmlns:p14="http://schemas.microsoft.com/office/powerpoint/2010/main" val="245788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i="0">
                <a:solidFill>
                  <a:schemeClr val="tx2"/>
                </a:solidFill>
              </a:rPr>
              <a:t>Algumas empresas realizam auditorias éticas às suas aplicações de IA</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BD6919F1-BCA4-4095-B84B-201DBF001E36}" type="slidenum">
              <a:rPr lang="de-DE" smtClean="0"/>
              <a:t>22</a:t>
            </a:fld>
            <a:endParaRPr lang="de-DE"/>
          </a:p>
        </p:txBody>
      </p:sp>
    </p:spTree>
    <p:extLst>
      <p:ext uri="{BB962C8B-B14F-4D97-AF65-F5344CB8AC3E}">
        <p14:creationId xmlns:p14="http://schemas.microsoft.com/office/powerpoint/2010/main" val="163481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BD6919F1-BCA4-4095-B84B-201DBF001E36}" type="slidenum">
              <a:rPr lang="de-DE" smtClean="0"/>
              <a:t>23</a:t>
            </a:fld>
            <a:endParaRPr lang="de-DE"/>
          </a:p>
        </p:txBody>
      </p:sp>
    </p:spTree>
    <p:extLst>
      <p:ext uri="{BB962C8B-B14F-4D97-AF65-F5344CB8AC3E}">
        <p14:creationId xmlns:p14="http://schemas.microsoft.com/office/powerpoint/2010/main" val="1719817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800" dirty="0">
                <a:effectLst/>
                <a:latin typeface="Arial" panose="020B0604020202020204" pitchFamily="34" charset="0"/>
                <a:ea typeface="MS Gothic" panose="020B0609070205080204" pitchFamily="49" charset="-128"/>
                <a:cs typeface="Times New Roman" panose="02020603050405020304" pitchFamily="18" charset="0"/>
              </a:rPr>
              <a:t>A privacidade dos dados nos sistemas baseados em IA pode ser uma questão de elevada complexidade.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800" dirty="0">
                <a:effectLst/>
                <a:latin typeface="Arial" panose="020B0604020202020204" pitchFamily="34" charset="0"/>
                <a:ea typeface="MS Gothic" panose="020B0609070205080204" pitchFamily="49" charset="-128"/>
                <a:cs typeface="Times New Roman" panose="02020603050405020304" pitchFamily="18" charset="0"/>
              </a:rPr>
              <a:t>No sentido de salvaguardar os direitos dos trabalhadores, os responsáveis pela proteção de dados devem redigir códigos de conduta para acompanhar qualquer sistema de tratamento de dados sensíveis, tal como recomendado no Regulamento Inteligência Artificial da União Europeia.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800" dirty="0">
                <a:effectLst/>
                <a:latin typeface="Arial" panose="020B0604020202020204" pitchFamily="34" charset="0"/>
                <a:ea typeface="MS Gothic" panose="020B0609070205080204" pitchFamily="49" charset="-128"/>
                <a:cs typeface="Times New Roman" panose="02020603050405020304" pitchFamily="18" charset="0"/>
              </a:rPr>
              <a:t>As empresas devem também comunicar qual o tipo de dados tratados pelo sistema, se está a registar quaisquer dados e por que razão são necessárias quaisquer potenciais registos. </a:t>
            </a:r>
          </a:p>
          <a:p>
            <a:endParaRPr lang="de-DE" dirty="0"/>
          </a:p>
        </p:txBody>
      </p:sp>
      <p:sp>
        <p:nvSpPr>
          <p:cNvPr id="4" name="Slide Number Placeholder 3"/>
          <p:cNvSpPr>
            <a:spLocks noGrp="1"/>
          </p:cNvSpPr>
          <p:nvPr>
            <p:ph type="sldNum" sz="quarter" idx="5"/>
          </p:nvPr>
        </p:nvSpPr>
        <p:spPr/>
        <p:txBody>
          <a:bodyPr/>
          <a:lstStyle/>
          <a:p>
            <a:fld id="{BD6919F1-BCA4-4095-B84B-201DBF001E36}" type="slidenum">
              <a:rPr lang="de-DE" smtClean="0"/>
              <a:t>24</a:t>
            </a:fld>
            <a:endParaRPr lang="de-DE"/>
          </a:p>
        </p:txBody>
      </p:sp>
    </p:spTree>
    <p:extLst>
      <p:ext uri="{BB962C8B-B14F-4D97-AF65-F5344CB8AC3E}">
        <p14:creationId xmlns:p14="http://schemas.microsoft.com/office/powerpoint/2010/main" val="3620314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80770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pt-PT" sz="1200" dirty="0"/>
              <a:t>Outras conclusões:</a:t>
            </a:r>
          </a:p>
          <a:p>
            <a:pPr marL="171450" indent="-171450">
              <a:spcBef>
                <a:spcPts val="600"/>
              </a:spcBef>
              <a:spcAft>
                <a:spcPts val="600"/>
              </a:spcAft>
              <a:buFont typeface="Arial" panose="020B0604020202020204" pitchFamily="34" charset="0"/>
              <a:buChar char="•"/>
            </a:pPr>
            <a:r>
              <a:rPr lang="pt-PT" sz="1200" dirty="0"/>
              <a:t>Os desafios e riscos podem variar consideravelmente de aplicação para aplicação</a:t>
            </a:r>
          </a:p>
          <a:p>
            <a:pPr marL="171450" indent="-171450">
              <a:spcBef>
                <a:spcPts val="600"/>
              </a:spcBef>
              <a:spcAft>
                <a:spcPts val="600"/>
              </a:spcAft>
              <a:buFont typeface="Arial" panose="020B0604020202020204" pitchFamily="34" charset="0"/>
              <a:buChar char="•"/>
            </a:pPr>
            <a:r>
              <a:rPr lang="pt-PT" sz="1200" dirty="0"/>
              <a:t>A </a:t>
            </a:r>
            <a:r>
              <a:rPr lang="pt-PT" sz="1200" dirty="0" err="1"/>
              <a:t>cibersegurança</a:t>
            </a:r>
            <a:r>
              <a:rPr lang="pt-PT" sz="1200" dirty="0"/>
              <a:t> deve ser tida em conta, uma vez que pode ter um impacto na SST</a:t>
            </a:r>
          </a:p>
          <a:p>
            <a:pPr marL="171450" indent="-171450">
              <a:spcBef>
                <a:spcPts val="600"/>
              </a:spcBef>
              <a:spcAft>
                <a:spcPts val="600"/>
              </a:spcAft>
              <a:buFont typeface="Arial" panose="020B0604020202020204" pitchFamily="34" charset="0"/>
              <a:buChar char="•"/>
            </a:pPr>
            <a:r>
              <a:rPr lang="pt-PT" sz="1200" dirty="0"/>
              <a:t>Alterações na gestão da SST </a:t>
            </a:r>
          </a:p>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17583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3</a:t>
            </a:fld>
            <a:endParaRPr lang="en-GB"/>
          </a:p>
        </p:txBody>
      </p:sp>
    </p:spTree>
    <p:extLst>
      <p:ext uri="{BB962C8B-B14F-4D97-AF65-F5344CB8AC3E}">
        <p14:creationId xmlns:p14="http://schemas.microsoft.com/office/powerpoint/2010/main" val="126408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pt-PT" sz="1200" kern="1200" dirty="0">
                <a:solidFill>
                  <a:schemeClr val="tx1"/>
                </a:solidFill>
                <a:effectLst/>
                <a:latin typeface="+mn-lt"/>
                <a:ea typeface="+mn-ea"/>
                <a:cs typeface="+mn-cs"/>
              </a:rPr>
              <a:t>A robótica avançada e os sistemas baseados em IA são, na maioria dos casos, utilizados para automatizar tarefas específicas</a:t>
            </a:r>
            <a:r>
              <a:rPr lang="pt-PT" sz="1200" strike="sngStrike" kern="1200" dirty="0">
                <a:solidFill>
                  <a:schemeClr val="tx1"/>
                </a:solidFill>
                <a:effectLst/>
                <a:latin typeface="+mn-lt"/>
                <a:ea typeface="+mn-ea"/>
                <a:cs typeface="+mn-cs"/>
              </a:rPr>
              <a:t>.</a:t>
            </a:r>
            <a:r>
              <a:rPr lang="pt-PT" sz="1200" kern="1200" dirty="0">
                <a:solidFill>
                  <a:schemeClr val="tx1"/>
                </a:solidFill>
                <a:effectLst/>
                <a:latin typeface="+mn-lt"/>
                <a:ea typeface="+mn-ea"/>
                <a:cs typeface="+mn-cs"/>
              </a:rPr>
              <a:t> e não para substituir os seres humanos através da automação de postos de trabalho. </a:t>
            </a:r>
          </a:p>
          <a:p>
            <a:r>
              <a:rPr lang="pt-PT" sz="1200" kern="1200" dirty="0">
                <a:solidFill>
                  <a:schemeClr val="tx1"/>
                </a:solidFill>
                <a:effectLst/>
                <a:latin typeface="+mn-lt"/>
                <a:ea typeface="+mn-ea"/>
                <a:cs typeface="+mn-cs"/>
              </a:rPr>
              <a:t>Fonte: EU-OSHA (2022) Robótica avançada, inteligência artificial e automatização de tarefas: definições, utilizações, políticas e estratégias, e segurança e saúde no trabalho, disponível em: https://osha.europa.eu/en/publications/advanced-robotics-artificial-intelligence-and-automation-tasks-definitions-uses-policies-and-strategies-and-occupational-safety-and-health</a:t>
            </a:r>
          </a:p>
          <a:p>
            <a:endParaRPr lang="de-DE" dirty="0"/>
          </a:p>
        </p:txBody>
      </p:sp>
      <p:sp>
        <p:nvSpPr>
          <p:cNvPr id="4" name="Foliennummernplatzhalter 3"/>
          <p:cNvSpPr>
            <a:spLocks noGrp="1"/>
          </p:cNvSpPr>
          <p:nvPr>
            <p:ph type="sldNum" sz="quarter" idx="10"/>
          </p:nvPr>
        </p:nvSpPr>
        <p:spPr/>
        <p:txBody>
          <a:bodyPr/>
          <a:lstStyle/>
          <a:p>
            <a:fld id="{BD6919F1-BCA4-4095-B84B-201DBF001E36}" type="slidenum">
              <a:rPr lang="de-DE" smtClean="0"/>
              <a:t>4</a:t>
            </a:fld>
            <a:endParaRPr lang="de-DE"/>
          </a:p>
        </p:txBody>
      </p:sp>
    </p:spTree>
    <p:extLst>
      <p:ext uri="{BB962C8B-B14F-4D97-AF65-F5344CB8AC3E}">
        <p14:creationId xmlns:p14="http://schemas.microsoft.com/office/powerpoint/2010/main" val="330002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Fonte: EU-OSHA (2022) Robótica avançada, inteligência artificial e automatização de tarefas: definições, utilizações, políticas e estratégias, e segurança e saúde no trabalho, disponível em: https://osha.europa.eu/en/publications/advanced-robotics-artificial-intelligence-and-automation-tasks-definitions-uses-policies-and-strategies-and-occupational-safety-and-health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dirty="0">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84303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408824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2"/>
              </a:solidFill>
            </a:endParaRPr>
          </a:p>
        </p:txBody>
      </p:sp>
      <p:sp>
        <p:nvSpPr>
          <p:cNvPr id="4" name="Foliennummernplatzhalter 3"/>
          <p:cNvSpPr>
            <a:spLocks noGrp="1"/>
          </p:cNvSpPr>
          <p:nvPr>
            <p:ph type="sldNum" sz="quarter" idx="10"/>
          </p:nvPr>
        </p:nvSpPr>
        <p:spPr/>
        <p:txBody>
          <a:bodyPr/>
          <a:lstStyle/>
          <a:p>
            <a:fld id="{BD6919F1-BCA4-4095-B84B-201DBF001E36}" type="slidenum">
              <a:rPr lang="de-DE" smtClean="0"/>
              <a:t>7</a:t>
            </a:fld>
            <a:endParaRPr lang="de-DE"/>
          </a:p>
        </p:txBody>
      </p:sp>
    </p:spTree>
    <p:extLst>
      <p:ext uri="{BB962C8B-B14F-4D97-AF65-F5344CB8AC3E}">
        <p14:creationId xmlns:p14="http://schemas.microsoft.com/office/powerpoint/2010/main" val="338398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Fonte: EU-OSHA (2022) Robótica avançada, inteligência artificial e automatização de tarefas: definições, utilizações, políticas e estratégias, e segurança e saúde no trabalho, disponível em: https://osha.europa.eu/en/publications/advanced-robotics-artificial-intelligence-and-automation-tasks-definitions-uses-policies-and-strategies-and-occupational-safety-and-health</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3C4CB-BE14-4280-AD17-7132132A2C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77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Fonte: EU-OSHA (2022) Robótica avançada, inteligência artificial e automatização de tarefas: definições, utilizações, políticas e estratégias, e segurança e saúde no trabalho, disponível em: https://osha.europa.eu/en/publications/advanced-robotics-artificial-intelligence-and-automation-tasks-definitions-uses-policies-and-strategies-and-occupational-safety-and-health</a:t>
            </a:r>
          </a:p>
          <a:p>
            <a:endParaRPr lang="de-DE" dirty="0"/>
          </a:p>
        </p:txBody>
      </p:sp>
      <p:sp>
        <p:nvSpPr>
          <p:cNvPr id="4" name="Foliennummernplatzhalter 3"/>
          <p:cNvSpPr>
            <a:spLocks noGrp="1"/>
          </p:cNvSpPr>
          <p:nvPr>
            <p:ph type="sldNum" sz="quarter" idx="10"/>
          </p:nvPr>
        </p:nvSpPr>
        <p:spPr/>
        <p:txBody>
          <a:bodyPr/>
          <a:lstStyle/>
          <a:p>
            <a:fld id="{BD6919F1-BCA4-4095-B84B-201DBF001E36}" type="slidenum">
              <a:rPr lang="de-DE" smtClean="0"/>
              <a:t>9</a:t>
            </a:fld>
            <a:endParaRPr lang="de-DE"/>
          </a:p>
        </p:txBody>
      </p:sp>
    </p:spTree>
    <p:extLst>
      <p:ext uri="{BB962C8B-B14F-4D97-AF65-F5344CB8AC3E}">
        <p14:creationId xmlns:p14="http://schemas.microsoft.com/office/powerpoint/2010/main" val="10815422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20" name="imagen-portada-EUOSHA-2013-16-9.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244408" y="0"/>
            <a:ext cx="936104" cy="5143500"/>
          </a:xfrm>
          <a:prstGeom prst="rect">
            <a:avLst/>
          </a:prstGeom>
        </p:spPr>
      </p:pic>
      <p:pic>
        <p:nvPicPr>
          <p:cNvPr id="16" name="Bild 4" descr="111004_EU-OSHA_PPT_EU logo.png">
            <a:extLst>
              <a:ext uri="{FF2B5EF4-FFF2-40B4-BE49-F238E27FC236}">
                <a16:creationId xmlns:a16="http://schemas.microsoft.com/office/drawing/2014/main" id="{C102AC12-D4E5-40BB-899D-79B6995F8615}"/>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341457" y="4432842"/>
            <a:ext cx="461083" cy="303608"/>
          </a:xfrm>
          <a:prstGeom prst="rect">
            <a:avLst/>
          </a:prstGeom>
          <a:noFill/>
          <a:ln w="9525">
            <a:noFill/>
            <a:miter lim="800000"/>
            <a:headEnd/>
            <a:tailEnd/>
          </a:ln>
        </p:spPr>
      </p:pic>
      <p:pic>
        <p:nvPicPr>
          <p:cNvPr id="6" name="Imagem 5">
            <a:extLst>
              <a:ext uri="{FF2B5EF4-FFF2-40B4-BE49-F238E27FC236}">
                <a16:creationId xmlns:a16="http://schemas.microsoft.com/office/drawing/2014/main" id="{D3498D86-C970-4E4E-8B07-D3F063DF6F2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4060" y="4417354"/>
            <a:ext cx="1005024" cy="319095"/>
          </a:xfrm>
          <a:prstGeom prst="rect">
            <a:avLst/>
          </a:prstGeom>
        </p:spPr>
      </p:pic>
      <p:pic>
        <p:nvPicPr>
          <p:cNvPr id="8" name="Imagem 7">
            <a:extLst>
              <a:ext uri="{FF2B5EF4-FFF2-40B4-BE49-F238E27FC236}">
                <a16:creationId xmlns:a16="http://schemas.microsoft.com/office/drawing/2014/main" id="{1F050F0A-5622-4BC8-BA03-33BD6BD6872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50150" y="4237510"/>
            <a:ext cx="692592" cy="55061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15F7FE7-EA5C-40B5-8FA8-E86CD73BFC43}" type="datetimeFigureOut">
              <a:rPr lang="de-DE" smtClean="0"/>
              <a:t>24.01.2024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B67CEC3-D50C-4F7C-98C0-FE169A8C598D}" type="slidenum">
              <a:rPr lang="de-DE" smtClean="0"/>
              <a:t>‹#›</a:t>
            </a:fld>
            <a:endParaRPr lang="de-DE"/>
          </a:p>
        </p:txBody>
      </p:sp>
    </p:spTree>
    <p:extLst>
      <p:ext uri="{BB962C8B-B14F-4D97-AF65-F5344CB8AC3E}">
        <p14:creationId xmlns:p14="http://schemas.microsoft.com/office/powerpoint/2010/main" val="153761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pic>
        <p:nvPicPr>
          <p:cNvPr id="11" name="Bild 2"/>
          <p:cNvPicPr>
            <a:picLocks noChangeAspect="1"/>
          </p:cNvPicPr>
          <p:nvPr/>
        </p:nvPicPr>
        <p:blipFill>
          <a:blip r:embed="rId3">
            <a:extLst>
              <a:ext uri="{28A0092B-C50C-407E-A947-70E740481C1C}">
                <a14:useLocalDpi xmlns:a14="http://schemas.microsoft.com/office/drawing/2010/main"/>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pt-PT">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pt-PT">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pt-PT">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pt-PT">
                <a:solidFill>
                  <a:schemeClr val="tx2"/>
                </a:solidFill>
                <a:ea typeface="+mj-ea"/>
                <a:cs typeface="Trebuchet MS"/>
              </a:rPr>
              <a:t>Agência Europeia para a Segurança e Saúde no Trabalho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pt-PT">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pt-PT" sz="2400" b="1">
                <a:solidFill>
                  <a:schemeClr val="tx2"/>
                </a:solidFill>
                <a:ea typeface="+mj-ea"/>
              </a:rPr>
              <a:t>OBRIGADO!</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t-PT"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Picture 11" descr="A logo of a healthy workplace&#10;&#10;Description automatically generated">
            <a:extLst>
              <a:ext uri="{FF2B5EF4-FFF2-40B4-BE49-F238E27FC236}">
                <a16:creationId xmlns:a16="http://schemas.microsoft.com/office/drawing/2014/main" id="{55D19BE6-764A-44EE-9B63-95837E35EEE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906687" y="4590340"/>
            <a:ext cx="468227" cy="440274"/>
          </a:xfrm>
          <a:prstGeom prst="rect">
            <a:avLst/>
          </a:prstGeom>
        </p:spPr>
      </p:pic>
      <p:pic>
        <p:nvPicPr>
          <p:cNvPr id="14" name="Picture 13">
            <a:extLst>
              <a:ext uri="{FF2B5EF4-FFF2-40B4-BE49-F238E27FC236}">
                <a16:creationId xmlns:a16="http://schemas.microsoft.com/office/drawing/2014/main" id="{3A23EB66-9FE0-4EB8-B4C3-2204367250DA}"/>
              </a:ext>
            </a:extLst>
          </p:cNvPr>
          <p:cNvPicPr>
            <a:picLocks noChangeAspect="1"/>
          </p:cNvPicPr>
          <p:nvPr userDrawn="1"/>
        </p:nvPicPr>
        <p:blipFill>
          <a:blip r:embed="rId17"/>
          <a:stretch>
            <a:fillRect/>
          </a:stretch>
        </p:blipFill>
        <p:spPr>
          <a:xfrm>
            <a:off x="451058" y="4627853"/>
            <a:ext cx="683835" cy="419419"/>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9.png"/><Relationship Id="rId4" Type="http://schemas.openxmlformats.org/officeDocument/2006/relationships/diagramLayout" Target="../diagrams/layout6.xm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0.png"/><Relationship Id="rId7" Type="http://schemas.openxmlformats.org/officeDocument/2006/relationships/diagramColors" Target="../diagrams/colors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hyperlink" Target="https://osha.europa.eu/en/publications-priority-area/automation-tasks" TargetMode="External"/><Relationship Id="rId4" Type="http://schemas.openxmlformats.org/officeDocument/2006/relationships/hyperlink" Target="https://healthy-workplaces.osha.europa.eu/en/about-topic/priority-area/worker-management-through-ai"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9258" y="3485823"/>
            <a:ext cx="7784630" cy="696600"/>
          </a:xfrm>
        </p:spPr>
        <p:txBody>
          <a:bodyPr vert="horz" lIns="0" tIns="0" rIns="0" bIns="0" rtlCol="0" anchor="t" anchorCtr="0">
            <a:normAutofit fontScale="90000"/>
          </a:bodyPr>
          <a:lstStyle/>
          <a:p>
            <a:pPr>
              <a:spcBef>
                <a:spcPts val="450"/>
              </a:spcBef>
              <a:buClr>
                <a:schemeClr val="tx2"/>
              </a:buClr>
              <a:buFont typeface="Wingdings" pitchFamily="2" charset="2"/>
            </a:pPr>
            <a:r>
              <a:rPr lang="pt-PT" sz="2000" dirty="0">
                <a:solidFill>
                  <a:srgbClr val="ACC700"/>
                </a:solidFill>
                <a:latin typeface="+mn-lt"/>
                <a:ea typeface="+mn-ea"/>
                <a:cs typeface="+mn-cs"/>
              </a:rPr>
              <a:t>TRABALHAR COM SEGURANÇA E SAÚDE NA ERA DIGITAL </a:t>
            </a:r>
            <a:br>
              <a:rPr lang="pt-PT" sz="2000" dirty="0">
                <a:solidFill>
                  <a:srgbClr val="ACC700"/>
                </a:solidFill>
                <a:latin typeface="+mn-lt"/>
                <a:ea typeface="+mn-ea"/>
                <a:cs typeface="+mn-cs"/>
              </a:rPr>
            </a:br>
            <a:r>
              <a:rPr lang="pt-PT" sz="2000" dirty="0">
                <a:solidFill>
                  <a:srgbClr val="ACC700"/>
                </a:solidFill>
                <a:latin typeface="+mn-lt"/>
                <a:ea typeface="+mn-ea"/>
                <a:cs typeface="+mn-cs"/>
              </a:rPr>
              <a:t>Campanha «Locais de Trabalho Seguros e Saudáveis 2023-2025»</a:t>
            </a:r>
            <a:br>
              <a:rPr lang="pt-PT" sz="2000" dirty="0">
                <a:solidFill>
                  <a:srgbClr val="89C140"/>
                </a:solidFill>
                <a:latin typeface="+mn-lt"/>
                <a:ea typeface="+mn-ea"/>
                <a:cs typeface="+mn-cs"/>
              </a:rPr>
            </a:br>
            <a:endParaRPr lang="pt-PT" sz="2000" dirty="0">
              <a:solidFill>
                <a:srgbClr val="89C140"/>
              </a:solidFill>
              <a:latin typeface="+mn-lt"/>
              <a:ea typeface="+mn-ea"/>
              <a:cs typeface="+mn-cs"/>
            </a:endParaRP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9258" y="2720624"/>
            <a:ext cx="7710488" cy="696599"/>
          </a:xfrm>
        </p:spPr>
        <p:txBody>
          <a:bodyPr vert="horz" lIns="0" tIns="0" rIns="0" bIns="0" rtlCol="0" anchor="t" anchorCtr="0">
            <a:noAutofit/>
          </a:bodyPr>
          <a:lstStyle/>
          <a:p>
            <a:pPr>
              <a:spcBef>
                <a:spcPct val="0"/>
              </a:spcBef>
            </a:pPr>
            <a:r>
              <a:rPr lang="pt-PT" sz="2400" dirty="0">
                <a:latin typeface="+mj-lt"/>
                <a:ea typeface="+mj-ea"/>
              </a:rPr>
              <a:t>Robótica avançada e sistemas baseados na IA para a automatização</a:t>
            </a:r>
            <a:r>
              <a:rPr lang="pt-PT" sz="2400" dirty="0">
                <a:solidFill>
                  <a:srgbClr val="FF0000"/>
                </a:solidFill>
                <a:latin typeface="+mj-lt"/>
                <a:ea typeface="+mj-ea"/>
              </a:rPr>
              <a:t> </a:t>
            </a:r>
            <a:r>
              <a:rPr lang="pt-PT" sz="2400" dirty="0">
                <a:latin typeface="+mj-lt"/>
                <a:ea typeface="+mj-ea"/>
              </a:rPr>
              <a:t>de tarefas</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target with a dart in the center&#10;&#10;Description automatically generated">
            <a:extLst>
              <a:ext uri="{FF2B5EF4-FFF2-40B4-BE49-F238E27FC236}">
                <a16:creationId xmlns:a16="http://schemas.microsoft.com/office/drawing/2014/main" id="{B7621E2D-0202-4D0E-844D-1C9EB488C077}"/>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2968845" y="671627"/>
            <a:ext cx="3206310" cy="3206310"/>
          </a:xfrm>
          <a:prstGeom prst="rect">
            <a:avLst/>
          </a:prstGeom>
        </p:spPr>
      </p:pic>
      <p:sp>
        <p:nvSpPr>
          <p:cNvPr id="2" name="Titel 1"/>
          <p:cNvSpPr>
            <a:spLocks noGrp="1"/>
          </p:cNvSpPr>
          <p:nvPr>
            <p:ph type="title"/>
          </p:nvPr>
        </p:nvSpPr>
        <p:spPr>
          <a:xfrm>
            <a:off x="450001" y="135000"/>
            <a:ext cx="7559873" cy="367200"/>
          </a:xfrm>
        </p:spPr>
        <p:txBody>
          <a:bodyPr lIns="0"/>
          <a:lstStyle/>
          <a:p>
            <a:r>
              <a:rPr lang="pt-PT" sz="2400" dirty="0"/>
              <a:t>Impacto da automatização</a:t>
            </a:r>
            <a:r>
              <a:rPr lang="pt-PT" sz="2400" dirty="0">
                <a:solidFill>
                  <a:srgbClr val="FF0000"/>
                </a:solidFill>
              </a:rPr>
              <a:t> </a:t>
            </a:r>
            <a:r>
              <a:rPr lang="pt-PT" sz="2400" dirty="0"/>
              <a:t>nos postos de trabalho</a:t>
            </a:r>
          </a:p>
        </p:txBody>
      </p:sp>
      <p:sp>
        <p:nvSpPr>
          <p:cNvPr id="4" name="Textfeld 3"/>
          <p:cNvSpPr txBox="1"/>
          <p:nvPr/>
        </p:nvSpPr>
        <p:spPr>
          <a:xfrm>
            <a:off x="457200" y="908898"/>
            <a:ext cx="7826839" cy="2006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36000" numCol="1" spcCol="38100" rtlCol="0" anchor="t">
            <a:spAutoFit/>
          </a:bodyPr>
          <a:lstStyle/>
          <a:p>
            <a:pPr marL="285743" indent="-285743" defTabSz="914378">
              <a:buFont typeface="Wingdings" panose="05000000000000000000" pitchFamily="2" charset="2"/>
              <a:buChar char="§"/>
              <a:defRPr/>
            </a:pPr>
            <a:r>
              <a:rPr lang="pt-PT" sz="1600" dirty="0">
                <a:solidFill>
                  <a:srgbClr val="0E3399"/>
                </a:solidFill>
                <a:latin typeface="Arial" panose="020B0604020202020204" pitchFamily="34" charset="0"/>
                <a:cs typeface="Arial" panose="020B0604020202020204" pitchFamily="34" charset="0"/>
              </a:rPr>
              <a:t>A maior parte dos postos de trabalho afetados são os de qualificação diferenciada; substituem uma competência mais especializada, mas menos complexa.</a:t>
            </a:r>
          </a:p>
          <a:p>
            <a:pPr defTabSz="914378">
              <a:defRPr/>
            </a:pPr>
            <a:endParaRPr lang="en-GB" sz="1600" dirty="0">
              <a:solidFill>
                <a:srgbClr val="0E3399"/>
              </a:solidFill>
              <a:latin typeface="Arial" panose="020B0604020202020204" pitchFamily="34" charset="0"/>
              <a:cs typeface="Arial" panose="020B0604020202020204" pitchFamily="34" charset="0"/>
            </a:endParaRPr>
          </a:p>
          <a:p>
            <a:pPr marL="285743" indent="-285743" defTabSz="914378">
              <a:buFont typeface="Wingdings" panose="05000000000000000000" pitchFamily="2" charset="2"/>
              <a:buChar char="§"/>
              <a:defRPr/>
            </a:pPr>
            <a:r>
              <a:rPr lang="pt-PT" sz="1600" dirty="0">
                <a:solidFill>
                  <a:srgbClr val="0E3399"/>
                </a:solidFill>
                <a:latin typeface="Arial" panose="020B0604020202020204" pitchFamily="34" charset="0"/>
                <a:cs typeface="Arial" panose="020B0604020202020204" pitchFamily="34" charset="0"/>
              </a:rPr>
              <a:t>Os sistemas robóticos são utilizados principalmente para substituir as tarefas manuais rotineiras. </a:t>
            </a:r>
          </a:p>
          <a:p>
            <a:pPr defTabSz="914378">
              <a:defRPr/>
            </a:pPr>
            <a:endParaRPr lang="en-GB" sz="1600" dirty="0">
              <a:solidFill>
                <a:srgbClr val="0E3399"/>
              </a:solidFill>
              <a:latin typeface="Arial" panose="020B0604020202020204" pitchFamily="34" charset="0"/>
              <a:cs typeface="Arial" panose="020B0604020202020204" pitchFamily="34" charset="0"/>
            </a:endParaRPr>
          </a:p>
          <a:p>
            <a:pPr marL="285743" indent="-285743" defTabSz="914378">
              <a:buFont typeface="Wingdings" panose="05000000000000000000" pitchFamily="2" charset="2"/>
              <a:buChar char="§"/>
              <a:defRPr/>
            </a:pPr>
            <a:r>
              <a:rPr lang="pt-PT" sz="1600" dirty="0">
                <a:solidFill>
                  <a:srgbClr val="0E3399"/>
                </a:solidFill>
                <a:latin typeface="Arial" panose="020B0604020202020204" pitchFamily="34" charset="0"/>
                <a:cs typeface="Arial" panose="020B0604020202020204" pitchFamily="34" charset="0"/>
              </a:rPr>
              <a:t>Estes trabalhos de nível intermédio de qualificação são mais facilmente automatizados, uma vez que obedecem a procedimentos repetitivos e finitos.</a:t>
            </a:r>
          </a:p>
        </p:txBody>
      </p:sp>
    </p:spTree>
    <p:extLst>
      <p:ext uri="{BB962C8B-B14F-4D97-AF65-F5344CB8AC3E}">
        <p14:creationId xmlns:p14="http://schemas.microsoft.com/office/powerpoint/2010/main" val="329452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96" y="143829"/>
            <a:ext cx="7559873" cy="367200"/>
          </a:xfrm>
        </p:spPr>
        <p:txBody>
          <a:bodyPr lIns="0"/>
          <a:lstStyle/>
          <a:p>
            <a:r>
              <a:rPr lang="pt-PT" sz="2400" dirty="0"/>
              <a:t>Impacto da automatização nas tarefas físicas</a:t>
            </a:r>
          </a:p>
        </p:txBody>
      </p:sp>
      <p:sp>
        <p:nvSpPr>
          <p:cNvPr id="3" name="Content Placeholder 2"/>
          <p:cNvSpPr>
            <a:spLocks noGrp="1"/>
          </p:cNvSpPr>
          <p:nvPr>
            <p:ph sz="half" idx="1"/>
          </p:nvPr>
        </p:nvSpPr>
        <p:spPr>
          <a:xfrm>
            <a:off x="1402112" y="1018466"/>
            <a:ext cx="6635149" cy="1042138"/>
          </a:xfrm>
        </p:spPr>
        <p:txBody>
          <a:bodyPr>
            <a:normAutofit fontScale="92500" lnSpcReduction="10000"/>
          </a:bodyPr>
          <a:lstStyle/>
          <a:p>
            <a:r>
              <a:rPr lang="pt-PT" sz="1600" b="1" dirty="0">
                <a:solidFill>
                  <a:schemeClr val="tx2"/>
                </a:solidFill>
              </a:rPr>
              <a:t>Assistência física na elevação de objetos ou pessoas</a:t>
            </a:r>
          </a:p>
          <a:p>
            <a:pPr marL="403225" indent="-233363">
              <a:buFont typeface="Wingdings" panose="05000000000000000000" pitchFamily="2" charset="2"/>
              <a:buChar char="ü"/>
            </a:pPr>
            <a:r>
              <a:rPr lang="pt-PT" sz="1600" b="0" dirty="0">
                <a:solidFill>
                  <a:schemeClr val="tx2"/>
                </a:solidFill>
              </a:rPr>
              <a:t>Áreas como os cuidados de saúde, a indústria transformadora e a construção</a:t>
            </a:r>
          </a:p>
          <a:p>
            <a:pPr marL="403225" indent="-233363">
              <a:buFont typeface="Wingdings" panose="05000000000000000000" pitchFamily="2" charset="2"/>
              <a:buChar char="ü"/>
            </a:pPr>
            <a:r>
              <a:rPr lang="pt-PT" sz="1600" b="0" dirty="0">
                <a:solidFill>
                  <a:schemeClr val="tx2"/>
                </a:solidFill>
              </a:rPr>
              <a:t>Reduz a pressão física sobre os trabalhadores</a:t>
            </a:r>
          </a:p>
        </p:txBody>
      </p:sp>
      <p:sp>
        <p:nvSpPr>
          <p:cNvPr id="7" name="Textfeld 6"/>
          <p:cNvSpPr txBox="1"/>
          <p:nvPr/>
        </p:nvSpPr>
        <p:spPr>
          <a:xfrm>
            <a:off x="392668" y="2320742"/>
            <a:ext cx="6789506" cy="584775"/>
          </a:xfrm>
          <a:prstGeom prst="rect">
            <a:avLst/>
          </a:prstGeom>
          <a:noFill/>
        </p:spPr>
        <p:txBody>
          <a:bodyPr wrap="square" rtlCol="0">
            <a:spAutoFit/>
          </a:bodyPr>
          <a:lstStyle/>
          <a:p>
            <a:pPr marL="214313" indent="-214313">
              <a:buFont typeface="Wingdings" panose="05000000000000000000" pitchFamily="2" charset="2"/>
              <a:buChar char="§"/>
            </a:pPr>
            <a:r>
              <a:rPr lang="pt-PT" sz="1600" b="1">
                <a:solidFill>
                  <a:schemeClr val="tx2"/>
                </a:solidFill>
              </a:rPr>
              <a:t>Transporte</a:t>
            </a:r>
          </a:p>
          <a:p>
            <a:pPr marL="457200" indent="-223838">
              <a:buFont typeface="Wingdings" panose="05000000000000000000" pitchFamily="2" charset="2"/>
              <a:buChar char="ü"/>
            </a:pPr>
            <a:r>
              <a:rPr lang="pt-PT" sz="1600">
                <a:solidFill>
                  <a:schemeClr val="tx2"/>
                </a:solidFill>
              </a:rPr>
              <a:t>Oportunidades em armazéns, hospitais e escritórios</a:t>
            </a:r>
          </a:p>
        </p:txBody>
      </p:sp>
      <p:sp>
        <p:nvSpPr>
          <p:cNvPr id="8" name="Textfeld 7"/>
          <p:cNvSpPr txBox="1"/>
          <p:nvPr/>
        </p:nvSpPr>
        <p:spPr>
          <a:xfrm>
            <a:off x="2050489" y="3399192"/>
            <a:ext cx="5986772" cy="830997"/>
          </a:xfrm>
          <a:prstGeom prst="rect">
            <a:avLst/>
          </a:prstGeom>
          <a:noFill/>
        </p:spPr>
        <p:txBody>
          <a:bodyPr wrap="square" rtlCol="0">
            <a:spAutoFit/>
          </a:bodyPr>
          <a:lstStyle/>
          <a:p>
            <a:pPr marL="214313" indent="-214313">
              <a:buFont typeface="Wingdings" panose="05000000000000000000" pitchFamily="2" charset="2"/>
              <a:buChar char="§"/>
            </a:pPr>
            <a:r>
              <a:rPr lang="pt-PT" sz="1600" b="1">
                <a:solidFill>
                  <a:schemeClr val="tx2"/>
                </a:solidFill>
              </a:rPr>
              <a:t>Limpeza dos espaços profissionais e habitacionais</a:t>
            </a:r>
          </a:p>
          <a:p>
            <a:pPr marL="457200" indent="-223838">
              <a:buFont typeface="Wingdings" panose="05000000000000000000" pitchFamily="2" charset="2"/>
              <a:buChar char="ü"/>
            </a:pPr>
            <a:r>
              <a:rPr lang="pt-PT" sz="1600">
                <a:solidFill>
                  <a:schemeClr val="tx2"/>
                </a:solidFill>
              </a:rPr>
              <a:t>Os robôs de limpeza são os mais comuns no âmbito da propriedade privada </a:t>
            </a:r>
          </a:p>
          <a:p>
            <a:endParaRPr lang="de-DE" sz="1600" dirty="0"/>
          </a:p>
        </p:txBody>
      </p:sp>
      <p:pic>
        <p:nvPicPr>
          <p:cNvPr id="11" name="Picture 10" descr="A hand holding a dumbbell&#10;&#10;Description automatically generated">
            <a:extLst>
              <a:ext uri="{FF2B5EF4-FFF2-40B4-BE49-F238E27FC236}">
                <a16:creationId xmlns:a16="http://schemas.microsoft.com/office/drawing/2014/main" id="{40630BB7-56EC-40E0-A1FC-30149BBB14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000" y="1049421"/>
            <a:ext cx="734383" cy="734383"/>
          </a:xfrm>
          <a:prstGeom prst="rect">
            <a:avLst/>
          </a:prstGeom>
        </p:spPr>
      </p:pic>
      <p:pic>
        <p:nvPicPr>
          <p:cNvPr id="13" name="Picture 12" descr="A green outline of a truck&#10;&#10;Description automatically generated">
            <a:extLst>
              <a:ext uri="{FF2B5EF4-FFF2-40B4-BE49-F238E27FC236}">
                <a16:creationId xmlns:a16="http://schemas.microsoft.com/office/drawing/2014/main" id="{089EFD5B-5167-4D8B-93DE-4D33CE08DE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4345" y="2242070"/>
            <a:ext cx="830997" cy="830997"/>
          </a:xfrm>
          <a:prstGeom prst="rect">
            <a:avLst/>
          </a:prstGeom>
        </p:spPr>
      </p:pic>
      <p:pic>
        <p:nvPicPr>
          <p:cNvPr id="15" name="Picture 14" descr="A green outline of a bucket with cleaning supplies&#10;&#10;Description automatically generated">
            <a:extLst>
              <a:ext uri="{FF2B5EF4-FFF2-40B4-BE49-F238E27FC236}">
                <a16:creationId xmlns:a16="http://schemas.microsoft.com/office/drawing/2014/main" id="{9650151D-24F2-4714-9B80-BA79CF9494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4383" y="3362797"/>
            <a:ext cx="745341" cy="745341"/>
          </a:xfrm>
          <a:prstGeom prst="rect">
            <a:avLst/>
          </a:prstGeom>
        </p:spPr>
      </p:pic>
    </p:spTree>
    <p:extLst>
      <p:ext uri="{BB962C8B-B14F-4D97-AF65-F5344CB8AC3E}">
        <p14:creationId xmlns:p14="http://schemas.microsoft.com/office/powerpoint/2010/main" val="35573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pt-PT" sz="2400" dirty="0"/>
              <a:t>Impacto da automatização nas tarefas cognitivas</a:t>
            </a:r>
          </a:p>
        </p:txBody>
      </p:sp>
      <p:sp>
        <p:nvSpPr>
          <p:cNvPr id="3" name="Content Placeholder 2"/>
          <p:cNvSpPr>
            <a:spLocks noGrp="1"/>
          </p:cNvSpPr>
          <p:nvPr>
            <p:ph sz="half" idx="1"/>
          </p:nvPr>
        </p:nvSpPr>
        <p:spPr>
          <a:xfrm>
            <a:off x="1352512" y="1128170"/>
            <a:ext cx="6761545" cy="1531330"/>
          </a:xfrm>
        </p:spPr>
        <p:txBody>
          <a:bodyPr>
            <a:normAutofit/>
          </a:bodyPr>
          <a:lstStyle/>
          <a:p>
            <a:r>
              <a:rPr lang="pt-PT" sz="1600">
                <a:solidFill>
                  <a:srgbClr val="003399"/>
                </a:solidFill>
              </a:rPr>
              <a:t>Diagnóstico e tratamento médico </a:t>
            </a:r>
          </a:p>
          <a:p>
            <a:pPr marL="403225" indent="-233363">
              <a:buFont typeface="Wingdings" panose="05000000000000000000" pitchFamily="2" charset="2"/>
              <a:buChar char="ü"/>
            </a:pPr>
            <a:r>
              <a:rPr lang="pt-PT" sz="1600" b="0">
                <a:solidFill>
                  <a:srgbClr val="003399"/>
                </a:solidFill>
              </a:rPr>
              <a:t>A IA analisa dados e fornece resultados</a:t>
            </a:r>
          </a:p>
          <a:p>
            <a:pPr marL="403225" indent="-233363">
              <a:buFont typeface="Wingdings" panose="05000000000000000000" pitchFamily="2" charset="2"/>
              <a:buChar char="ü"/>
            </a:pPr>
            <a:r>
              <a:rPr lang="pt-PT" sz="1600" b="0">
                <a:solidFill>
                  <a:srgbClr val="003399"/>
                </a:solidFill>
              </a:rPr>
              <a:t>Os profissionais de saúde tomam a decisão final</a:t>
            </a:r>
          </a:p>
          <a:p>
            <a:pPr marL="403225" indent="-233363">
              <a:buFont typeface="Wingdings" panose="05000000000000000000" pitchFamily="2" charset="2"/>
              <a:buChar char="ü"/>
            </a:pPr>
            <a:r>
              <a:rPr lang="pt-PT" sz="1600" b="0">
                <a:solidFill>
                  <a:srgbClr val="003399"/>
                </a:solidFill>
              </a:rPr>
              <a:t>À medida que a tecnologia avança, a avaliação torna-se menos supervisionada</a:t>
            </a:r>
          </a:p>
        </p:txBody>
      </p:sp>
      <p:sp>
        <p:nvSpPr>
          <p:cNvPr id="5" name="Textfeld 4"/>
          <p:cNvSpPr txBox="1"/>
          <p:nvPr/>
        </p:nvSpPr>
        <p:spPr>
          <a:xfrm>
            <a:off x="450000" y="2953002"/>
            <a:ext cx="6226157" cy="661720"/>
          </a:xfrm>
          <a:prstGeom prst="rect">
            <a:avLst/>
          </a:prstGeom>
          <a:noFill/>
        </p:spPr>
        <p:txBody>
          <a:bodyPr wrap="square" lIns="0" rtlCol="0">
            <a:spAutoFit/>
          </a:bodyPr>
          <a:lstStyle/>
          <a:p>
            <a:pPr marL="169863" indent="-169863">
              <a:spcAft>
                <a:spcPts val="600"/>
              </a:spcAft>
              <a:buFont typeface="Wingdings" panose="05000000000000000000" pitchFamily="2" charset="2"/>
              <a:buChar char="§"/>
            </a:pPr>
            <a:r>
              <a:rPr lang="pt-PT" sz="1600" b="1">
                <a:solidFill>
                  <a:srgbClr val="003399"/>
                </a:solidFill>
              </a:rPr>
              <a:t>Processamento de linguagem e de texto</a:t>
            </a:r>
          </a:p>
          <a:p>
            <a:pPr marL="461963" indent="-228600">
              <a:spcAft>
                <a:spcPts val="600"/>
              </a:spcAft>
              <a:buFont typeface="Wingdings" panose="05000000000000000000" pitchFamily="2" charset="2"/>
              <a:buChar char="ü"/>
            </a:pPr>
            <a:r>
              <a:rPr lang="pt-PT" sz="1600">
                <a:solidFill>
                  <a:srgbClr val="003399"/>
                </a:solidFill>
              </a:rPr>
              <a:t>Criação de conteúdos de texto, produção de discursos ou tradução</a:t>
            </a:r>
          </a:p>
        </p:txBody>
      </p:sp>
      <p:sp>
        <p:nvSpPr>
          <p:cNvPr id="6" name="Content Placeholder 2"/>
          <p:cNvSpPr txBox="1">
            <a:spLocks/>
          </p:cNvSpPr>
          <p:nvPr/>
        </p:nvSpPr>
        <p:spPr>
          <a:xfrm>
            <a:off x="450000" y="837000"/>
            <a:ext cx="7722400" cy="3645000"/>
          </a:xfrm>
          <a:prstGeom prst="rect">
            <a:avLst/>
          </a:prstGeom>
        </p:spPr>
        <p:txBody>
          <a:bodyPr vert="horz" lIns="91440" tIns="45720" rIns="91440" bIns="4572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188996" indent="-188996" defTabSz="342892">
              <a:buClr>
                <a:srgbClr val="003399"/>
              </a:buClr>
            </a:pPr>
            <a:endParaRPr lang="en-GB" sz="1400" dirty="0">
              <a:solidFill>
                <a:srgbClr val="003399"/>
              </a:solidFill>
              <a:latin typeface="Arial"/>
            </a:endParaRPr>
          </a:p>
        </p:txBody>
      </p:sp>
      <p:pic>
        <p:nvPicPr>
          <p:cNvPr id="11" name="Picture 10" descr="A clipboard with a stethoscope&#10;&#10;Description automatically generated">
            <a:extLst>
              <a:ext uri="{FF2B5EF4-FFF2-40B4-BE49-F238E27FC236}">
                <a16:creationId xmlns:a16="http://schemas.microsoft.com/office/drawing/2014/main" id="{3D5AE53A-0FBB-4934-A956-90C8D72E6C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515" y="1183212"/>
            <a:ext cx="902512" cy="902512"/>
          </a:xfrm>
          <a:prstGeom prst="rect">
            <a:avLst/>
          </a:prstGeom>
        </p:spPr>
      </p:pic>
      <p:pic>
        <p:nvPicPr>
          <p:cNvPr id="13" name="Picture 12" descr="A green and white chat bubbles&#10;&#10;Description automatically generated">
            <a:extLst>
              <a:ext uri="{FF2B5EF4-FFF2-40B4-BE49-F238E27FC236}">
                <a16:creationId xmlns:a16="http://schemas.microsoft.com/office/drawing/2014/main" id="{9710186D-5924-4F95-8EC9-159373D051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7191" y="2761175"/>
            <a:ext cx="1016902" cy="1016902"/>
          </a:xfrm>
          <a:prstGeom prst="rect">
            <a:avLst/>
          </a:prstGeom>
        </p:spPr>
      </p:pic>
    </p:spTree>
    <p:extLst>
      <p:ext uri="{BB962C8B-B14F-4D97-AF65-F5344CB8AC3E}">
        <p14:creationId xmlns:p14="http://schemas.microsoft.com/office/powerpoint/2010/main" val="10871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0"/>
          <a:lstStyle/>
          <a:p>
            <a:r>
              <a:rPr lang="pt-PT" sz="2400" dirty="0"/>
              <a:t>Efeitos sobre</a:t>
            </a:r>
            <a:r>
              <a:rPr lang="pt-PT" sz="2400" dirty="0">
                <a:solidFill>
                  <a:srgbClr val="FF0000"/>
                </a:solidFill>
              </a:rPr>
              <a:t> </a:t>
            </a:r>
            <a:r>
              <a:rPr lang="pt-PT" sz="2400" dirty="0"/>
              <a:t>a SST</a:t>
            </a:r>
          </a:p>
        </p:txBody>
      </p:sp>
      <p:sp>
        <p:nvSpPr>
          <p:cNvPr id="12" name="Inhaltsplatzhalter 2"/>
          <p:cNvSpPr>
            <a:spLocks noGrp="1"/>
          </p:cNvSpPr>
          <p:nvPr>
            <p:ph sz="half" idx="1"/>
          </p:nvPr>
        </p:nvSpPr>
        <p:spPr>
          <a:xfrm>
            <a:off x="382833" y="2030439"/>
            <a:ext cx="2665752" cy="1775637"/>
          </a:xfrm>
        </p:spPr>
        <p:txBody>
          <a:bodyPr>
            <a:normAutofit/>
          </a:bodyPr>
          <a:lstStyle/>
          <a:p>
            <a:pPr>
              <a:spcBef>
                <a:spcPts val="0"/>
              </a:spcBef>
              <a:spcAft>
                <a:spcPts val="600"/>
              </a:spcAft>
              <a:buClr>
                <a:srgbClr val="003399"/>
              </a:buClr>
              <a:buFont typeface="Arial" panose="020B0604020202020204" pitchFamily="34" charset="0"/>
              <a:buChar char="•"/>
              <a:defRPr/>
            </a:pPr>
            <a:r>
              <a:rPr lang="pt-PT" sz="1600" b="0">
                <a:solidFill>
                  <a:srgbClr val="003399"/>
                </a:solidFill>
              </a:rPr>
              <a:t>Benefícios físicos</a:t>
            </a:r>
          </a:p>
          <a:p>
            <a:pPr>
              <a:spcBef>
                <a:spcPts val="0"/>
              </a:spcBef>
              <a:spcAft>
                <a:spcPts val="600"/>
              </a:spcAft>
              <a:buClr>
                <a:srgbClr val="003399"/>
              </a:buClr>
              <a:buFont typeface="Arial" panose="020B0604020202020204" pitchFamily="34" charset="0"/>
              <a:buChar char="•"/>
              <a:defRPr/>
            </a:pPr>
            <a:r>
              <a:rPr lang="pt-PT" sz="1600" b="0">
                <a:solidFill>
                  <a:srgbClr val="003399"/>
                </a:solidFill>
              </a:rPr>
              <a:t>Riscos físicos</a:t>
            </a:r>
          </a:p>
          <a:p>
            <a:pPr>
              <a:spcBef>
                <a:spcPts val="0"/>
              </a:spcBef>
              <a:spcAft>
                <a:spcPts val="600"/>
              </a:spcAft>
              <a:buClr>
                <a:srgbClr val="003399"/>
              </a:buClr>
              <a:buFont typeface="Arial" panose="020B0604020202020204" pitchFamily="34" charset="0"/>
              <a:buChar char="•"/>
              <a:defRPr/>
            </a:pPr>
            <a:r>
              <a:rPr lang="pt-PT" sz="1600" b="0">
                <a:solidFill>
                  <a:srgbClr val="003399"/>
                </a:solidFill>
              </a:rPr>
              <a:t>Saúde física a longo prazo</a:t>
            </a:r>
          </a:p>
          <a:p>
            <a:pPr lvl="1">
              <a:spcAft>
                <a:spcPts val="600"/>
              </a:spcAft>
            </a:pPr>
            <a:endParaRPr lang="en-US" sz="1600" dirty="0"/>
          </a:p>
        </p:txBody>
      </p:sp>
      <p:sp>
        <p:nvSpPr>
          <p:cNvPr id="11" name="Inhaltsplatzhalter 2"/>
          <p:cNvSpPr txBox="1">
            <a:spLocks/>
          </p:cNvSpPr>
          <p:nvPr/>
        </p:nvSpPr>
        <p:spPr>
          <a:xfrm>
            <a:off x="3137733" y="2030439"/>
            <a:ext cx="2665752" cy="1775637"/>
          </a:xfrm>
          <a:prstGeom prst="rect">
            <a:avLst/>
          </a:prstGeom>
        </p:spPr>
        <p:txBody>
          <a:bodyPr vert="horz" lIns="91440" tIns="45720" rIns="9144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a:spcBef>
                <a:spcPts val="0"/>
              </a:spcBef>
              <a:spcAft>
                <a:spcPts val="600"/>
              </a:spcAft>
              <a:buFont typeface="Arial" panose="020B0604020202020204" pitchFamily="34" charset="0"/>
              <a:buChar char="•"/>
            </a:pPr>
            <a:r>
              <a:rPr lang="pt-PT" sz="1600" b="0">
                <a:solidFill>
                  <a:srgbClr val="003399"/>
                </a:solidFill>
              </a:rPr>
              <a:t>Atribuição de tarefas</a:t>
            </a:r>
          </a:p>
          <a:p>
            <a:pPr>
              <a:spcBef>
                <a:spcPts val="0"/>
              </a:spcBef>
              <a:spcAft>
                <a:spcPts val="600"/>
              </a:spcAft>
              <a:buFont typeface="Arial" panose="020B0604020202020204" pitchFamily="34" charset="0"/>
              <a:buChar char="•"/>
            </a:pPr>
            <a:r>
              <a:rPr lang="pt-PT" sz="1600" b="0">
                <a:solidFill>
                  <a:srgbClr val="003399"/>
                </a:solidFill>
              </a:rPr>
              <a:t>Conceção das tarefas</a:t>
            </a:r>
          </a:p>
          <a:p>
            <a:pPr>
              <a:spcBef>
                <a:spcPts val="0"/>
              </a:spcBef>
              <a:spcAft>
                <a:spcPts val="600"/>
              </a:spcAft>
              <a:buFont typeface="Arial" panose="020B0604020202020204" pitchFamily="34" charset="0"/>
              <a:buChar char="•"/>
            </a:pPr>
            <a:r>
              <a:rPr lang="pt-PT" sz="1600" b="0">
                <a:solidFill>
                  <a:srgbClr val="003399"/>
                </a:solidFill>
              </a:rPr>
              <a:t>Conceção da interação</a:t>
            </a:r>
          </a:p>
          <a:p>
            <a:pPr>
              <a:spcBef>
                <a:spcPts val="0"/>
              </a:spcBef>
              <a:spcAft>
                <a:spcPts val="600"/>
              </a:spcAft>
              <a:buFont typeface="Arial" panose="020B0604020202020204" pitchFamily="34" charset="0"/>
              <a:buChar char="•"/>
            </a:pPr>
            <a:r>
              <a:rPr lang="pt-PT" sz="1600" b="0">
                <a:solidFill>
                  <a:srgbClr val="003399"/>
                </a:solidFill>
              </a:rPr>
              <a:t>Operação e supervisão</a:t>
            </a:r>
          </a:p>
        </p:txBody>
      </p:sp>
      <p:sp>
        <p:nvSpPr>
          <p:cNvPr id="13" name="Inhaltsplatzhalter 2"/>
          <p:cNvSpPr txBox="1">
            <a:spLocks/>
          </p:cNvSpPr>
          <p:nvPr/>
        </p:nvSpPr>
        <p:spPr>
          <a:xfrm>
            <a:off x="5892633" y="2030439"/>
            <a:ext cx="2868534" cy="1868207"/>
          </a:xfrm>
          <a:prstGeom prst="rect">
            <a:avLst/>
          </a:prstGeom>
        </p:spPr>
        <p:txBody>
          <a:bodyPr vert="horz" lIns="91440" tIns="45720" rIns="91440" bIns="4572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defTabSz="342892">
              <a:spcBef>
                <a:spcPts val="0"/>
              </a:spcBef>
              <a:spcAft>
                <a:spcPts val="600"/>
              </a:spcAft>
              <a:buClr>
                <a:srgbClr val="003399"/>
              </a:buClr>
              <a:buFont typeface="Arial" panose="020B0604020202020204" pitchFamily="34" charset="0"/>
              <a:buChar char="•"/>
              <a:defRPr/>
            </a:pPr>
            <a:r>
              <a:rPr lang="pt-PT" sz="1600" b="0" dirty="0">
                <a:solidFill>
                  <a:srgbClr val="003399"/>
                </a:solidFill>
              </a:rPr>
              <a:t>Processo de introdução e gestão da mudança</a:t>
            </a:r>
          </a:p>
          <a:p>
            <a:pPr defTabSz="342892">
              <a:lnSpc>
                <a:spcPct val="120000"/>
              </a:lnSpc>
              <a:spcBef>
                <a:spcPts val="0"/>
              </a:spcBef>
              <a:spcAft>
                <a:spcPts val="600"/>
              </a:spcAft>
              <a:buClr>
                <a:srgbClr val="003399"/>
              </a:buClr>
              <a:buFont typeface="Arial" panose="020B0604020202020204" pitchFamily="34" charset="0"/>
              <a:buChar char="•"/>
              <a:defRPr/>
            </a:pPr>
            <a:r>
              <a:rPr lang="pt-PT" sz="1600" b="0" dirty="0" err="1">
                <a:solidFill>
                  <a:srgbClr val="003399"/>
                </a:solidFill>
              </a:rPr>
              <a:t>Cibersegurança</a:t>
            </a:r>
            <a:endParaRPr lang="pt-PT" sz="1600" b="0" dirty="0">
              <a:solidFill>
                <a:srgbClr val="003399"/>
              </a:solidFill>
            </a:endParaRPr>
          </a:p>
          <a:p>
            <a:pPr defTabSz="342892">
              <a:lnSpc>
                <a:spcPct val="120000"/>
              </a:lnSpc>
              <a:spcBef>
                <a:spcPts val="0"/>
              </a:spcBef>
              <a:spcAft>
                <a:spcPts val="600"/>
              </a:spcAft>
              <a:buClr>
                <a:srgbClr val="003399"/>
              </a:buClr>
              <a:buFont typeface="Arial" panose="020B0604020202020204" pitchFamily="34" charset="0"/>
              <a:buChar char="•"/>
              <a:defRPr/>
            </a:pPr>
            <a:r>
              <a:rPr lang="pt-PT" sz="1600" b="0" dirty="0">
                <a:solidFill>
                  <a:srgbClr val="003399"/>
                </a:solidFill>
              </a:rPr>
              <a:t>Necessidade de formação</a:t>
            </a:r>
          </a:p>
          <a:p>
            <a:pPr marL="188996" indent="-188996" defTabSz="342892">
              <a:spcBef>
                <a:spcPts val="0"/>
              </a:spcBef>
              <a:spcAft>
                <a:spcPts val="600"/>
              </a:spcAft>
              <a:buClr>
                <a:srgbClr val="003399"/>
              </a:buClr>
              <a:defRPr/>
            </a:pPr>
            <a:endParaRPr lang="en-US" sz="1600" dirty="0">
              <a:solidFill>
                <a:srgbClr val="003399"/>
              </a:solidFill>
            </a:endParaRPr>
          </a:p>
          <a:p>
            <a:pPr marL="323992" lvl="1" indent="-134997" defTabSz="342892">
              <a:spcAft>
                <a:spcPts val="600"/>
              </a:spcAft>
              <a:defRPr/>
            </a:pPr>
            <a:endParaRPr lang="en-US" sz="1600" dirty="0">
              <a:solidFill>
                <a:srgbClr val="000000"/>
              </a:solidFill>
            </a:endParaRPr>
          </a:p>
        </p:txBody>
      </p:sp>
      <p:grpSp>
        <p:nvGrpSpPr>
          <p:cNvPr id="4" name="Group 3">
            <a:extLst>
              <a:ext uri="{FF2B5EF4-FFF2-40B4-BE49-F238E27FC236}">
                <a16:creationId xmlns:a16="http://schemas.microsoft.com/office/drawing/2014/main" id="{9BFB81E9-8C9B-4107-82B6-AD8C53133D87}"/>
              </a:ext>
            </a:extLst>
          </p:cNvPr>
          <p:cNvGrpSpPr/>
          <p:nvPr/>
        </p:nvGrpSpPr>
        <p:grpSpPr>
          <a:xfrm>
            <a:off x="523480" y="957942"/>
            <a:ext cx="2341966" cy="818294"/>
            <a:chOff x="523480" y="957942"/>
            <a:chExt cx="2341966" cy="818294"/>
          </a:xfrm>
        </p:grpSpPr>
        <p:pic>
          <p:nvPicPr>
            <p:cNvPr id="14" name="Picture 13">
              <a:extLst>
                <a:ext uri="{FF2B5EF4-FFF2-40B4-BE49-F238E27FC236}">
                  <a16:creationId xmlns:a16="http://schemas.microsoft.com/office/drawing/2014/main" id="{A5D41289-EA45-4B1A-BEF8-3D3F4B70A5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3480" y="957942"/>
              <a:ext cx="2341966" cy="818294"/>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9F5F3599-91C0-4950-B14C-9EB2B19791C6}"/>
                </a:ext>
              </a:extLst>
            </p:cNvPr>
            <p:cNvSpPr txBox="1"/>
            <p:nvPr/>
          </p:nvSpPr>
          <p:spPr>
            <a:xfrm>
              <a:off x="541830" y="1043923"/>
              <a:ext cx="2256448" cy="646331"/>
            </a:xfrm>
            <a:prstGeom prst="rect">
              <a:avLst/>
            </a:prstGeom>
            <a:noFill/>
          </p:spPr>
          <p:txBody>
            <a:bodyPr wrap="square">
              <a:spAutoFit/>
            </a:bodyPr>
            <a:lstStyle/>
            <a:p>
              <a:pPr algn="ctr" defTabSz="914378" hangingPunct="0">
                <a:defRPr/>
              </a:pPr>
              <a:r>
                <a:rPr lang="pt-PT" sz="1800" b="1">
                  <a:solidFill>
                    <a:schemeClr val="bg1"/>
                  </a:solidFill>
                  <a:ea typeface="Arial"/>
                  <a:cs typeface="Arial"/>
                  <a:sym typeface="Arial"/>
                </a:rPr>
                <a:t>Efeitos </a:t>
              </a:r>
              <a:br>
                <a:rPr lang="pt-PT" sz="1800" b="1">
                  <a:solidFill>
                    <a:schemeClr val="bg1"/>
                  </a:solidFill>
                  <a:ea typeface="Arial"/>
                  <a:cs typeface="Arial"/>
                  <a:sym typeface="Arial"/>
                </a:rPr>
              </a:br>
              <a:r>
                <a:rPr lang="pt-PT" sz="1800" b="1">
                  <a:solidFill>
                    <a:schemeClr val="bg1"/>
                  </a:solidFill>
                  <a:ea typeface="Arial"/>
                  <a:cs typeface="Arial"/>
                  <a:sym typeface="Arial"/>
                </a:rPr>
                <a:t>físicos</a:t>
              </a:r>
            </a:p>
          </p:txBody>
        </p:sp>
      </p:grpSp>
      <p:grpSp>
        <p:nvGrpSpPr>
          <p:cNvPr id="17" name="Group 16">
            <a:extLst>
              <a:ext uri="{FF2B5EF4-FFF2-40B4-BE49-F238E27FC236}">
                <a16:creationId xmlns:a16="http://schemas.microsoft.com/office/drawing/2014/main" id="{A22989EA-F42D-4F00-A764-BC40D4400FA5}"/>
              </a:ext>
            </a:extLst>
          </p:cNvPr>
          <p:cNvGrpSpPr/>
          <p:nvPr/>
        </p:nvGrpSpPr>
        <p:grpSpPr>
          <a:xfrm>
            <a:off x="3266688" y="962451"/>
            <a:ext cx="2341966" cy="818294"/>
            <a:chOff x="523480" y="957942"/>
            <a:chExt cx="2341966" cy="818294"/>
          </a:xfrm>
        </p:grpSpPr>
        <p:pic>
          <p:nvPicPr>
            <p:cNvPr id="18" name="Picture 17">
              <a:extLst>
                <a:ext uri="{FF2B5EF4-FFF2-40B4-BE49-F238E27FC236}">
                  <a16:creationId xmlns:a16="http://schemas.microsoft.com/office/drawing/2014/main" id="{2292287B-4285-41FD-8681-AC6645BCBF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3480" y="957942"/>
              <a:ext cx="2341966" cy="818294"/>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4C869106-0447-4FC8-986F-357B0FF23CDF}"/>
                </a:ext>
              </a:extLst>
            </p:cNvPr>
            <p:cNvSpPr txBox="1"/>
            <p:nvPr/>
          </p:nvSpPr>
          <p:spPr>
            <a:xfrm>
              <a:off x="541830" y="1043923"/>
              <a:ext cx="2256448" cy="646331"/>
            </a:xfrm>
            <a:prstGeom prst="rect">
              <a:avLst/>
            </a:prstGeom>
            <a:noFill/>
          </p:spPr>
          <p:txBody>
            <a:bodyPr wrap="square">
              <a:spAutoFit/>
            </a:bodyPr>
            <a:lstStyle/>
            <a:p>
              <a:pPr algn="ctr" defTabSz="914378" hangingPunct="0">
                <a:defRPr/>
              </a:pPr>
              <a:r>
                <a:rPr lang="pt-PT" sz="1800" b="1">
                  <a:solidFill>
                    <a:schemeClr val="bg1"/>
                  </a:solidFill>
                  <a:ea typeface="Arial"/>
                  <a:cs typeface="Arial"/>
                  <a:sym typeface="Arial"/>
                </a:rPr>
                <a:t>Efeitos psicossociais</a:t>
              </a:r>
            </a:p>
          </p:txBody>
        </p:sp>
      </p:grpSp>
      <p:grpSp>
        <p:nvGrpSpPr>
          <p:cNvPr id="20" name="Group 19">
            <a:extLst>
              <a:ext uri="{FF2B5EF4-FFF2-40B4-BE49-F238E27FC236}">
                <a16:creationId xmlns:a16="http://schemas.microsoft.com/office/drawing/2014/main" id="{C6D18F5E-578C-4AFB-A608-8732D72A5DA4}"/>
              </a:ext>
            </a:extLst>
          </p:cNvPr>
          <p:cNvGrpSpPr/>
          <p:nvPr/>
        </p:nvGrpSpPr>
        <p:grpSpPr>
          <a:xfrm>
            <a:off x="6026370" y="957942"/>
            <a:ext cx="2341966" cy="818294"/>
            <a:chOff x="523480" y="957942"/>
            <a:chExt cx="2341966" cy="818294"/>
          </a:xfrm>
        </p:grpSpPr>
        <p:pic>
          <p:nvPicPr>
            <p:cNvPr id="21" name="Picture 20">
              <a:extLst>
                <a:ext uri="{FF2B5EF4-FFF2-40B4-BE49-F238E27FC236}">
                  <a16:creationId xmlns:a16="http://schemas.microsoft.com/office/drawing/2014/main" id="{CD3618A6-1E43-459F-9B6C-257A8BF864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3480" y="957942"/>
              <a:ext cx="2341966" cy="818294"/>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a:extLst>
                <a:ext uri="{FF2B5EF4-FFF2-40B4-BE49-F238E27FC236}">
                  <a16:creationId xmlns:a16="http://schemas.microsoft.com/office/drawing/2014/main" id="{83BAB556-3928-41B2-B535-B611EC3048DF}"/>
                </a:ext>
              </a:extLst>
            </p:cNvPr>
            <p:cNvSpPr txBox="1"/>
            <p:nvPr/>
          </p:nvSpPr>
          <p:spPr>
            <a:xfrm>
              <a:off x="541830" y="1043923"/>
              <a:ext cx="2256448" cy="646331"/>
            </a:xfrm>
            <a:prstGeom prst="rect">
              <a:avLst/>
            </a:prstGeom>
            <a:noFill/>
          </p:spPr>
          <p:txBody>
            <a:bodyPr wrap="square">
              <a:spAutoFit/>
            </a:bodyPr>
            <a:lstStyle/>
            <a:p>
              <a:pPr algn="ctr" defTabSz="914378" hangingPunct="0">
                <a:defRPr/>
              </a:pPr>
              <a:r>
                <a:rPr lang="pt-PT" sz="1800" b="1">
                  <a:solidFill>
                    <a:schemeClr val="bg1"/>
                  </a:solidFill>
                  <a:ea typeface="Arial"/>
                  <a:cs typeface="Arial"/>
                  <a:sym typeface="Arial"/>
                </a:rPr>
                <a:t>Efeitos organizacionais</a:t>
              </a:r>
            </a:p>
          </p:txBody>
        </p:sp>
      </p:grpSp>
    </p:spTree>
    <p:extLst>
      <p:ext uri="{BB962C8B-B14F-4D97-AF65-F5344CB8AC3E}">
        <p14:creationId xmlns:p14="http://schemas.microsoft.com/office/powerpoint/2010/main" val="390169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le 1"/>
          <p:cNvSpPr txBox="1">
            <a:spLocks noGrp="1"/>
          </p:cNvSpPr>
          <p:nvPr>
            <p:ph type="title"/>
          </p:nvPr>
        </p:nvSpPr>
        <p:spPr>
          <a:xfrm>
            <a:off x="454899" y="75807"/>
            <a:ext cx="7559872" cy="508859"/>
          </a:xfrm>
          <a:prstGeom prst="rect">
            <a:avLst/>
          </a:prstGeom>
        </p:spPr>
        <p:txBody>
          <a:bodyPr lIns="0">
            <a:normAutofit fontScale="90000"/>
          </a:bodyPr>
          <a:lstStyle/>
          <a:p>
            <a:r>
              <a:rPr lang="pt-PT" sz="2400" dirty="0"/>
              <a:t>Riscos e oportunidades dos sistemas baseados em IA na SST</a:t>
            </a:r>
          </a:p>
        </p:txBody>
      </p:sp>
      <p:grpSp>
        <p:nvGrpSpPr>
          <p:cNvPr id="15" name="Group 14">
            <a:extLst>
              <a:ext uri="{FF2B5EF4-FFF2-40B4-BE49-F238E27FC236}">
                <a16:creationId xmlns:a16="http://schemas.microsoft.com/office/drawing/2014/main" id="{CFB44D39-D4E2-4BBB-BCD5-D26EDCCE70BB}"/>
              </a:ext>
            </a:extLst>
          </p:cNvPr>
          <p:cNvGrpSpPr/>
          <p:nvPr/>
        </p:nvGrpSpPr>
        <p:grpSpPr>
          <a:xfrm>
            <a:off x="81492" y="781577"/>
            <a:ext cx="5810275" cy="3608908"/>
            <a:chOff x="2990310" y="900229"/>
            <a:chExt cx="5810275" cy="3608908"/>
          </a:xfrm>
        </p:grpSpPr>
        <p:sp>
          <p:nvSpPr>
            <p:cNvPr id="2" name="Ellipse 1"/>
            <p:cNvSpPr/>
            <p:nvPr/>
          </p:nvSpPr>
          <p:spPr>
            <a:xfrm>
              <a:off x="4235176" y="1004323"/>
              <a:ext cx="3185160" cy="3185160"/>
            </a:xfrm>
            <a:prstGeom prst="ellipse">
              <a:avLst/>
            </a:prstGeom>
            <a:solidFill>
              <a:srgbClr val="ACC7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3" name="Ellipse 2"/>
            <p:cNvSpPr/>
            <p:nvPr/>
          </p:nvSpPr>
          <p:spPr>
            <a:xfrm>
              <a:off x="4886686" y="1663091"/>
              <a:ext cx="1882140" cy="1882140"/>
            </a:xfrm>
            <a:prstGeom prst="ellipse">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 name="Ellipse 3"/>
            <p:cNvSpPr/>
            <p:nvPr/>
          </p:nvSpPr>
          <p:spPr>
            <a:xfrm>
              <a:off x="5100046" y="1876451"/>
              <a:ext cx="1455420" cy="1455420"/>
            </a:xfrm>
            <a:prstGeom prst="ellipse">
              <a:avLst/>
            </a:prstGeom>
            <a:solidFill>
              <a:srgbClr val="003399"/>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Ellipse 4"/>
            <p:cNvSpPr/>
            <p:nvPr/>
          </p:nvSpPr>
          <p:spPr>
            <a:xfrm>
              <a:off x="5448564" y="2224970"/>
              <a:ext cx="758383" cy="758383"/>
            </a:xfrm>
            <a:prstGeom prst="ellipse">
              <a:avLst/>
            </a:prstGeom>
            <a:solidFill>
              <a:schemeClr val="bg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Rechteck 5"/>
            <p:cNvSpPr/>
            <p:nvPr/>
          </p:nvSpPr>
          <p:spPr>
            <a:xfrm>
              <a:off x="5812516" y="998358"/>
              <a:ext cx="38100" cy="7152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cxnSp>
          <p:nvCxnSpPr>
            <p:cNvPr id="10" name="Gerader Verbinder 9"/>
            <p:cNvCxnSpPr/>
            <p:nvPr/>
          </p:nvCxnSpPr>
          <p:spPr>
            <a:xfrm>
              <a:off x="6163036" y="3416596"/>
              <a:ext cx="316230" cy="665132"/>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flipV="1">
              <a:off x="6591987" y="1663092"/>
              <a:ext cx="651510" cy="47809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6680407" y="2983353"/>
              <a:ext cx="607300" cy="288751"/>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a:stCxn id="2" idx="3"/>
              <a:endCxn id="3" idx="3"/>
            </p:cNvCxnSpPr>
            <p:nvPr/>
          </p:nvCxnSpPr>
          <p:spPr>
            <a:xfrm flipV="1">
              <a:off x="4701632" y="3269598"/>
              <a:ext cx="460687" cy="453429"/>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a:stCxn id="2" idx="2"/>
              <a:endCxn id="3" idx="2"/>
            </p:cNvCxnSpPr>
            <p:nvPr/>
          </p:nvCxnSpPr>
          <p:spPr>
            <a:xfrm>
              <a:off x="4235176" y="2596903"/>
              <a:ext cx="651510" cy="7258"/>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a:stCxn id="2" idx="1"/>
              <a:endCxn id="3" idx="1"/>
            </p:cNvCxnSpPr>
            <p:nvPr/>
          </p:nvCxnSpPr>
          <p:spPr>
            <a:xfrm>
              <a:off x="4701632" y="1470779"/>
              <a:ext cx="460687" cy="467945"/>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sp>
          <p:nvSpPr>
            <p:cNvPr id="289" name="Textfeld 288"/>
            <p:cNvSpPr txBox="1"/>
            <p:nvPr/>
          </p:nvSpPr>
          <p:spPr>
            <a:xfrm>
              <a:off x="6415186" y="1034948"/>
              <a:ext cx="1655347" cy="200055"/>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700" b="1" dirty="0">
                  <a:solidFill>
                    <a:srgbClr val="003399"/>
                  </a:solidFill>
                </a:rPr>
                <a:t>PREVENÇÃO DE ACIDENTES</a:t>
              </a:r>
            </a:p>
          </p:txBody>
        </p:sp>
        <p:sp>
          <p:nvSpPr>
            <p:cNvPr id="290" name="Rechteck 289"/>
            <p:cNvSpPr/>
            <p:nvPr/>
          </p:nvSpPr>
          <p:spPr>
            <a:xfrm>
              <a:off x="7154139" y="1923131"/>
              <a:ext cx="1646446" cy="453109"/>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a:solidFill>
                    <a:srgbClr val="003399"/>
                  </a:solidFill>
                </a:rPr>
                <a:t>STRESSE</a:t>
              </a:r>
            </a:p>
            <a:p>
              <a:pPr marL="115888" indent="-115888">
                <a:buFont typeface="Wingdings" panose="05000000000000000000" pitchFamily="2" charset="2"/>
                <a:buChar char="§"/>
              </a:pPr>
              <a:r>
                <a:rPr lang="pt-PT" sz="700" b="1">
                  <a:solidFill>
                    <a:srgbClr val="003399"/>
                  </a:solidFill>
                </a:rPr>
                <a:t>PROBLEMAS DE COMUNICAÇÃO</a:t>
              </a:r>
            </a:p>
            <a:p>
              <a:pPr marL="115888" indent="-115888">
                <a:buFont typeface="Wingdings" panose="05000000000000000000" pitchFamily="2" charset="2"/>
                <a:buChar char="§"/>
              </a:pPr>
              <a:r>
                <a:rPr lang="pt-PT" sz="700" b="1">
                  <a:solidFill>
                    <a:srgbClr val="003399"/>
                  </a:solidFill>
                </a:rPr>
                <a:t>CONFLITOS</a:t>
              </a:r>
            </a:p>
          </p:txBody>
        </p:sp>
        <p:sp>
          <p:nvSpPr>
            <p:cNvPr id="291" name="Textfeld 290"/>
            <p:cNvSpPr txBox="1"/>
            <p:nvPr/>
          </p:nvSpPr>
          <p:spPr>
            <a:xfrm rot="18489174">
              <a:off x="4784720" y="1946836"/>
              <a:ext cx="875511" cy="207749"/>
            </a:xfrm>
            <a:prstGeom prst="rect">
              <a:avLst/>
            </a:prstGeom>
            <a:noFill/>
          </p:spPr>
          <p:txBody>
            <a:bodyPr wrap="square" rtlCol="0">
              <a:spAutoFit/>
            </a:bodyPr>
            <a:lstStyle/>
            <a:p>
              <a:r>
                <a:rPr lang="pt-PT" sz="750" b="1">
                  <a:solidFill>
                    <a:srgbClr val="003399"/>
                  </a:solidFill>
                </a:rPr>
                <a:t>Psicossociais</a:t>
              </a:r>
            </a:p>
          </p:txBody>
        </p:sp>
        <p:sp>
          <p:nvSpPr>
            <p:cNvPr id="37" name="Textfeld 36"/>
            <p:cNvSpPr txBox="1"/>
            <p:nvPr/>
          </p:nvSpPr>
          <p:spPr>
            <a:xfrm rot="1720010">
              <a:off x="5944489" y="1840937"/>
              <a:ext cx="875511" cy="207749"/>
            </a:xfrm>
            <a:prstGeom prst="rect">
              <a:avLst/>
            </a:prstGeom>
            <a:noFill/>
          </p:spPr>
          <p:txBody>
            <a:bodyPr wrap="square" rtlCol="0">
              <a:spAutoFit/>
            </a:bodyPr>
            <a:lstStyle/>
            <a:p>
              <a:r>
                <a:rPr lang="pt-PT" sz="750" b="1">
                  <a:solidFill>
                    <a:srgbClr val="003399"/>
                  </a:solidFill>
                </a:rPr>
                <a:t>Físicos</a:t>
              </a:r>
            </a:p>
          </p:txBody>
        </p:sp>
        <p:sp>
          <p:nvSpPr>
            <p:cNvPr id="38" name="Textfeld 37"/>
            <p:cNvSpPr txBox="1"/>
            <p:nvPr/>
          </p:nvSpPr>
          <p:spPr>
            <a:xfrm rot="17761369">
              <a:off x="6073035" y="2876311"/>
              <a:ext cx="951974" cy="207749"/>
            </a:xfrm>
            <a:prstGeom prst="rect">
              <a:avLst/>
            </a:prstGeom>
            <a:noFill/>
          </p:spPr>
          <p:txBody>
            <a:bodyPr wrap="square" rtlCol="0">
              <a:spAutoFit/>
            </a:bodyPr>
            <a:lstStyle/>
            <a:p>
              <a:r>
                <a:rPr lang="pt-PT" sz="750" b="1" dirty="0">
                  <a:solidFill>
                    <a:srgbClr val="003399"/>
                  </a:solidFill>
                </a:rPr>
                <a:t>Organizacionais</a:t>
              </a:r>
            </a:p>
          </p:txBody>
        </p:sp>
        <p:sp>
          <p:nvSpPr>
            <p:cNvPr id="39" name="Textfeld 38"/>
            <p:cNvSpPr txBox="1"/>
            <p:nvPr/>
          </p:nvSpPr>
          <p:spPr>
            <a:xfrm>
              <a:off x="7142555" y="1714210"/>
              <a:ext cx="1658030" cy="200055"/>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700" b="1">
                  <a:solidFill>
                    <a:srgbClr val="003399"/>
                  </a:solidFill>
                </a:rPr>
                <a:t>QUALIDADE DA COOPERAÇÃO</a:t>
              </a:r>
            </a:p>
          </p:txBody>
        </p:sp>
        <p:sp>
          <p:nvSpPr>
            <p:cNvPr id="40" name="Textfeld 39"/>
            <p:cNvSpPr txBox="1"/>
            <p:nvPr/>
          </p:nvSpPr>
          <p:spPr>
            <a:xfrm>
              <a:off x="6858099" y="3632523"/>
              <a:ext cx="1706319" cy="300082"/>
            </a:xfrm>
            <a:prstGeom prst="rect">
              <a:avLst/>
            </a:prstGeom>
            <a:solidFill>
              <a:srgbClr val="D7E3AF"/>
            </a:solidFill>
          </p:spPr>
          <p:txBody>
            <a:bodyPr wrap="square" rtlCol="0">
              <a:spAutoFit/>
            </a:bodyPr>
            <a:lstStyle/>
            <a:p>
              <a:r>
                <a:rPr lang="pt-PT" sz="675" b="1" dirty="0">
                  <a:solidFill>
                    <a:srgbClr val="003399"/>
                  </a:solidFill>
                </a:rPr>
                <a:t>- MELHORIA DE COMPETÊNCIAS</a:t>
              </a:r>
              <a:br>
                <a:rPr lang="pt-PT" sz="675" b="1" dirty="0">
                  <a:solidFill>
                    <a:srgbClr val="003399"/>
                  </a:solidFill>
                </a:rPr>
              </a:br>
              <a:r>
                <a:rPr lang="pt-PT" sz="675" b="1" dirty="0">
                  <a:solidFill>
                    <a:srgbClr val="003399"/>
                  </a:solidFill>
                </a:rPr>
                <a:t>- REQUALIFICAÇÃO</a:t>
              </a:r>
            </a:p>
          </p:txBody>
        </p:sp>
        <p:sp>
          <p:nvSpPr>
            <p:cNvPr id="41" name="Rechteck 40"/>
            <p:cNvSpPr/>
            <p:nvPr/>
          </p:nvSpPr>
          <p:spPr>
            <a:xfrm>
              <a:off x="6871850" y="3940530"/>
              <a:ext cx="1692568" cy="248953"/>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675" b="1" dirty="0">
                  <a:solidFill>
                    <a:srgbClr val="003399"/>
                  </a:solidFill>
                </a:rPr>
                <a:t>- DESQUALIFICAÇÃO</a:t>
              </a:r>
            </a:p>
          </p:txBody>
        </p:sp>
        <p:sp>
          <p:nvSpPr>
            <p:cNvPr id="42" name="Textfeld 41"/>
            <p:cNvSpPr txBox="1"/>
            <p:nvPr/>
          </p:nvSpPr>
          <p:spPr>
            <a:xfrm>
              <a:off x="3782921" y="3815966"/>
              <a:ext cx="1987531" cy="307777"/>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700" b="1" dirty="0">
                  <a:solidFill>
                    <a:srgbClr val="003399"/>
                  </a:solidFill>
                </a:rPr>
                <a:t>VOLUME DE TRABALHO REDUZIDO</a:t>
              </a:r>
            </a:p>
            <a:p>
              <a:pPr marL="115888" indent="-115888">
                <a:buFont typeface="Wingdings" panose="05000000000000000000" pitchFamily="2" charset="2"/>
                <a:buChar char="§"/>
              </a:pPr>
              <a:r>
                <a:rPr lang="pt-PT" sz="700" b="1" dirty="0">
                  <a:solidFill>
                    <a:srgbClr val="003399"/>
                  </a:solidFill>
                </a:rPr>
                <a:t>DESEMPENHO</a:t>
              </a:r>
            </a:p>
          </p:txBody>
        </p:sp>
        <p:sp>
          <p:nvSpPr>
            <p:cNvPr id="43" name="Rechteck 42"/>
            <p:cNvSpPr/>
            <p:nvPr/>
          </p:nvSpPr>
          <p:spPr>
            <a:xfrm>
              <a:off x="3782921" y="4123861"/>
              <a:ext cx="1820277" cy="385276"/>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dirty="0">
                  <a:solidFill>
                    <a:srgbClr val="003399"/>
                  </a:solidFill>
                </a:rPr>
                <a:t>DEPENDÊNCIA EXCESSIVA</a:t>
              </a:r>
            </a:p>
            <a:p>
              <a:pPr marL="115888" indent="-115888">
                <a:buFont typeface="Wingdings" panose="05000000000000000000" pitchFamily="2" charset="2"/>
                <a:buChar char="§"/>
              </a:pPr>
              <a:r>
                <a:rPr lang="pt-PT" sz="700" b="1" dirty="0">
                  <a:solidFill>
                    <a:srgbClr val="003399"/>
                  </a:solidFill>
                </a:rPr>
                <a:t>ENVIESAMENTO DA AUTOMAÇÃO</a:t>
              </a:r>
            </a:p>
            <a:p>
              <a:pPr marL="115888" indent="-115888">
                <a:buFont typeface="Wingdings" panose="05000000000000000000" pitchFamily="2" charset="2"/>
                <a:buChar char="§"/>
              </a:pPr>
              <a:r>
                <a:rPr lang="pt-PT" sz="700" b="1" dirty="0">
                  <a:solidFill>
                    <a:srgbClr val="003399"/>
                  </a:solidFill>
                </a:rPr>
                <a:t>MÁ UTILIZAÇÃO</a:t>
              </a:r>
            </a:p>
          </p:txBody>
        </p:sp>
        <p:sp>
          <p:nvSpPr>
            <p:cNvPr id="44" name="Rechteck 43"/>
            <p:cNvSpPr/>
            <p:nvPr/>
          </p:nvSpPr>
          <p:spPr>
            <a:xfrm>
              <a:off x="3042302" y="3111037"/>
              <a:ext cx="1426414" cy="385276"/>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dirty="0">
                  <a:solidFill>
                    <a:srgbClr val="003399"/>
                  </a:solidFill>
                </a:rPr>
                <a:t>PERDA DE PRIVACIDADE</a:t>
              </a:r>
            </a:p>
            <a:p>
              <a:pPr marL="115888" indent="-115888">
                <a:buFont typeface="Wingdings" panose="05000000000000000000" pitchFamily="2" charset="2"/>
                <a:buChar char="§"/>
              </a:pPr>
              <a:r>
                <a:rPr lang="pt-PT" sz="700" b="1" dirty="0">
                  <a:solidFill>
                    <a:srgbClr val="003399"/>
                  </a:solidFill>
                </a:rPr>
                <a:t>AUTOCENSURA</a:t>
              </a:r>
            </a:p>
          </p:txBody>
        </p:sp>
        <p:sp>
          <p:nvSpPr>
            <p:cNvPr id="45" name="Rechteck 44"/>
            <p:cNvSpPr/>
            <p:nvPr/>
          </p:nvSpPr>
          <p:spPr>
            <a:xfrm>
              <a:off x="2990310" y="2084090"/>
              <a:ext cx="1578400" cy="399357"/>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dirty="0">
                  <a:solidFill>
                    <a:srgbClr val="003399"/>
                  </a:solidFill>
                </a:rPr>
                <a:t>PERDA DE AUTONOMIA</a:t>
              </a:r>
            </a:p>
            <a:p>
              <a:pPr marL="115888" indent="-115888">
                <a:buFont typeface="Wingdings" panose="05000000000000000000" pitchFamily="2" charset="2"/>
                <a:buChar char="§"/>
              </a:pPr>
              <a:r>
                <a:rPr lang="pt-PT" sz="700" b="1" dirty="0">
                  <a:solidFill>
                    <a:srgbClr val="003399"/>
                  </a:solidFill>
                </a:rPr>
                <a:t>PERDA DE SIGNIFICADO</a:t>
              </a:r>
            </a:p>
            <a:p>
              <a:pPr marL="115888" indent="-115888">
                <a:buFont typeface="Wingdings" panose="05000000000000000000" pitchFamily="2" charset="2"/>
                <a:buChar char="§"/>
              </a:pPr>
              <a:r>
                <a:rPr lang="pt-PT" sz="700" b="1" dirty="0">
                  <a:solidFill>
                    <a:srgbClr val="003399"/>
                  </a:solidFill>
                </a:rPr>
                <a:t>DESPERSONALIZAÇÃO</a:t>
              </a:r>
            </a:p>
          </p:txBody>
        </p:sp>
        <p:sp>
          <p:nvSpPr>
            <p:cNvPr id="46" name="Rechteck 45"/>
            <p:cNvSpPr/>
            <p:nvPr/>
          </p:nvSpPr>
          <p:spPr>
            <a:xfrm>
              <a:off x="4280895" y="900229"/>
              <a:ext cx="1433919" cy="399490"/>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a:solidFill>
                    <a:srgbClr val="003399"/>
                  </a:solidFill>
                </a:rPr>
                <a:t>MEDO</a:t>
              </a:r>
            </a:p>
            <a:p>
              <a:pPr marL="115888" indent="-115888">
                <a:buFont typeface="Wingdings" panose="05000000000000000000" pitchFamily="2" charset="2"/>
                <a:buChar char="§"/>
              </a:pPr>
              <a:r>
                <a:rPr lang="pt-PT" sz="700" b="1">
                  <a:solidFill>
                    <a:srgbClr val="003399"/>
                  </a:solidFill>
                </a:rPr>
                <a:t>STRESSE</a:t>
              </a:r>
            </a:p>
            <a:p>
              <a:pPr marL="115888" indent="-115888">
                <a:buFont typeface="Wingdings" panose="05000000000000000000" pitchFamily="2" charset="2"/>
                <a:buChar char="§"/>
              </a:pPr>
              <a:r>
                <a:rPr lang="pt-PT" sz="700" b="1">
                  <a:solidFill>
                    <a:srgbClr val="003399"/>
                  </a:solidFill>
                </a:rPr>
                <a:t>MÁ SAÚDE MENTAL</a:t>
              </a:r>
            </a:p>
          </p:txBody>
        </p:sp>
        <p:sp>
          <p:nvSpPr>
            <p:cNvPr id="292" name="Textfeld 291"/>
            <p:cNvSpPr txBox="1"/>
            <p:nvPr/>
          </p:nvSpPr>
          <p:spPr>
            <a:xfrm>
              <a:off x="5043652" y="1395686"/>
              <a:ext cx="726801" cy="196208"/>
            </a:xfrm>
            <a:prstGeom prst="rect">
              <a:avLst/>
            </a:prstGeom>
            <a:noFill/>
          </p:spPr>
          <p:txBody>
            <a:bodyPr wrap="square" rtlCol="0">
              <a:spAutoFit/>
            </a:bodyPr>
            <a:lstStyle/>
            <a:p>
              <a:r>
                <a:rPr lang="pt-PT" sz="675" b="1">
                  <a:solidFill>
                    <a:srgbClr val="003399"/>
                  </a:solidFill>
                </a:rPr>
                <a:t>PERDA DE EMPREGO</a:t>
              </a:r>
            </a:p>
          </p:txBody>
        </p:sp>
        <p:sp>
          <p:nvSpPr>
            <p:cNvPr id="48" name="Textfeld 47"/>
            <p:cNvSpPr txBox="1"/>
            <p:nvPr/>
          </p:nvSpPr>
          <p:spPr>
            <a:xfrm>
              <a:off x="6068597" y="1431816"/>
              <a:ext cx="818442" cy="196208"/>
            </a:xfrm>
            <a:prstGeom prst="rect">
              <a:avLst/>
            </a:prstGeom>
            <a:noFill/>
          </p:spPr>
          <p:txBody>
            <a:bodyPr wrap="square" rtlCol="0">
              <a:spAutoFit/>
            </a:bodyPr>
            <a:lstStyle/>
            <a:p>
              <a:r>
                <a:rPr lang="pt-PT" sz="675" b="1" dirty="0">
                  <a:solidFill>
                    <a:srgbClr val="003399"/>
                  </a:solidFill>
                </a:rPr>
                <a:t>SEGURANÇA</a:t>
              </a:r>
            </a:p>
          </p:txBody>
        </p:sp>
        <p:sp>
          <p:nvSpPr>
            <p:cNvPr id="49" name="Textfeld 48"/>
            <p:cNvSpPr txBox="1"/>
            <p:nvPr/>
          </p:nvSpPr>
          <p:spPr>
            <a:xfrm>
              <a:off x="6706486" y="2444257"/>
              <a:ext cx="711992" cy="300082"/>
            </a:xfrm>
            <a:prstGeom prst="rect">
              <a:avLst/>
            </a:prstGeom>
            <a:noFill/>
          </p:spPr>
          <p:txBody>
            <a:bodyPr wrap="square" rtlCol="0">
              <a:spAutoFit/>
            </a:bodyPr>
            <a:lstStyle/>
            <a:p>
              <a:pPr algn="ctr"/>
              <a:r>
                <a:rPr lang="pt-PT" sz="675" b="1">
                  <a:solidFill>
                    <a:srgbClr val="003399"/>
                  </a:solidFill>
                </a:rPr>
                <a:t>ESTRUTURA SOCIAL</a:t>
              </a:r>
            </a:p>
          </p:txBody>
        </p:sp>
        <p:sp>
          <p:nvSpPr>
            <p:cNvPr id="50" name="Textfeld 49"/>
            <p:cNvSpPr txBox="1"/>
            <p:nvPr/>
          </p:nvSpPr>
          <p:spPr>
            <a:xfrm>
              <a:off x="6167921" y="3374750"/>
              <a:ext cx="1044427" cy="300082"/>
            </a:xfrm>
            <a:prstGeom prst="rect">
              <a:avLst/>
            </a:prstGeom>
            <a:noFill/>
          </p:spPr>
          <p:txBody>
            <a:bodyPr wrap="square" rtlCol="0">
              <a:spAutoFit/>
            </a:bodyPr>
            <a:lstStyle/>
            <a:p>
              <a:pPr algn="ctr"/>
              <a:r>
                <a:rPr lang="pt-PT" sz="675" b="1" dirty="0">
                  <a:solidFill>
                    <a:srgbClr val="003399"/>
                  </a:solidFill>
                </a:rPr>
                <a:t>TRANSFORMAÇÃO DO EMPREGO</a:t>
              </a:r>
            </a:p>
          </p:txBody>
        </p:sp>
        <p:sp>
          <p:nvSpPr>
            <p:cNvPr id="51" name="Textfeld 50"/>
            <p:cNvSpPr txBox="1"/>
            <p:nvPr/>
          </p:nvSpPr>
          <p:spPr>
            <a:xfrm>
              <a:off x="5379259" y="3602330"/>
              <a:ext cx="726801" cy="196208"/>
            </a:xfrm>
            <a:prstGeom prst="rect">
              <a:avLst/>
            </a:prstGeom>
            <a:noFill/>
          </p:spPr>
          <p:txBody>
            <a:bodyPr wrap="square" rtlCol="0">
              <a:spAutoFit/>
            </a:bodyPr>
            <a:lstStyle/>
            <a:p>
              <a:r>
                <a:rPr lang="pt-PT" sz="675" b="1">
                  <a:solidFill>
                    <a:srgbClr val="003399"/>
                  </a:solidFill>
                </a:rPr>
                <a:t>CONFIANÇA</a:t>
              </a:r>
            </a:p>
          </p:txBody>
        </p:sp>
        <p:sp>
          <p:nvSpPr>
            <p:cNvPr id="52" name="Textfeld 51"/>
            <p:cNvSpPr txBox="1"/>
            <p:nvPr/>
          </p:nvSpPr>
          <p:spPr>
            <a:xfrm>
              <a:off x="4265366" y="2890122"/>
              <a:ext cx="855881" cy="196208"/>
            </a:xfrm>
            <a:prstGeom prst="rect">
              <a:avLst/>
            </a:prstGeom>
            <a:noFill/>
          </p:spPr>
          <p:txBody>
            <a:bodyPr wrap="square" rtlCol="0">
              <a:spAutoFit/>
            </a:bodyPr>
            <a:lstStyle/>
            <a:p>
              <a:r>
                <a:rPr lang="pt-PT" sz="630" b="1" cap="all" dirty="0">
                  <a:solidFill>
                    <a:srgbClr val="003399"/>
                  </a:solidFill>
                </a:rPr>
                <a:t>Vigilância</a:t>
              </a:r>
            </a:p>
          </p:txBody>
        </p:sp>
        <p:sp>
          <p:nvSpPr>
            <p:cNvPr id="53" name="Textfeld 52"/>
            <p:cNvSpPr txBox="1"/>
            <p:nvPr/>
          </p:nvSpPr>
          <p:spPr>
            <a:xfrm>
              <a:off x="4362916" y="1890979"/>
              <a:ext cx="726801" cy="196208"/>
            </a:xfrm>
            <a:prstGeom prst="rect">
              <a:avLst/>
            </a:prstGeom>
            <a:noFill/>
          </p:spPr>
          <p:txBody>
            <a:bodyPr wrap="square" rtlCol="0">
              <a:spAutoFit/>
            </a:bodyPr>
            <a:lstStyle/>
            <a:p>
              <a:r>
                <a:rPr lang="pt-PT" sz="675" b="1" dirty="0">
                  <a:solidFill>
                    <a:srgbClr val="003399"/>
                  </a:solidFill>
                </a:rPr>
                <a:t>AUTONOMIA</a:t>
              </a:r>
            </a:p>
          </p:txBody>
        </p:sp>
      </p:grpSp>
      <p:sp>
        <p:nvSpPr>
          <p:cNvPr id="13" name="TextBox 12">
            <a:extLst>
              <a:ext uri="{FF2B5EF4-FFF2-40B4-BE49-F238E27FC236}">
                <a16:creationId xmlns:a16="http://schemas.microsoft.com/office/drawing/2014/main" id="{8F8C2F19-F7E7-BCCF-C87B-368562460704}"/>
              </a:ext>
            </a:extLst>
          </p:cNvPr>
          <p:cNvSpPr txBox="1"/>
          <p:nvPr/>
        </p:nvSpPr>
        <p:spPr>
          <a:xfrm>
            <a:off x="5936052" y="1286598"/>
            <a:ext cx="2622697" cy="1169551"/>
          </a:xfrm>
          <a:prstGeom prst="rect">
            <a:avLst/>
          </a:prstGeom>
          <a:noFill/>
        </p:spPr>
        <p:txBody>
          <a:bodyPr wrap="square" rtlCol="0">
            <a:spAutoFit/>
          </a:bodyPr>
          <a:lstStyle>
            <a:defPPr>
              <a:defRPr lang="en-US"/>
            </a:defPPr>
            <a:lvl1pPr>
              <a:spcAft>
                <a:spcPts val="600"/>
              </a:spcAft>
              <a:defRPr sz="1400">
                <a:solidFill>
                  <a:srgbClr val="003399"/>
                </a:solidFill>
                <a:effectLst/>
                <a:ea typeface="Times New Roman" panose="02020603050405020304" pitchFamily="18" charset="0"/>
              </a:defRPr>
            </a:lvl1pPr>
          </a:lstStyle>
          <a:p>
            <a:r>
              <a:rPr lang="pt-PT" dirty="0"/>
              <a:t>As oportunidades incluem a redução da carga de trabalho, a prevenção de acidentes, a melhoria de competências e a requalificação profissional. </a:t>
            </a:r>
          </a:p>
        </p:txBody>
      </p:sp>
      <p:sp>
        <p:nvSpPr>
          <p:cNvPr id="19" name="TextBox 18">
            <a:extLst>
              <a:ext uri="{FF2B5EF4-FFF2-40B4-BE49-F238E27FC236}">
                <a16:creationId xmlns:a16="http://schemas.microsoft.com/office/drawing/2014/main" id="{2D1232E3-1AFD-33D1-14E6-89996ADBC043}"/>
              </a:ext>
            </a:extLst>
          </p:cNvPr>
          <p:cNvSpPr txBox="1"/>
          <p:nvPr/>
        </p:nvSpPr>
        <p:spPr>
          <a:xfrm>
            <a:off x="5957446" y="2796818"/>
            <a:ext cx="2622697" cy="1384995"/>
          </a:xfrm>
          <a:prstGeom prst="rect">
            <a:avLst/>
          </a:prstGeom>
          <a:noFill/>
        </p:spPr>
        <p:txBody>
          <a:bodyPr wrap="square" rtlCol="0">
            <a:spAutoFit/>
          </a:bodyPr>
          <a:lstStyle/>
          <a:p>
            <a:r>
              <a:rPr lang="pt-PT" sz="1400" dirty="0">
                <a:solidFill>
                  <a:srgbClr val="003399"/>
                </a:solidFill>
              </a:rPr>
              <a:t>Os riscos estão relacionados com todas as categorias e incluem o receio de perda de emprego, autocensura, enviesamento da automação e desqualificação.   </a:t>
            </a:r>
          </a:p>
        </p:txBody>
      </p:sp>
      <p:grpSp>
        <p:nvGrpSpPr>
          <p:cNvPr id="47" name="Group 46">
            <a:extLst>
              <a:ext uri="{FF2B5EF4-FFF2-40B4-BE49-F238E27FC236}">
                <a16:creationId xmlns:a16="http://schemas.microsoft.com/office/drawing/2014/main" id="{D201B096-D2AC-484C-8F0E-1C35230BF7C4}"/>
              </a:ext>
            </a:extLst>
          </p:cNvPr>
          <p:cNvGrpSpPr/>
          <p:nvPr/>
        </p:nvGrpSpPr>
        <p:grpSpPr>
          <a:xfrm>
            <a:off x="2861634" y="4189019"/>
            <a:ext cx="1333179" cy="479018"/>
            <a:chOff x="1887666" y="4470727"/>
            <a:chExt cx="1333179" cy="479018"/>
          </a:xfrm>
        </p:grpSpPr>
        <p:grpSp>
          <p:nvGrpSpPr>
            <p:cNvPr id="54" name="Group 53">
              <a:extLst>
                <a:ext uri="{FF2B5EF4-FFF2-40B4-BE49-F238E27FC236}">
                  <a16:creationId xmlns:a16="http://schemas.microsoft.com/office/drawing/2014/main" id="{2711C472-5821-4263-A590-BB45D1D92A0B}"/>
                </a:ext>
              </a:extLst>
            </p:cNvPr>
            <p:cNvGrpSpPr/>
            <p:nvPr/>
          </p:nvGrpSpPr>
          <p:grpSpPr>
            <a:xfrm>
              <a:off x="1887666" y="4470727"/>
              <a:ext cx="1333179" cy="479018"/>
              <a:chOff x="1034983" y="2994423"/>
              <a:chExt cx="972277" cy="479018"/>
            </a:xfrm>
          </p:grpSpPr>
          <p:sp>
            <p:nvSpPr>
              <p:cNvPr id="56" name="Textfeld 288">
                <a:extLst>
                  <a:ext uri="{FF2B5EF4-FFF2-40B4-BE49-F238E27FC236}">
                    <a16:creationId xmlns:a16="http://schemas.microsoft.com/office/drawing/2014/main" id="{DA373B34-B358-421D-BD0E-37BBD7D2896B}"/>
                  </a:ext>
                </a:extLst>
              </p:cNvPr>
              <p:cNvSpPr txBox="1"/>
              <p:nvPr/>
            </p:nvSpPr>
            <p:spPr>
              <a:xfrm>
                <a:off x="1119144" y="3066106"/>
                <a:ext cx="133274" cy="132301"/>
              </a:xfrm>
              <a:prstGeom prst="rect">
                <a:avLst/>
              </a:prstGeom>
              <a:solidFill>
                <a:srgbClr val="D7E3AF"/>
              </a:solidFill>
            </p:spPr>
            <p:txBody>
              <a:bodyPr wrap="square" rtlCol="0">
                <a:spAutoFit/>
              </a:bodyPr>
              <a:lstStyle/>
              <a:p>
                <a:endParaRPr lang="de-DE" sz="675" b="1" dirty="0"/>
              </a:p>
            </p:txBody>
          </p:sp>
          <p:sp>
            <p:nvSpPr>
              <p:cNvPr id="57" name="TextBox 56">
                <a:extLst>
                  <a:ext uri="{FF2B5EF4-FFF2-40B4-BE49-F238E27FC236}">
                    <a16:creationId xmlns:a16="http://schemas.microsoft.com/office/drawing/2014/main" id="{D18AE582-A92C-4FB1-B769-0EBD5F24DBCE}"/>
                  </a:ext>
                </a:extLst>
              </p:cNvPr>
              <p:cNvSpPr txBox="1"/>
              <p:nvPr/>
            </p:nvSpPr>
            <p:spPr>
              <a:xfrm>
                <a:off x="1258811" y="3026888"/>
                <a:ext cx="731963" cy="215444"/>
              </a:xfrm>
              <a:prstGeom prst="rect">
                <a:avLst/>
              </a:prstGeom>
              <a:noFill/>
            </p:spPr>
            <p:txBody>
              <a:bodyPr wrap="square" rtlCol="0">
                <a:spAutoFit/>
              </a:bodyPr>
              <a:lstStyle/>
              <a:p>
                <a:r>
                  <a:rPr lang="pt-PT" sz="800">
                    <a:solidFill>
                      <a:srgbClr val="003399"/>
                    </a:solidFill>
                  </a:rPr>
                  <a:t>Oportunidades</a:t>
                </a:r>
              </a:p>
            </p:txBody>
          </p:sp>
          <p:sp>
            <p:nvSpPr>
              <p:cNvPr id="58" name="TextBox 57">
                <a:extLst>
                  <a:ext uri="{FF2B5EF4-FFF2-40B4-BE49-F238E27FC236}">
                    <a16:creationId xmlns:a16="http://schemas.microsoft.com/office/drawing/2014/main" id="{FBC5F08A-F541-4D1F-8FF4-FAFF84C16224}"/>
                  </a:ext>
                </a:extLst>
              </p:cNvPr>
              <p:cNvSpPr txBox="1"/>
              <p:nvPr/>
            </p:nvSpPr>
            <p:spPr>
              <a:xfrm>
                <a:off x="1258811" y="3223799"/>
                <a:ext cx="498855" cy="215444"/>
              </a:xfrm>
              <a:prstGeom prst="rect">
                <a:avLst/>
              </a:prstGeom>
              <a:noFill/>
            </p:spPr>
            <p:txBody>
              <a:bodyPr wrap="square" rtlCol="0">
                <a:spAutoFit/>
              </a:bodyPr>
              <a:lstStyle/>
              <a:p>
                <a:r>
                  <a:rPr lang="pt-PT" sz="800">
                    <a:solidFill>
                      <a:srgbClr val="003399"/>
                    </a:solidFill>
                  </a:rPr>
                  <a:t>Riscos</a:t>
                </a:r>
              </a:p>
            </p:txBody>
          </p:sp>
          <p:sp>
            <p:nvSpPr>
              <p:cNvPr id="59" name="Rectangle 58">
                <a:extLst>
                  <a:ext uri="{FF2B5EF4-FFF2-40B4-BE49-F238E27FC236}">
                    <a16:creationId xmlns:a16="http://schemas.microsoft.com/office/drawing/2014/main" id="{91C78AA3-6554-440C-A8CA-2D05C10F57A1}"/>
                  </a:ext>
                </a:extLst>
              </p:cNvPr>
              <p:cNvSpPr/>
              <p:nvPr/>
            </p:nvSpPr>
            <p:spPr>
              <a:xfrm>
                <a:off x="1034983" y="2994423"/>
                <a:ext cx="972277" cy="479018"/>
              </a:xfrm>
              <a:prstGeom prst="rect">
                <a:avLst/>
              </a:prstGeom>
              <a:no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grpSp>
        <p:sp>
          <p:nvSpPr>
            <p:cNvPr id="55" name="Textfeld 288">
              <a:extLst>
                <a:ext uri="{FF2B5EF4-FFF2-40B4-BE49-F238E27FC236}">
                  <a16:creationId xmlns:a16="http://schemas.microsoft.com/office/drawing/2014/main" id="{F4CF1B65-7E8E-4B12-9C0E-25397D04D1B0}"/>
                </a:ext>
              </a:extLst>
            </p:cNvPr>
            <p:cNvSpPr txBox="1"/>
            <p:nvPr/>
          </p:nvSpPr>
          <p:spPr>
            <a:xfrm>
              <a:off x="2003066" y="4750762"/>
              <a:ext cx="182744" cy="132301"/>
            </a:xfrm>
            <a:prstGeom prst="rect">
              <a:avLst/>
            </a:prstGeom>
            <a:solidFill>
              <a:srgbClr val="D6E1F1"/>
            </a:solidFill>
          </p:spPr>
          <p:txBody>
            <a:bodyPr wrap="square" rtlCol="0">
              <a:spAutoFit/>
            </a:bodyPr>
            <a:lstStyle/>
            <a:p>
              <a:endParaRPr lang="de-DE" sz="675" b="1" dirty="0"/>
            </a:p>
          </p:txBody>
        </p:sp>
      </p:grpSp>
    </p:spTree>
    <p:extLst>
      <p:ext uri="{BB962C8B-B14F-4D97-AF65-F5344CB8AC3E}">
        <p14:creationId xmlns:p14="http://schemas.microsoft.com/office/powerpoint/2010/main" val="248274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6DC411-A64F-DB77-96C4-823B8605A563}"/>
              </a:ext>
            </a:extLst>
          </p:cNvPr>
          <p:cNvSpPr txBox="1">
            <a:spLocks noGrp="1"/>
          </p:cNvSpPr>
          <p:nvPr>
            <p:ph type="title"/>
          </p:nvPr>
        </p:nvSpPr>
        <p:spPr>
          <a:xfrm>
            <a:off x="364510" y="137793"/>
            <a:ext cx="7559872" cy="367201"/>
          </a:xfrm>
          <a:prstGeom prst="rect">
            <a:avLst/>
          </a:prstGeom>
        </p:spPr>
        <p:txBody>
          <a:bodyPr/>
          <a:lstStyle/>
          <a:p>
            <a:r>
              <a:rPr lang="pt-PT" sz="2400" dirty="0"/>
              <a:t>Riscos e oportunidades da robótica avançada </a:t>
            </a:r>
          </a:p>
        </p:txBody>
      </p:sp>
      <p:grpSp>
        <p:nvGrpSpPr>
          <p:cNvPr id="8" name="Group 7">
            <a:extLst>
              <a:ext uri="{FF2B5EF4-FFF2-40B4-BE49-F238E27FC236}">
                <a16:creationId xmlns:a16="http://schemas.microsoft.com/office/drawing/2014/main" id="{5CE121ED-2293-46BA-858F-6828E2304B41}"/>
              </a:ext>
            </a:extLst>
          </p:cNvPr>
          <p:cNvGrpSpPr/>
          <p:nvPr/>
        </p:nvGrpSpPr>
        <p:grpSpPr>
          <a:xfrm>
            <a:off x="47120" y="990895"/>
            <a:ext cx="5613285" cy="3619761"/>
            <a:chOff x="3324779" y="937113"/>
            <a:chExt cx="5740758" cy="3701958"/>
          </a:xfrm>
        </p:grpSpPr>
        <p:sp>
          <p:nvSpPr>
            <p:cNvPr id="23" name="Ellipse 22"/>
            <p:cNvSpPr/>
            <p:nvPr/>
          </p:nvSpPr>
          <p:spPr>
            <a:xfrm>
              <a:off x="4641048" y="1087756"/>
              <a:ext cx="3185160" cy="3185160"/>
            </a:xfrm>
            <a:prstGeom prst="ellipse">
              <a:avLst/>
            </a:prstGeom>
            <a:solidFill>
              <a:srgbClr val="ACC7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4" name="Ellipse 23"/>
            <p:cNvSpPr/>
            <p:nvPr/>
          </p:nvSpPr>
          <p:spPr>
            <a:xfrm>
              <a:off x="5288792" y="1731069"/>
              <a:ext cx="1882140" cy="1882140"/>
            </a:xfrm>
            <a:prstGeom prst="ellipse">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5" name="Ellipse 24"/>
            <p:cNvSpPr/>
            <p:nvPr/>
          </p:nvSpPr>
          <p:spPr>
            <a:xfrm>
              <a:off x="5502152" y="1944429"/>
              <a:ext cx="1455420" cy="1455420"/>
            </a:xfrm>
            <a:prstGeom prst="ellipse">
              <a:avLst/>
            </a:prstGeom>
            <a:solidFill>
              <a:srgbClr val="003399"/>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6" name="Ellipse 25"/>
            <p:cNvSpPr/>
            <p:nvPr/>
          </p:nvSpPr>
          <p:spPr>
            <a:xfrm>
              <a:off x="5850670" y="2292948"/>
              <a:ext cx="758383" cy="758383"/>
            </a:xfrm>
            <a:prstGeom prst="ellipse">
              <a:avLst/>
            </a:prstGeom>
            <a:solidFill>
              <a:schemeClr val="bg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7" name="Rechteck 26"/>
            <p:cNvSpPr/>
            <p:nvPr/>
          </p:nvSpPr>
          <p:spPr>
            <a:xfrm>
              <a:off x="6214622" y="1066336"/>
              <a:ext cx="38100" cy="7152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cxnSp>
          <p:nvCxnSpPr>
            <p:cNvPr id="28" name="Gerader Verbinder 27"/>
            <p:cNvCxnSpPr/>
            <p:nvPr/>
          </p:nvCxnSpPr>
          <p:spPr>
            <a:xfrm flipH="1">
              <a:off x="5979561" y="3576640"/>
              <a:ext cx="108529" cy="684719"/>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6994093" y="1731069"/>
              <a:ext cx="651510" cy="47809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7137050" y="2896159"/>
              <a:ext cx="660857" cy="147722"/>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flipV="1">
              <a:off x="6715993" y="3478932"/>
              <a:ext cx="345671" cy="561705"/>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a:endCxn id="24" idx="3"/>
            </p:cNvCxnSpPr>
            <p:nvPr/>
          </p:nvCxnSpPr>
          <p:spPr>
            <a:xfrm flipV="1">
              <a:off x="5019485" y="3337576"/>
              <a:ext cx="544941" cy="384635"/>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4862987" y="1853082"/>
              <a:ext cx="542150" cy="343694"/>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6528773" y="937113"/>
              <a:ext cx="1685359" cy="503626"/>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650" b="1" dirty="0">
                  <a:solidFill>
                    <a:srgbClr val="003399"/>
                  </a:solidFill>
                </a:rPr>
                <a:t>PREVENÇÃO DE LESÕES MUSCULOESQUELÉTICAS</a:t>
              </a:r>
            </a:p>
            <a:p>
              <a:pPr marL="115888" indent="-115888">
                <a:buFont typeface="Wingdings" panose="05000000000000000000" pitchFamily="2" charset="2"/>
                <a:buChar char="§"/>
              </a:pPr>
              <a:r>
                <a:rPr lang="pt-PT" sz="650" b="1" dirty="0">
                  <a:solidFill>
                    <a:srgbClr val="003399"/>
                  </a:solidFill>
                </a:rPr>
                <a:t>SEGURANÇA</a:t>
              </a:r>
            </a:p>
            <a:p>
              <a:pPr marL="115888" indent="-115888">
                <a:buFont typeface="Wingdings" panose="05000000000000000000" pitchFamily="2" charset="2"/>
                <a:buChar char="§"/>
              </a:pPr>
              <a:r>
                <a:rPr lang="pt-PT" sz="650" b="1" dirty="0">
                  <a:solidFill>
                    <a:srgbClr val="003399"/>
                  </a:solidFill>
                </a:rPr>
                <a:t>REDUÇÃO DOS RISCOS </a:t>
              </a:r>
            </a:p>
          </p:txBody>
        </p:sp>
        <p:sp>
          <p:nvSpPr>
            <p:cNvPr id="35" name="Rechteck 34"/>
            <p:cNvSpPr/>
            <p:nvPr/>
          </p:nvSpPr>
          <p:spPr>
            <a:xfrm>
              <a:off x="7436062" y="2231699"/>
              <a:ext cx="1629475" cy="197759"/>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lnSpc>
                  <a:spcPct val="150000"/>
                </a:lnSpc>
                <a:buFont typeface="Wingdings" panose="05000000000000000000" pitchFamily="2" charset="2"/>
                <a:buChar char="§"/>
              </a:pPr>
              <a:r>
                <a:rPr lang="pt-PT" sz="650" b="1" dirty="0">
                  <a:solidFill>
                    <a:srgbClr val="003399"/>
                  </a:solidFill>
                </a:rPr>
                <a:t>REJEIÇÃO DO SISTEMA</a:t>
              </a:r>
            </a:p>
          </p:txBody>
        </p:sp>
        <p:sp>
          <p:nvSpPr>
            <p:cNvPr id="36" name="Textfeld 35"/>
            <p:cNvSpPr txBox="1"/>
            <p:nvPr/>
          </p:nvSpPr>
          <p:spPr>
            <a:xfrm rot="18489174">
              <a:off x="5186826" y="2014814"/>
              <a:ext cx="875511" cy="207749"/>
            </a:xfrm>
            <a:prstGeom prst="rect">
              <a:avLst/>
            </a:prstGeom>
            <a:noFill/>
          </p:spPr>
          <p:txBody>
            <a:bodyPr wrap="square" rtlCol="0">
              <a:spAutoFit/>
            </a:bodyPr>
            <a:lstStyle/>
            <a:p>
              <a:r>
                <a:rPr lang="pt-PT" sz="750" b="1">
                  <a:solidFill>
                    <a:srgbClr val="003399"/>
                  </a:solidFill>
                </a:rPr>
                <a:t>Psicossociais</a:t>
              </a:r>
            </a:p>
          </p:txBody>
        </p:sp>
        <p:sp>
          <p:nvSpPr>
            <p:cNvPr id="37" name="Textfeld 36"/>
            <p:cNvSpPr txBox="1"/>
            <p:nvPr/>
          </p:nvSpPr>
          <p:spPr>
            <a:xfrm rot="1720010">
              <a:off x="6346595" y="1908915"/>
              <a:ext cx="875511" cy="207749"/>
            </a:xfrm>
            <a:prstGeom prst="rect">
              <a:avLst/>
            </a:prstGeom>
            <a:noFill/>
          </p:spPr>
          <p:txBody>
            <a:bodyPr wrap="square" rtlCol="0">
              <a:spAutoFit/>
            </a:bodyPr>
            <a:lstStyle/>
            <a:p>
              <a:r>
                <a:rPr lang="pt-PT" sz="750" b="1">
                  <a:solidFill>
                    <a:srgbClr val="003399"/>
                  </a:solidFill>
                </a:rPr>
                <a:t>Físicos</a:t>
              </a:r>
            </a:p>
          </p:txBody>
        </p:sp>
        <p:sp>
          <p:nvSpPr>
            <p:cNvPr id="38" name="Textfeld 37"/>
            <p:cNvSpPr txBox="1"/>
            <p:nvPr/>
          </p:nvSpPr>
          <p:spPr>
            <a:xfrm rot="19287176">
              <a:off x="6244914" y="3207459"/>
              <a:ext cx="980070" cy="212467"/>
            </a:xfrm>
            <a:prstGeom prst="rect">
              <a:avLst/>
            </a:prstGeom>
            <a:noFill/>
          </p:spPr>
          <p:txBody>
            <a:bodyPr wrap="square" rtlCol="0">
              <a:spAutoFit/>
            </a:bodyPr>
            <a:lstStyle/>
            <a:p>
              <a:r>
                <a:rPr lang="pt-PT" sz="750" b="1">
                  <a:solidFill>
                    <a:srgbClr val="003399"/>
                  </a:solidFill>
                </a:rPr>
                <a:t>Organizacionais</a:t>
              </a:r>
            </a:p>
          </p:txBody>
        </p:sp>
        <p:sp>
          <p:nvSpPr>
            <p:cNvPr id="39" name="Textfeld 38"/>
            <p:cNvSpPr txBox="1"/>
            <p:nvPr/>
          </p:nvSpPr>
          <p:spPr>
            <a:xfrm>
              <a:off x="7425739" y="1995719"/>
              <a:ext cx="1056070" cy="233975"/>
            </a:xfrm>
            <a:prstGeom prst="rect">
              <a:avLst/>
            </a:prstGeom>
            <a:solidFill>
              <a:srgbClr val="D7E3AF"/>
            </a:solidFill>
          </p:spPr>
          <p:txBody>
            <a:bodyPr wrap="square" rtlCol="0">
              <a:spAutoFit/>
            </a:bodyPr>
            <a:lstStyle/>
            <a:p>
              <a:pPr marL="115888" indent="-115888">
                <a:lnSpc>
                  <a:spcPct val="150000"/>
                </a:lnSpc>
                <a:buFont typeface="Wingdings" panose="05000000000000000000" pitchFamily="2" charset="2"/>
                <a:buChar char="§"/>
              </a:pPr>
              <a:r>
                <a:rPr lang="pt-PT" sz="650" b="1" dirty="0">
                  <a:solidFill>
                    <a:srgbClr val="003399"/>
                  </a:solidFill>
                </a:rPr>
                <a:t>PARTICIPAÇÃO</a:t>
              </a:r>
            </a:p>
          </p:txBody>
        </p:sp>
        <p:sp>
          <p:nvSpPr>
            <p:cNvPr id="40" name="Textfeld 39"/>
            <p:cNvSpPr txBox="1"/>
            <p:nvPr/>
          </p:nvSpPr>
          <p:spPr>
            <a:xfrm>
              <a:off x="7524960" y="3132542"/>
              <a:ext cx="1540577" cy="196728"/>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650" b="1" dirty="0">
                  <a:solidFill>
                    <a:srgbClr val="003399"/>
                  </a:solidFill>
                </a:rPr>
                <a:t>COMPROMISSO REFORÇADO</a:t>
              </a:r>
            </a:p>
          </p:txBody>
        </p:sp>
        <p:sp>
          <p:nvSpPr>
            <p:cNvPr id="41" name="Rechteck 40"/>
            <p:cNvSpPr/>
            <p:nvPr/>
          </p:nvSpPr>
          <p:spPr>
            <a:xfrm>
              <a:off x="7537701" y="3334264"/>
              <a:ext cx="1014491" cy="162175"/>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lnSpc>
                  <a:spcPct val="150000"/>
                </a:lnSpc>
                <a:buFont typeface="Wingdings" panose="05000000000000000000" pitchFamily="2" charset="2"/>
                <a:buChar char="§"/>
              </a:pPr>
              <a:r>
                <a:rPr lang="pt-PT" sz="650" b="1" dirty="0">
                  <a:solidFill>
                    <a:srgbClr val="003399"/>
                  </a:solidFill>
                </a:rPr>
                <a:t>INCERTEZA</a:t>
              </a:r>
            </a:p>
          </p:txBody>
        </p:sp>
        <p:sp>
          <p:nvSpPr>
            <p:cNvPr id="42" name="Textfeld 41"/>
            <p:cNvSpPr txBox="1"/>
            <p:nvPr/>
          </p:nvSpPr>
          <p:spPr>
            <a:xfrm>
              <a:off x="6154498" y="4074179"/>
              <a:ext cx="1086202" cy="299027"/>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650" b="1" dirty="0">
                  <a:solidFill>
                    <a:srgbClr val="003399"/>
                  </a:solidFill>
                </a:rPr>
                <a:t>MELHORIA DE COMPETÊNCIAS</a:t>
              </a:r>
            </a:p>
          </p:txBody>
        </p:sp>
        <p:sp>
          <p:nvSpPr>
            <p:cNvPr id="43" name="Rechteck 42"/>
            <p:cNvSpPr/>
            <p:nvPr/>
          </p:nvSpPr>
          <p:spPr>
            <a:xfrm>
              <a:off x="6167878" y="4380772"/>
              <a:ext cx="1206267" cy="258299"/>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650" b="1" dirty="0">
                  <a:solidFill>
                    <a:srgbClr val="003399"/>
                  </a:solidFill>
                </a:rPr>
                <a:t>DESQUALIFICAÇÃO</a:t>
              </a:r>
            </a:p>
            <a:p>
              <a:pPr marL="115888" indent="-115888">
                <a:buFont typeface="Wingdings" panose="05000000000000000000" pitchFamily="2" charset="2"/>
                <a:buChar char="§"/>
              </a:pPr>
              <a:r>
                <a:rPr lang="pt-PT" sz="650" b="1" dirty="0">
                  <a:solidFill>
                    <a:srgbClr val="003399"/>
                  </a:solidFill>
                </a:rPr>
                <a:t>MÁ UTILIZAÇÃO</a:t>
              </a:r>
            </a:p>
          </p:txBody>
        </p:sp>
        <p:sp>
          <p:nvSpPr>
            <p:cNvPr id="44" name="Rechteck 43"/>
            <p:cNvSpPr/>
            <p:nvPr/>
          </p:nvSpPr>
          <p:spPr>
            <a:xfrm>
              <a:off x="3989532" y="4075767"/>
              <a:ext cx="1574893" cy="384635"/>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650" b="1" dirty="0">
                  <a:solidFill>
                    <a:srgbClr val="003399"/>
                  </a:solidFill>
                </a:rPr>
                <a:t>RECEIO DE PERDA DE EMPREGO</a:t>
              </a:r>
            </a:p>
            <a:p>
              <a:pPr marL="115888" indent="-115888">
                <a:buFont typeface="Wingdings" panose="05000000000000000000" pitchFamily="2" charset="2"/>
                <a:buChar char="§"/>
              </a:pPr>
              <a:r>
                <a:rPr lang="pt-PT" sz="650" b="1" dirty="0">
                  <a:solidFill>
                    <a:srgbClr val="003399"/>
                  </a:solidFill>
                </a:rPr>
                <a:t>SUBUTILIZAÇÃO DA TECNOLOGIA</a:t>
              </a:r>
            </a:p>
          </p:txBody>
        </p:sp>
        <p:sp>
          <p:nvSpPr>
            <p:cNvPr id="46" name="Rechteck 45"/>
            <p:cNvSpPr/>
            <p:nvPr/>
          </p:nvSpPr>
          <p:spPr>
            <a:xfrm>
              <a:off x="3401720" y="1283202"/>
              <a:ext cx="1817582" cy="382393"/>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650" b="1" dirty="0">
                  <a:solidFill>
                    <a:srgbClr val="003399"/>
                  </a:solidFill>
                </a:rPr>
                <a:t>DESCONFIANÇA</a:t>
              </a:r>
            </a:p>
            <a:p>
              <a:pPr marL="115888" indent="-115888">
                <a:buFont typeface="Wingdings" panose="05000000000000000000" pitchFamily="2" charset="2"/>
                <a:buChar char="§"/>
              </a:pPr>
              <a:r>
                <a:rPr lang="pt-PT" sz="650" b="1" dirty="0">
                  <a:solidFill>
                    <a:srgbClr val="003399"/>
                  </a:solidFill>
                </a:rPr>
                <a:t>ENVIESAMENTO DA AUTOMAÇÃO</a:t>
              </a:r>
            </a:p>
            <a:p>
              <a:pPr marL="115888" indent="-115888">
                <a:buFont typeface="Wingdings" panose="05000000000000000000" pitchFamily="2" charset="2"/>
                <a:buChar char="§"/>
              </a:pPr>
              <a:r>
                <a:rPr lang="pt-PT" sz="650" b="1" dirty="0">
                  <a:solidFill>
                    <a:srgbClr val="003399"/>
                  </a:solidFill>
                </a:rPr>
                <a:t>COMPLACÊNCIA</a:t>
              </a:r>
            </a:p>
          </p:txBody>
        </p:sp>
        <p:sp>
          <p:nvSpPr>
            <p:cNvPr id="47" name="Textfeld 46"/>
            <p:cNvSpPr txBox="1"/>
            <p:nvPr/>
          </p:nvSpPr>
          <p:spPr>
            <a:xfrm>
              <a:off x="5272468" y="1450171"/>
              <a:ext cx="851638" cy="306896"/>
            </a:xfrm>
            <a:prstGeom prst="rect">
              <a:avLst/>
            </a:prstGeom>
            <a:noFill/>
          </p:spPr>
          <p:txBody>
            <a:bodyPr wrap="square" rtlCol="0">
              <a:spAutoFit/>
            </a:bodyPr>
            <a:lstStyle/>
            <a:p>
              <a:pPr algn="ctr"/>
              <a:r>
                <a:rPr lang="pt-PT" sz="675" b="1" dirty="0">
                  <a:solidFill>
                    <a:srgbClr val="003399"/>
                  </a:solidFill>
                </a:rPr>
                <a:t>ATRIBUIÇÃO DE TAREFAS</a:t>
              </a:r>
            </a:p>
          </p:txBody>
        </p:sp>
        <p:sp>
          <p:nvSpPr>
            <p:cNvPr id="48" name="Textfeld 47"/>
            <p:cNvSpPr txBox="1"/>
            <p:nvPr/>
          </p:nvSpPr>
          <p:spPr>
            <a:xfrm>
              <a:off x="6407480" y="1396449"/>
              <a:ext cx="966665" cy="403957"/>
            </a:xfrm>
            <a:prstGeom prst="rect">
              <a:avLst/>
            </a:prstGeom>
            <a:noFill/>
          </p:spPr>
          <p:txBody>
            <a:bodyPr wrap="square" rtlCol="0">
              <a:spAutoFit/>
            </a:bodyPr>
            <a:lstStyle/>
            <a:p>
              <a:pPr algn="ctr"/>
              <a:r>
                <a:rPr lang="pt-PT" sz="675" b="1" dirty="0">
                  <a:solidFill>
                    <a:srgbClr val="003399"/>
                  </a:solidFill>
                </a:rPr>
                <a:t>ALTERAÇÃO FÍSICA DO LOCAL DE TRABALHO</a:t>
              </a:r>
            </a:p>
          </p:txBody>
        </p:sp>
        <p:sp>
          <p:nvSpPr>
            <p:cNvPr id="49" name="Textfeld 48"/>
            <p:cNvSpPr txBox="1"/>
            <p:nvPr/>
          </p:nvSpPr>
          <p:spPr>
            <a:xfrm>
              <a:off x="7063366" y="2512235"/>
              <a:ext cx="864870" cy="286437"/>
            </a:xfrm>
            <a:prstGeom prst="rect">
              <a:avLst/>
            </a:prstGeom>
            <a:noFill/>
          </p:spPr>
          <p:txBody>
            <a:bodyPr wrap="square" rtlCol="0">
              <a:spAutoFit/>
            </a:bodyPr>
            <a:lstStyle/>
            <a:p>
              <a:pPr algn="ctr"/>
              <a:r>
                <a:rPr lang="pt-PT" sz="610" b="1">
                  <a:solidFill>
                    <a:srgbClr val="003399"/>
                  </a:solidFill>
                </a:rPr>
                <a:t>PROCESSO DE INTRODUÇÃO</a:t>
              </a:r>
            </a:p>
          </p:txBody>
        </p:sp>
        <p:sp>
          <p:nvSpPr>
            <p:cNvPr id="50" name="Textfeld 49"/>
            <p:cNvSpPr txBox="1"/>
            <p:nvPr/>
          </p:nvSpPr>
          <p:spPr>
            <a:xfrm>
              <a:off x="6769196" y="3341027"/>
              <a:ext cx="830296" cy="300082"/>
            </a:xfrm>
            <a:prstGeom prst="rect">
              <a:avLst/>
            </a:prstGeom>
            <a:noFill/>
          </p:spPr>
          <p:txBody>
            <a:bodyPr wrap="square" rtlCol="0">
              <a:spAutoFit/>
            </a:bodyPr>
            <a:lstStyle/>
            <a:p>
              <a:pPr algn="ctr"/>
              <a:r>
                <a:rPr lang="pt-PT" sz="675" b="1">
                  <a:solidFill>
                    <a:srgbClr val="003399"/>
                  </a:solidFill>
                </a:rPr>
                <a:t>GESTÃO DA MUDANÇA</a:t>
              </a:r>
            </a:p>
          </p:txBody>
        </p:sp>
        <p:sp>
          <p:nvSpPr>
            <p:cNvPr id="51" name="Textfeld 50"/>
            <p:cNvSpPr txBox="1"/>
            <p:nvPr/>
          </p:nvSpPr>
          <p:spPr>
            <a:xfrm>
              <a:off x="6187229" y="3791693"/>
              <a:ext cx="726801" cy="196208"/>
            </a:xfrm>
            <a:prstGeom prst="rect">
              <a:avLst/>
            </a:prstGeom>
            <a:noFill/>
          </p:spPr>
          <p:txBody>
            <a:bodyPr wrap="square" rtlCol="0">
              <a:spAutoFit/>
            </a:bodyPr>
            <a:lstStyle/>
            <a:p>
              <a:r>
                <a:rPr lang="pt-PT" sz="675" b="1">
                  <a:solidFill>
                    <a:srgbClr val="003399"/>
                  </a:solidFill>
                </a:rPr>
                <a:t>FORMAÇÃO</a:t>
              </a:r>
            </a:p>
          </p:txBody>
        </p:sp>
        <p:sp>
          <p:nvSpPr>
            <p:cNvPr id="52" name="Textfeld 51"/>
            <p:cNvSpPr txBox="1"/>
            <p:nvPr/>
          </p:nvSpPr>
          <p:spPr>
            <a:xfrm>
              <a:off x="5278774" y="3598953"/>
              <a:ext cx="797830" cy="403957"/>
            </a:xfrm>
            <a:prstGeom prst="rect">
              <a:avLst/>
            </a:prstGeom>
            <a:noFill/>
          </p:spPr>
          <p:txBody>
            <a:bodyPr wrap="square" rtlCol="0">
              <a:spAutoFit/>
            </a:bodyPr>
            <a:lstStyle/>
            <a:p>
              <a:pPr algn="ctr"/>
              <a:r>
                <a:rPr lang="pt-PT" sz="675" b="1">
                  <a:solidFill>
                    <a:srgbClr val="003399"/>
                  </a:solidFill>
                </a:rPr>
                <a:t>OPERAÇÃO E SUPERVISÃO</a:t>
              </a:r>
            </a:p>
          </p:txBody>
        </p:sp>
        <p:sp>
          <p:nvSpPr>
            <p:cNvPr id="53" name="Textfeld 52"/>
            <p:cNvSpPr txBox="1"/>
            <p:nvPr/>
          </p:nvSpPr>
          <p:spPr>
            <a:xfrm>
              <a:off x="4621106" y="2353130"/>
              <a:ext cx="726801" cy="300082"/>
            </a:xfrm>
            <a:prstGeom prst="rect">
              <a:avLst/>
            </a:prstGeom>
            <a:noFill/>
          </p:spPr>
          <p:txBody>
            <a:bodyPr wrap="square" rtlCol="0">
              <a:spAutoFit/>
            </a:bodyPr>
            <a:lstStyle/>
            <a:p>
              <a:pPr algn="ctr"/>
              <a:r>
                <a:rPr lang="pt-PT" sz="675" b="1" dirty="0">
                  <a:solidFill>
                    <a:srgbClr val="003399"/>
                  </a:solidFill>
                </a:rPr>
                <a:t>CONCEÇÃO DAS TAREFAS</a:t>
              </a:r>
            </a:p>
          </p:txBody>
        </p:sp>
        <p:sp>
          <p:nvSpPr>
            <p:cNvPr id="55" name="Textfeld 54"/>
            <p:cNvSpPr txBox="1"/>
            <p:nvPr/>
          </p:nvSpPr>
          <p:spPr>
            <a:xfrm>
              <a:off x="3972118" y="3755897"/>
              <a:ext cx="1269233" cy="307777"/>
            </a:xfrm>
            <a:prstGeom prst="rect">
              <a:avLst/>
            </a:prstGeom>
            <a:solidFill>
              <a:srgbClr val="D7E3AF"/>
            </a:solidFill>
          </p:spPr>
          <p:txBody>
            <a:bodyPr wrap="square" lIns="91440" rtlCol="0">
              <a:spAutoFit/>
            </a:bodyPr>
            <a:lstStyle/>
            <a:p>
              <a:pPr marL="115888" indent="-115888">
                <a:buFont typeface="Wingdings" panose="05000000000000000000" pitchFamily="2" charset="2"/>
                <a:buChar char="§"/>
              </a:pPr>
              <a:r>
                <a:rPr lang="pt-PT" sz="650" b="1" dirty="0">
                  <a:solidFill>
                    <a:srgbClr val="003399"/>
                  </a:solidFill>
                </a:rPr>
                <a:t>APOIO SOCIAL</a:t>
              </a:r>
            </a:p>
            <a:p>
              <a:pPr marL="115888" indent="-115888">
                <a:buFont typeface="Wingdings" panose="05000000000000000000" pitchFamily="2" charset="2"/>
                <a:buChar char="§"/>
              </a:pPr>
              <a:r>
                <a:rPr lang="pt-PT" sz="650" b="1" dirty="0">
                  <a:solidFill>
                    <a:srgbClr val="003399"/>
                  </a:solidFill>
                </a:rPr>
                <a:t>ATITUDE POSITIVA</a:t>
              </a:r>
            </a:p>
          </p:txBody>
        </p:sp>
        <p:sp>
          <p:nvSpPr>
            <p:cNvPr id="58" name="Textfeld 57"/>
            <p:cNvSpPr txBox="1"/>
            <p:nvPr/>
          </p:nvSpPr>
          <p:spPr>
            <a:xfrm>
              <a:off x="4710945" y="3060721"/>
              <a:ext cx="797830" cy="300082"/>
            </a:xfrm>
            <a:prstGeom prst="rect">
              <a:avLst/>
            </a:prstGeom>
            <a:noFill/>
          </p:spPr>
          <p:txBody>
            <a:bodyPr wrap="square" rtlCol="0">
              <a:spAutoFit/>
            </a:bodyPr>
            <a:lstStyle/>
            <a:p>
              <a:pPr algn="ctr"/>
              <a:r>
                <a:rPr lang="pt-PT" sz="675" b="1" dirty="0">
                  <a:solidFill>
                    <a:srgbClr val="003399"/>
                  </a:solidFill>
                </a:rPr>
                <a:t>CONCEÇÃO DA INTERAÇÃO</a:t>
              </a:r>
            </a:p>
          </p:txBody>
        </p:sp>
        <p:cxnSp>
          <p:nvCxnSpPr>
            <p:cNvPr id="59" name="Gerader Verbinder 58"/>
            <p:cNvCxnSpPr/>
            <p:nvPr/>
          </p:nvCxnSpPr>
          <p:spPr>
            <a:xfrm flipV="1">
              <a:off x="4661816" y="2833676"/>
              <a:ext cx="660857" cy="93967"/>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sp>
          <p:nvSpPr>
            <p:cNvPr id="61" name="Rechteck 60"/>
            <p:cNvSpPr/>
            <p:nvPr/>
          </p:nvSpPr>
          <p:spPr>
            <a:xfrm>
              <a:off x="3339140" y="3262977"/>
              <a:ext cx="1456400" cy="430549"/>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dirty="0">
                  <a:solidFill>
                    <a:srgbClr val="003399"/>
                  </a:solidFill>
                </a:rPr>
                <a:t>STRESSE</a:t>
              </a:r>
            </a:p>
            <a:p>
              <a:pPr marL="115888" indent="-115888">
                <a:buFont typeface="Wingdings" panose="05000000000000000000" pitchFamily="2" charset="2"/>
                <a:buChar char="§"/>
              </a:pPr>
              <a:r>
                <a:rPr lang="pt-PT" sz="650" b="1" dirty="0">
                  <a:solidFill>
                    <a:srgbClr val="003399"/>
                  </a:solidFill>
                </a:rPr>
                <a:t>PERCEÇÃO DA MONITORIZAÇÃO</a:t>
              </a:r>
            </a:p>
            <a:p>
              <a:pPr marL="115888" indent="-115888">
                <a:buFont typeface="Wingdings" panose="05000000000000000000" pitchFamily="2" charset="2"/>
                <a:buChar char="§"/>
              </a:pPr>
              <a:r>
                <a:rPr lang="pt-PT" sz="650" b="1" dirty="0">
                  <a:solidFill>
                    <a:srgbClr val="003399"/>
                  </a:solidFill>
                </a:rPr>
                <a:t>INCERTEZA</a:t>
              </a:r>
            </a:p>
          </p:txBody>
        </p:sp>
        <p:sp>
          <p:nvSpPr>
            <p:cNvPr id="62" name="Textfeld 61"/>
            <p:cNvSpPr txBox="1"/>
            <p:nvPr/>
          </p:nvSpPr>
          <p:spPr>
            <a:xfrm>
              <a:off x="3324779" y="2973190"/>
              <a:ext cx="1488052" cy="401326"/>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650" b="1" dirty="0">
                  <a:solidFill>
                    <a:srgbClr val="003399"/>
                  </a:solidFill>
                </a:rPr>
                <a:t>ACEITAÇÃO</a:t>
              </a:r>
            </a:p>
            <a:p>
              <a:pPr marL="115888" indent="-115888">
                <a:buFont typeface="Wingdings" panose="05000000000000000000" pitchFamily="2" charset="2"/>
                <a:buChar char="§"/>
              </a:pPr>
              <a:r>
                <a:rPr lang="pt-PT" sz="650" b="1" dirty="0">
                  <a:solidFill>
                    <a:srgbClr val="003399"/>
                  </a:solidFill>
                </a:rPr>
                <a:t>FLUXO DE TRABALHO POSITIVO</a:t>
              </a:r>
            </a:p>
          </p:txBody>
        </p:sp>
        <p:sp>
          <p:nvSpPr>
            <p:cNvPr id="63" name="Rechteck 62"/>
            <p:cNvSpPr/>
            <p:nvPr/>
          </p:nvSpPr>
          <p:spPr>
            <a:xfrm>
              <a:off x="3370071" y="2247986"/>
              <a:ext cx="1206323" cy="415877"/>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650" b="1" dirty="0">
                  <a:solidFill>
                    <a:srgbClr val="003399"/>
                  </a:solidFill>
                </a:rPr>
                <a:t>ESGOTAMENTO EMOCIONAL</a:t>
              </a:r>
            </a:p>
            <a:p>
              <a:pPr marL="115888" indent="-115888">
                <a:buFont typeface="Wingdings" panose="05000000000000000000" pitchFamily="2" charset="2"/>
                <a:buChar char="§"/>
              </a:pPr>
              <a:r>
                <a:rPr lang="pt-PT" sz="650" b="1" dirty="0">
                  <a:solidFill>
                    <a:srgbClr val="003399"/>
                  </a:solidFill>
                </a:rPr>
                <a:t>NERVOSISMO</a:t>
              </a:r>
            </a:p>
            <a:p>
              <a:pPr marL="115888" indent="-115888">
                <a:buFont typeface="Wingdings" panose="05000000000000000000" pitchFamily="2" charset="2"/>
                <a:buChar char="§"/>
              </a:pPr>
              <a:r>
                <a:rPr lang="pt-PT" sz="650" b="1" dirty="0">
                  <a:solidFill>
                    <a:srgbClr val="003399"/>
                  </a:solidFill>
                </a:rPr>
                <a:t>IRRITABILIDADE</a:t>
              </a:r>
            </a:p>
          </p:txBody>
        </p:sp>
        <p:sp>
          <p:nvSpPr>
            <p:cNvPr id="64" name="Textfeld 63"/>
            <p:cNvSpPr txBox="1"/>
            <p:nvPr/>
          </p:nvSpPr>
          <p:spPr>
            <a:xfrm>
              <a:off x="3355313" y="1956966"/>
              <a:ext cx="1515140" cy="307777"/>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650" b="1" dirty="0">
                  <a:solidFill>
                    <a:srgbClr val="003399"/>
                  </a:solidFill>
                </a:rPr>
                <a:t>MOTIVAÇÃO</a:t>
              </a:r>
            </a:p>
            <a:p>
              <a:pPr marL="115888" indent="-115888">
                <a:buFont typeface="Wingdings" panose="05000000000000000000" pitchFamily="2" charset="2"/>
                <a:buChar char="§"/>
              </a:pPr>
              <a:r>
                <a:rPr lang="pt-PT" sz="650" b="1" dirty="0">
                  <a:solidFill>
                    <a:srgbClr val="003399"/>
                  </a:solidFill>
                </a:rPr>
                <a:t>SATISFAÇÃO</a:t>
              </a:r>
            </a:p>
          </p:txBody>
        </p:sp>
        <p:sp>
          <p:nvSpPr>
            <p:cNvPr id="68" name="Textfeld 67"/>
            <p:cNvSpPr txBox="1"/>
            <p:nvPr/>
          </p:nvSpPr>
          <p:spPr>
            <a:xfrm>
              <a:off x="4005186" y="983914"/>
              <a:ext cx="1228855" cy="307777"/>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650" b="1" dirty="0">
                  <a:solidFill>
                    <a:srgbClr val="003399"/>
                  </a:solidFill>
                </a:rPr>
                <a:t>APOIO SOCIAL</a:t>
              </a:r>
            </a:p>
            <a:p>
              <a:pPr marL="115888" indent="-115888">
                <a:buFont typeface="Wingdings" panose="05000000000000000000" pitchFamily="2" charset="2"/>
                <a:buChar char="§"/>
              </a:pPr>
              <a:r>
                <a:rPr lang="pt-PT" sz="650" b="1" dirty="0">
                  <a:solidFill>
                    <a:srgbClr val="003399"/>
                  </a:solidFill>
                </a:rPr>
                <a:t>ATITUDE POSITIVA</a:t>
              </a:r>
            </a:p>
          </p:txBody>
        </p:sp>
      </p:grpSp>
      <p:sp>
        <p:nvSpPr>
          <p:cNvPr id="9" name="TextBox 8">
            <a:extLst>
              <a:ext uri="{FF2B5EF4-FFF2-40B4-BE49-F238E27FC236}">
                <a16:creationId xmlns:a16="http://schemas.microsoft.com/office/drawing/2014/main" id="{E23D4543-21FF-01F3-247C-503C03C0266B}"/>
              </a:ext>
            </a:extLst>
          </p:cNvPr>
          <p:cNvSpPr txBox="1"/>
          <p:nvPr/>
        </p:nvSpPr>
        <p:spPr>
          <a:xfrm>
            <a:off x="5904509" y="3212845"/>
            <a:ext cx="2794430" cy="1169551"/>
          </a:xfrm>
          <a:prstGeom prst="rect">
            <a:avLst/>
          </a:prstGeom>
          <a:noFill/>
        </p:spPr>
        <p:txBody>
          <a:bodyPr wrap="square" rtlCol="0">
            <a:spAutoFit/>
          </a:bodyPr>
          <a:lstStyle/>
          <a:p>
            <a:pPr>
              <a:spcAft>
                <a:spcPts val="600"/>
              </a:spcAft>
            </a:pPr>
            <a:r>
              <a:rPr lang="pt-PT" sz="1400" dirty="0">
                <a:solidFill>
                  <a:srgbClr val="003399"/>
                </a:solidFill>
              </a:rPr>
              <a:t>Os riscos incluem a rejeição, a desconfiança e a subutilização da tecnologia, o stresse, a desqualificação e o esgotamento emocional.</a:t>
            </a:r>
          </a:p>
        </p:txBody>
      </p:sp>
      <p:sp>
        <p:nvSpPr>
          <p:cNvPr id="10" name="TextBox 9">
            <a:extLst>
              <a:ext uri="{FF2B5EF4-FFF2-40B4-BE49-F238E27FC236}">
                <a16:creationId xmlns:a16="http://schemas.microsoft.com/office/drawing/2014/main" id="{B9F048CA-99C4-F56B-8E5D-AA6C6BA79FEC}"/>
              </a:ext>
            </a:extLst>
          </p:cNvPr>
          <p:cNvSpPr txBox="1"/>
          <p:nvPr/>
        </p:nvSpPr>
        <p:spPr>
          <a:xfrm>
            <a:off x="5904509" y="1322473"/>
            <a:ext cx="2891534" cy="1626975"/>
          </a:xfrm>
          <a:prstGeom prst="rect">
            <a:avLst/>
          </a:prstGeom>
          <a:noFill/>
        </p:spPr>
        <p:txBody>
          <a:bodyPr wrap="square" bIns="72000" rtlCol="0">
            <a:spAutoFit/>
          </a:bodyPr>
          <a:lstStyle/>
          <a:p>
            <a:pPr>
              <a:spcAft>
                <a:spcPts val="600"/>
              </a:spcAft>
            </a:pPr>
            <a:r>
              <a:rPr lang="pt-PT" sz="1400" dirty="0">
                <a:solidFill>
                  <a:srgbClr val="003399"/>
                </a:solidFill>
                <a:effectLst/>
                <a:ea typeface="Times New Roman" panose="02020603050405020304" pitchFamily="18" charset="0"/>
              </a:rPr>
              <a:t>A redução do volume de trabalho físico e a melhoria da saúde física são os benefícios mais sentidos. As oportunidades também envolvem um fluxo de trabalho positivo, motivação e melhoria de competências.</a:t>
            </a:r>
          </a:p>
        </p:txBody>
      </p:sp>
      <p:grpSp>
        <p:nvGrpSpPr>
          <p:cNvPr id="54" name="Group 53">
            <a:extLst>
              <a:ext uri="{FF2B5EF4-FFF2-40B4-BE49-F238E27FC236}">
                <a16:creationId xmlns:a16="http://schemas.microsoft.com/office/drawing/2014/main" id="{085218EF-D3DE-40D9-8791-39A4A576602E}"/>
              </a:ext>
            </a:extLst>
          </p:cNvPr>
          <p:cNvGrpSpPr/>
          <p:nvPr/>
        </p:nvGrpSpPr>
        <p:grpSpPr>
          <a:xfrm>
            <a:off x="4139998" y="4073228"/>
            <a:ext cx="1333179" cy="479018"/>
            <a:chOff x="1887666" y="4470727"/>
            <a:chExt cx="1333179" cy="479018"/>
          </a:xfrm>
        </p:grpSpPr>
        <p:grpSp>
          <p:nvGrpSpPr>
            <p:cNvPr id="56" name="Group 55">
              <a:extLst>
                <a:ext uri="{FF2B5EF4-FFF2-40B4-BE49-F238E27FC236}">
                  <a16:creationId xmlns:a16="http://schemas.microsoft.com/office/drawing/2014/main" id="{C0E812EB-6231-428B-8986-241B07B3FF28}"/>
                </a:ext>
              </a:extLst>
            </p:cNvPr>
            <p:cNvGrpSpPr/>
            <p:nvPr/>
          </p:nvGrpSpPr>
          <p:grpSpPr>
            <a:xfrm>
              <a:off x="1887666" y="4470727"/>
              <a:ext cx="1333179" cy="479018"/>
              <a:chOff x="1034983" y="2994423"/>
              <a:chExt cx="972277" cy="479018"/>
            </a:xfrm>
          </p:grpSpPr>
          <p:sp>
            <p:nvSpPr>
              <p:cNvPr id="60" name="Textfeld 288">
                <a:extLst>
                  <a:ext uri="{FF2B5EF4-FFF2-40B4-BE49-F238E27FC236}">
                    <a16:creationId xmlns:a16="http://schemas.microsoft.com/office/drawing/2014/main" id="{CD133D0E-0D4C-4C36-B3C9-58497A6F52CF}"/>
                  </a:ext>
                </a:extLst>
              </p:cNvPr>
              <p:cNvSpPr txBox="1"/>
              <p:nvPr/>
            </p:nvSpPr>
            <p:spPr>
              <a:xfrm>
                <a:off x="1119144" y="3066106"/>
                <a:ext cx="133274" cy="132301"/>
              </a:xfrm>
              <a:prstGeom prst="rect">
                <a:avLst/>
              </a:prstGeom>
              <a:solidFill>
                <a:srgbClr val="D7E3AF"/>
              </a:solidFill>
            </p:spPr>
            <p:txBody>
              <a:bodyPr wrap="square" rtlCol="0">
                <a:spAutoFit/>
              </a:bodyPr>
              <a:lstStyle/>
              <a:p>
                <a:endParaRPr lang="de-DE" sz="675" b="1" dirty="0"/>
              </a:p>
            </p:txBody>
          </p:sp>
          <p:sp>
            <p:nvSpPr>
              <p:cNvPr id="65" name="TextBox 64">
                <a:extLst>
                  <a:ext uri="{FF2B5EF4-FFF2-40B4-BE49-F238E27FC236}">
                    <a16:creationId xmlns:a16="http://schemas.microsoft.com/office/drawing/2014/main" id="{E6F3EE83-1BFE-4402-BE51-B7C45515DBB3}"/>
                  </a:ext>
                </a:extLst>
              </p:cNvPr>
              <p:cNvSpPr txBox="1"/>
              <p:nvPr/>
            </p:nvSpPr>
            <p:spPr>
              <a:xfrm>
                <a:off x="1258811" y="3026888"/>
                <a:ext cx="731963" cy="215444"/>
              </a:xfrm>
              <a:prstGeom prst="rect">
                <a:avLst/>
              </a:prstGeom>
              <a:noFill/>
            </p:spPr>
            <p:txBody>
              <a:bodyPr wrap="square" rtlCol="0">
                <a:spAutoFit/>
              </a:bodyPr>
              <a:lstStyle/>
              <a:p>
                <a:r>
                  <a:rPr lang="pt-PT" sz="800">
                    <a:solidFill>
                      <a:srgbClr val="003399"/>
                    </a:solidFill>
                  </a:rPr>
                  <a:t>Oportunidades</a:t>
                </a:r>
              </a:p>
            </p:txBody>
          </p:sp>
          <p:sp>
            <p:nvSpPr>
              <p:cNvPr id="66" name="TextBox 65">
                <a:extLst>
                  <a:ext uri="{FF2B5EF4-FFF2-40B4-BE49-F238E27FC236}">
                    <a16:creationId xmlns:a16="http://schemas.microsoft.com/office/drawing/2014/main" id="{0B6BF4E0-E187-4A2E-AC60-092812FE3628}"/>
                  </a:ext>
                </a:extLst>
              </p:cNvPr>
              <p:cNvSpPr txBox="1"/>
              <p:nvPr/>
            </p:nvSpPr>
            <p:spPr>
              <a:xfrm>
                <a:off x="1258811" y="3223799"/>
                <a:ext cx="498855" cy="215444"/>
              </a:xfrm>
              <a:prstGeom prst="rect">
                <a:avLst/>
              </a:prstGeom>
              <a:noFill/>
            </p:spPr>
            <p:txBody>
              <a:bodyPr wrap="square" rtlCol="0">
                <a:spAutoFit/>
              </a:bodyPr>
              <a:lstStyle/>
              <a:p>
                <a:r>
                  <a:rPr lang="pt-PT" sz="800">
                    <a:solidFill>
                      <a:srgbClr val="003399"/>
                    </a:solidFill>
                  </a:rPr>
                  <a:t>Riscos</a:t>
                </a:r>
              </a:p>
            </p:txBody>
          </p:sp>
          <p:sp>
            <p:nvSpPr>
              <p:cNvPr id="67" name="Rectangle 66">
                <a:extLst>
                  <a:ext uri="{FF2B5EF4-FFF2-40B4-BE49-F238E27FC236}">
                    <a16:creationId xmlns:a16="http://schemas.microsoft.com/office/drawing/2014/main" id="{7446F20B-C0B5-4C09-B6C7-4902A211B5BA}"/>
                  </a:ext>
                </a:extLst>
              </p:cNvPr>
              <p:cNvSpPr/>
              <p:nvPr/>
            </p:nvSpPr>
            <p:spPr>
              <a:xfrm>
                <a:off x="1034983" y="2994423"/>
                <a:ext cx="972277" cy="479018"/>
              </a:xfrm>
              <a:prstGeom prst="rect">
                <a:avLst/>
              </a:prstGeom>
              <a:no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grpSp>
        <p:sp>
          <p:nvSpPr>
            <p:cNvPr id="57" name="Textfeld 288">
              <a:extLst>
                <a:ext uri="{FF2B5EF4-FFF2-40B4-BE49-F238E27FC236}">
                  <a16:creationId xmlns:a16="http://schemas.microsoft.com/office/drawing/2014/main" id="{F34085B8-EACD-4EFB-A009-C4B9E9A75B1B}"/>
                </a:ext>
              </a:extLst>
            </p:cNvPr>
            <p:cNvSpPr txBox="1"/>
            <p:nvPr/>
          </p:nvSpPr>
          <p:spPr>
            <a:xfrm>
              <a:off x="2003066" y="4750762"/>
              <a:ext cx="182744" cy="132301"/>
            </a:xfrm>
            <a:prstGeom prst="rect">
              <a:avLst/>
            </a:prstGeom>
            <a:solidFill>
              <a:srgbClr val="D6E1F1"/>
            </a:solidFill>
          </p:spPr>
          <p:txBody>
            <a:bodyPr wrap="square" rtlCol="0">
              <a:spAutoFit/>
            </a:bodyPr>
            <a:lstStyle/>
            <a:p>
              <a:endParaRPr lang="de-DE" sz="675" b="1" dirty="0"/>
            </a:p>
          </p:txBody>
        </p:sp>
      </p:grpSp>
    </p:spTree>
    <p:extLst>
      <p:ext uri="{BB962C8B-B14F-4D97-AF65-F5344CB8AC3E}">
        <p14:creationId xmlns:p14="http://schemas.microsoft.com/office/powerpoint/2010/main" val="325542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B5050C-8BD6-4B2B-8A5E-3CA6224A3E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3724" y="2069949"/>
            <a:ext cx="3486150" cy="2414953"/>
          </a:xfrm>
          <a:prstGeom prst="rect">
            <a:avLst/>
          </a:prstGeom>
        </p:spPr>
      </p:pic>
      <p:sp>
        <p:nvSpPr>
          <p:cNvPr id="2" name="Title 1">
            <a:extLst>
              <a:ext uri="{FF2B5EF4-FFF2-40B4-BE49-F238E27FC236}">
                <a16:creationId xmlns:a16="http://schemas.microsoft.com/office/drawing/2014/main" id="{742D6B68-3596-4372-BF6D-D7C27088D49B}"/>
              </a:ext>
            </a:extLst>
          </p:cNvPr>
          <p:cNvSpPr>
            <a:spLocks noGrp="1"/>
          </p:cNvSpPr>
          <p:nvPr>
            <p:ph type="title"/>
          </p:nvPr>
        </p:nvSpPr>
        <p:spPr/>
        <p:txBody>
          <a:bodyPr lIns="0"/>
          <a:lstStyle/>
          <a:p>
            <a:r>
              <a:rPr lang="pt-PT" sz="2400"/>
              <a:t>Colmatar a lacuna entre a literatura e a prática</a:t>
            </a:r>
          </a:p>
        </p:txBody>
      </p:sp>
      <p:sp>
        <p:nvSpPr>
          <p:cNvPr id="3" name="Content Placeholder 2">
            <a:extLst>
              <a:ext uri="{FF2B5EF4-FFF2-40B4-BE49-F238E27FC236}">
                <a16:creationId xmlns:a16="http://schemas.microsoft.com/office/drawing/2014/main" id="{131C3415-0BD6-B11F-A5FF-BF033608586F}"/>
              </a:ext>
            </a:extLst>
          </p:cNvPr>
          <p:cNvSpPr>
            <a:spLocks noGrp="1"/>
          </p:cNvSpPr>
          <p:nvPr>
            <p:ph sz="half" idx="1"/>
          </p:nvPr>
        </p:nvSpPr>
        <p:spPr>
          <a:xfrm>
            <a:off x="450000" y="1062458"/>
            <a:ext cx="7779600" cy="718718"/>
          </a:xfrm>
        </p:spPr>
        <p:txBody>
          <a:bodyPr lIns="0" tIns="0" rIns="0" bIns="0">
            <a:normAutofit lnSpcReduction="10000"/>
          </a:bodyPr>
          <a:lstStyle/>
          <a:p>
            <a:r>
              <a:rPr lang="pt-PT" sz="1600" b="0" dirty="0"/>
              <a:t>A EU-OSHA desenvolveu 16 estudos de caso para investigar a implementação prática da automatização de tarefas físicas e cognitivas, centrando-se no impacto na SST.</a:t>
            </a:r>
          </a:p>
          <a:p>
            <a:endParaRPr lang="pt-PT" sz="1600" b="0" dirty="0"/>
          </a:p>
          <a:p>
            <a:endParaRPr lang="pt-PT" sz="1600" b="0" dirty="0"/>
          </a:p>
        </p:txBody>
      </p:sp>
      <p:sp>
        <p:nvSpPr>
          <p:cNvPr id="9" name="Content Placeholder 2">
            <a:extLst>
              <a:ext uri="{FF2B5EF4-FFF2-40B4-BE49-F238E27FC236}">
                <a16:creationId xmlns:a16="http://schemas.microsoft.com/office/drawing/2014/main" id="{500DF05B-D6B7-48DE-930C-5DCE066958D3}"/>
              </a:ext>
            </a:extLst>
          </p:cNvPr>
          <p:cNvSpPr txBox="1">
            <a:spLocks/>
          </p:cNvSpPr>
          <p:nvPr/>
        </p:nvSpPr>
        <p:spPr>
          <a:xfrm>
            <a:off x="515914" y="2257425"/>
            <a:ext cx="4124325" cy="1104900"/>
          </a:xfrm>
          <a:prstGeom prst="rect">
            <a:avLst/>
          </a:prstGeom>
        </p:spPr>
        <p:txBody>
          <a:bodyPr vert="horz" lIns="0" tIns="0" rIns="0" bIns="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r>
              <a:rPr lang="pt-PT" sz="1600" b="0" dirty="0"/>
              <a:t>Entrevistas com trabalhadores, responsáveis da SST, técnicos de segurança no trabalho, comissão de SST (trabalhadores, administração).</a:t>
            </a:r>
          </a:p>
        </p:txBody>
      </p:sp>
    </p:spTree>
    <p:extLst>
      <p:ext uri="{BB962C8B-B14F-4D97-AF65-F5344CB8AC3E}">
        <p14:creationId xmlns:p14="http://schemas.microsoft.com/office/powerpoint/2010/main" val="408500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F5CC-A6D8-1421-0AB1-E4B6C57E573F}"/>
              </a:ext>
            </a:extLst>
          </p:cNvPr>
          <p:cNvSpPr>
            <a:spLocks noGrp="1"/>
          </p:cNvSpPr>
          <p:nvPr>
            <p:ph type="title"/>
          </p:nvPr>
        </p:nvSpPr>
        <p:spPr>
          <a:xfrm>
            <a:off x="450001" y="135000"/>
            <a:ext cx="7964181" cy="367200"/>
          </a:xfrm>
        </p:spPr>
        <p:txBody>
          <a:bodyPr lIns="0"/>
          <a:lstStyle/>
          <a:p>
            <a:r>
              <a:rPr lang="pt-PT" sz="2400" dirty="0"/>
              <a:t>16 estudos de caso sobre automatização </a:t>
            </a:r>
          </a:p>
        </p:txBody>
      </p:sp>
      <p:pic>
        <p:nvPicPr>
          <p:cNvPr id="4" name="Picture 3" descr="Cartoon of a cartoon of a person working on a machine&#10;&#10;Description automatically generated">
            <a:extLst>
              <a:ext uri="{FF2B5EF4-FFF2-40B4-BE49-F238E27FC236}">
                <a16:creationId xmlns:a16="http://schemas.microsoft.com/office/drawing/2014/main" id="{8528823C-F877-45C1-823B-A984AAF87D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5719" y="2528768"/>
            <a:ext cx="2738463" cy="1553042"/>
          </a:xfrm>
          <a:prstGeom prst="rect">
            <a:avLst/>
          </a:prstGeom>
        </p:spPr>
      </p:pic>
      <p:pic>
        <p:nvPicPr>
          <p:cNvPr id="5" name="Picture 4" descr="Cartoon of a cartoon of two people&#10;&#10;Description automatically generated">
            <a:extLst>
              <a:ext uri="{FF2B5EF4-FFF2-40B4-BE49-F238E27FC236}">
                <a16:creationId xmlns:a16="http://schemas.microsoft.com/office/drawing/2014/main" id="{DD5D05C8-E6F9-45C1-ADBE-D4E6B6061C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71" t="-1802"/>
          <a:stretch/>
        </p:blipFill>
        <p:spPr>
          <a:xfrm>
            <a:off x="5591832" y="728898"/>
            <a:ext cx="2807177" cy="1601491"/>
          </a:xfrm>
          <a:prstGeom prst="rect">
            <a:avLst/>
          </a:prstGeom>
        </p:spPr>
      </p:pic>
      <p:pic>
        <p:nvPicPr>
          <p:cNvPr id="6" name="Picture 5" descr="Cartoon of a cartoon of a person working on a conveyor belt&#10;&#10;Description automatically generated">
            <a:extLst>
              <a:ext uri="{FF2B5EF4-FFF2-40B4-BE49-F238E27FC236}">
                <a16:creationId xmlns:a16="http://schemas.microsoft.com/office/drawing/2014/main" id="{5CA28A32-2A6D-4AF8-BFCF-E3F7434B4E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782010"/>
            <a:ext cx="2719237" cy="1553043"/>
          </a:xfrm>
          <a:prstGeom prst="rect">
            <a:avLst/>
          </a:prstGeom>
        </p:spPr>
      </p:pic>
      <p:pic>
        <p:nvPicPr>
          <p:cNvPr id="11" name="Picture 10">
            <a:extLst>
              <a:ext uri="{FF2B5EF4-FFF2-40B4-BE49-F238E27FC236}">
                <a16:creationId xmlns:a16="http://schemas.microsoft.com/office/drawing/2014/main" id="{CF4A919F-BB0A-4816-BA63-05ECFC7825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96355" y="2501958"/>
            <a:ext cx="2768237" cy="1547930"/>
          </a:xfrm>
          <a:prstGeom prst="rect">
            <a:avLst/>
          </a:prstGeom>
        </p:spPr>
      </p:pic>
      <p:pic>
        <p:nvPicPr>
          <p:cNvPr id="13" name="Picture 12">
            <a:extLst>
              <a:ext uri="{FF2B5EF4-FFF2-40B4-BE49-F238E27FC236}">
                <a16:creationId xmlns:a16="http://schemas.microsoft.com/office/drawing/2014/main" id="{9AF163FB-17FE-4FCB-8617-CA1261E06CE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96355" y="782010"/>
            <a:ext cx="2768237" cy="1548379"/>
          </a:xfrm>
          <a:prstGeom prst="rect">
            <a:avLst/>
          </a:prstGeom>
        </p:spPr>
      </p:pic>
      <p:pic>
        <p:nvPicPr>
          <p:cNvPr id="15" name="Picture 14">
            <a:extLst>
              <a:ext uri="{FF2B5EF4-FFF2-40B4-BE49-F238E27FC236}">
                <a16:creationId xmlns:a16="http://schemas.microsoft.com/office/drawing/2014/main" id="{61EF8A9D-1272-4998-A309-DE8FBE40848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2528768"/>
            <a:ext cx="2768237" cy="1547930"/>
          </a:xfrm>
          <a:prstGeom prst="rect">
            <a:avLst/>
          </a:prstGeom>
        </p:spPr>
      </p:pic>
      <p:sp>
        <p:nvSpPr>
          <p:cNvPr id="18" name="Title 1">
            <a:extLst>
              <a:ext uri="{FF2B5EF4-FFF2-40B4-BE49-F238E27FC236}">
                <a16:creationId xmlns:a16="http://schemas.microsoft.com/office/drawing/2014/main" id="{CE8AD233-8FA2-4747-B83C-63FD53A3CFDE}"/>
              </a:ext>
            </a:extLst>
          </p:cNvPr>
          <p:cNvSpPr txBox="1">
            <a:spLocks/>
          </p:cNvSpPr>
          <p:nvPr/>
        </p:nvSpPr>
        <p:spPr>
          <a:xfrm>
            <a:off x="3315892" y="4344953"/>
            <a:ext cx="1570283" cy="222727"/>
          </a:xfrm>
          <a:prstGeom prst="rect">
            <a:avLst/>
          </a:prstGeom>
        </p:spPr>
        <p:txBody>
          <a:bodyPr vert="horz" lIns="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pt-PT" sz="2400"/>
              <a:t>...</a:t>
            </a:r>
          </a:p>
        </p:txBody>
      </p:sp>
      <p:pic>
        <p:nvPicPr>
          <p:cNvPr id="12" name="Picture 11" descr="Cartoon of a cartoon of a person working on a conveyor belt&#10;&#10;Description automatically generated">
            <a:extLst>
              <a:ext uri="{FF2B5EF4-FFF2-40B4-BE49-F238E27FC236}">
                <a16:creationId xmlns:a16="http://schemas.microsoft.com/office/drawing/2014/main" id="{A969A97A-5B9C-4BFE-AC30-732BBBCA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782010"/>
            <a:ext cx="2719237" cy="1553043"/>
          </a:xfrm>
          <a:prstGeom prst="rect">
            <a:avLst/>
          </a:prstGeom>
        </p:spPr>
      </p:pic>
      <p:sp>
        <p:nvSpPr>
          <p:cNvPr id="14" name="Rectangle: Rounded Corners 13">
            <a:extLst>
              <a:ext uri="{FF2B5EF4-FFF2-40B4-BE49-F238E27FC236}">
                <a16:creationId xmlns:a16="http://schemas.microsoft.com/office/drawing/2014/main" id="{DAF30352-AA70-4444-8CEF-E3CB13724556}"/>
              </a:ext>
            </a:extLst>
          </p:cNvPr>
          <p:cNvSpPr/>
          <p:nvPr/>
        </p:nvSpPr>
        <p:spPr>
          <a:xfrm>
            <a:off x="595299" y="863982"/>
            <a:ext cx="1441940" cy="228600"/>
          </a:xfrm>
          <a:prstGeom prst="roundRect">
            <a:avLst/>
          </a:prstGeom>
          <a:solidFill>
            <a:srgbClr val="9EDFF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700" b="1" spc="-50" dirty="0">
                <a:solidFill>
                  <a:schemeClr val="tx1"/>
                </a:solidFill>
                <a:latin typeface="Comic Sans MS" panose="030F0702030302020204" pitchFamily="66" charset="0"/>
              </a:rPr>
              <a:t>FORNECEDOR DO SETOR AUTOMÓVEL E INDUSTRIAL</a:t>
            </a:r>
          </a:p>
        </p:txBody>
      </p:sp>
      <p:sp>
        <p:nvSpPr>
          <p:cNvPr id="16" name="Rectangle: Rounded Corners 15">
            <a:extLst>
              <a:ext uri="{FF2B5EF4-FFF2-40B4-BE49-F238E27FC236}">
                <a16:creationId xmlns:a16="http://schemas.microsoft.com/office/drawing/2014/main" id="{9255AC6B-7B4C-443B-BDCC-89E67CF9AA6D}"/>
              </a:ext>
            </a:extLst>
          </p:cNvPr>
          <p:cNvSpPr/>
          <p:nvPr/>
        </p:nvSpPr>
        <p:spPr>
          <a:xfrm>
            <a:off x="1836495" y="1310922"/>
            <a:ext cx="41148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pt-PT" sz="350" b="1">
                <a:solidFill>
                  <a:schemeClr val="tx1"/>
                </a:solidFill>
                <a:latin typeface="Comic Sans MS" panose="030F0702030302020204" pitchFamily="66" charset="0"/>
              </a:rPr>
              <a:t>DESAFIOS</a:t>
            </a:r>
          </a:p>
        </p:txBody>
      </p:sp>
      <p:sp>
        <p:nvSpPr>
          <p:cNvPr id="20" name="Rectangle: Rounded Corners 19">
            <a:extLst>
              <a:ext uri="{FF2B5EF4-FFF2-40B4-BE49-F238E27FC236}">
                <a16:creationId xmlns:a16="http://schemas.microsoft.com/office/drawing/2014/main" id="{3E718A3C-F9BC-42AC-8F52-59292EDD7906}"/>
              </a:ext>
            </a:extLst>
          </p:cNvPr>
          <p:cNvSpPr/>
          <p:nvPr/>
        </p:nvSpPr>
        <p:spPr>
          <a:xfrm>
            <a:off x="1822615" y="1196465"/>
            <a:ext cx="640080" cy="91440"/>
          </a:xfrm>
          <a:prstGeom prst="roundRect">
            <a:avLst/>
          </a:prstGeom>
          <a:solidFill>
            <a:srgbClr val="9EDFF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pt-PT" sz="500" b="1">
                <a:solidFill>
                  <a:schemeClr val="tx1"/>
                </a:solidFill>
                <a:latin typeface="Comic Sans MS" panose="030F0702030302020204" pitchFamily="66" charset="0"/>
              </a:rPr>
              <a:t>IMPACTO NA SST</a:t>
            </a:r>
          </a:p>
        </p:txBody>
      </p:sp>
      <p:sp>
        <p:nvSpPr>
          <p:cNvPr id="21" name="Rectangle: Rounded Corners 20">
            <a:extLst>
              <a:ext uri="{FF2B5EF4-FFF2-40B4-BE49-F238E27FC236}">
                <a16:creationId xmlns:a16="http://schemas.microsoft.com/office/drawing/2014/main" id="{EA803D88-0C21-46B0-9A0A-07EA856864A1}"/>
              </a:ext>
            </a:extLst>
          </p:cNvPr>
          <p:cNvSpPr/>
          <p:nvPr/>
        </p:nvSpPr>
        <p:spPr>
          <a:xfrm>
            <a:off x="2279373" y="1308092"/>
            <a:ext cx="40114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pt-PT" sz="350" b="1">
                <a:solidFill>
                  <a:schemeClr val="tx1"/>
                </a:solidFill>
                <a:latin typeface="Comic Sans MS" panose="030F0702030302020204" pitchFamily="66" charset="0"/>
              </a:rPr>
              <a:t>OPORTUNIDADES</a:t>
            </a:r>
          </a:p>
        </p:txBody>
      </p:sp>
      <p:sp>
        <p:nvSpPr>
          <p:cNvPr id="22" name="Rectangle: Rounded Corners 21">
            <a:extLst>
              <a:ext uri="{FF2B5EF4-FFF2-40B4-BE49-F238E27FC236}">
                <a16:creationId xmlns:a16="http://schemas.microsoft.com/office/drawing/2014/main" id="{819DCA90-DC0C-45A0-BE8E-9DC5A35DA5CF}"/>
              </a:ext>
            </a:extLst>
          </p:cNvPr>
          <p:cNvSpPr/>
          <p:nvPr/>
        </p:nvSpPr>
        <p:spPr>
          <a:xfrm>
            <a:off x="1978142" y="1504656"/>
            <a:ext cx="274320"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pt-PT" sz="350" b="1">
                <a:solidFill>
                  <a:schemeClr val="tx1"/>
                </a:solidFill>
                <a:latin typeface="Comic Sans MS" panose="030F0702030302020204" pitchFamily="66" charset="0"/>
              </a:rPr>
              <a:t>RECEIO DE</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PERDA DE EMPREGO!</a:t>
            </a:r>
          </a:p>
        </p:txBody>
      </p:sp>
      <p:sp>
        <p:nvSpPr>
          <p:cNvPr id="23" name="Rectangle: Rounded Corners 22">
            <a:extLst>
              <a:ext uri="{FF2B5EF4-FFF2-40B4-BE49-F238E27FC236}">
                <a16:creationId xmlns:a16="http://schemas.microsoft.com/office/drawing/2014/main" id="{B2964786-7A35-416C-A8AC-A7FFDF001E51}"/>
              </a:ext>
            </a:extLst>
          </p:cNvPr>
          <p:cNvSpPr/>
          <p:nvPr/>
        </p:nvSpPr>
        <p:spPr>
          <a:xfrm>
            <a:off x="1949567" y="1904287"/>
            <a:ext cx="274320"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MAIS </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ROTAÇÃO DE </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TAREFAS!</a:t>
            </a:r>
          </a:p>
        </p:txBody>
      </p:sp>
      <p:sp>
        <p:nvSpPr>
          <p:cNvPr id="24" name="Rectangle: Rounded Corners 23">
            <a:extLst>
              <a:ext uri="{FF2B5EF4-FFF2-40B4-BE49-F238E27FC236}">
                <a16:creationId xmlns:a16="http://schemas.microsoft.com/office/drawing/2014/main" id="{338B518A-A9AC-4E79-9404-D6DEFC221705}"/>
              </a:ext>
            </a:extLst>
          </p:cNvPr>
          <p:cNvSpPr/>
          <p:nvPr/>
        </p:nvSpPr>
        <p:spPr>
          <a:xfrm>
            <a:off x="2406193" y="1415447"/>
            <a:ext cx="274320"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DIMINUIÇÃO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DO ESFORÇO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FÍSICO!</a:t>
            </a:r>
          </a:p>
        </p:txBody>
      </p:sp>
      <p:sp>
        <p:nvSpPr>
          <p:cNvPr id="25" name="Rectangle: Rounded Corners 24">
            <a:extLst>
              <a:ext uri="{FF2B5EF4-FFF2-40B4-BE49-F238E27FC236}">
                <a16:creationId xmlns:a16="http://schemas.microsoft.com/office/drawing/2014/main" id="{3647E9DA-794D-4469-B077-F273D65F28D3}"/>
              </a:ext>
            </a:extLst>
          </p:cNvPr>
          <p:cNvSpPr/>
          <p:nvPr/>
        </p:nvSpPr>
        <p:spPr>
          <a:xfrm>
            <a:off x="2403812" y="1722547"/>
            <a:ext cx="274320"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pt-PT" sz="350" b="1">
                <a:solidFill>
                  <a:schemeClr val="tx1"/>
                </a:solidFill>
                <a:latin typeface="Comic Sans MS" panose="030F0702030302020204" pitchFamily="66" charset="0"/>
              </a:rPr>
              <a:t>MELHORIA</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DE COMPETÊNCIAS EM</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TECNOLOGIA!</a:t>
            </a:r>
          </a:p>
        </p:txBody>
      </p:sp>
      <p:pic>
        <p:nvPicPr>
          <p:cNvPr id="26" name="Picture 25">
            <a:extLst>
              <a:ext uri="{FF2B5EF4-FFF2-40B4-BE49-F238E27FC236}">
                <a16:creationId xmlns:a16="http://schemas.microsoft.com/office/drawing/2014/main" id="{3C232902-32F3-4A07-9168-8479188C6B4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96355" y="782010"/>
            <a:ext cx="2768237" cy="1548379"/>
          </a:xfrm>
          <a:prstGeom prst="rect">
            <a:avLst/>
          </a:prstGeom>
        </p:spPr>
      </p:pic>
      <p:sp>
        <p:nvSpPr>
          <p:cNvPr id="27" name="Rectangle: Rounded Corners 26">
            <a:extLst>
              <a:ext uri="{FF2B5EF4-FFF2-40B4-BE49-F238E27FC236}">
                <a16:creationId xmlns:a16="http://schemas.microsoft.com/office/drawing/2014/main" id="{42C8DD61-B62E-4B28-A00D-EBC9E867586F}"/>
              </a:ext>
            </a:extLst>
          </p:cNvPr>
          <p:cNvSpPr/>
          <p:nvPr/>
        </p:nvSpPr>
        <p:spPr>
          <a:xfrm>
            <a:off x="3404752" y="894484"/>
            <a:ext cx="1463040" cy="228600"/>
          </a:xfrm>
          <a:prstGeom prst="roundRect">
            <a:avLst/>
          </a:prstGeom>
          <a:solidFill>
            <a:srgbClr val="9EDFF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700" b="1" spc="-50" dirty="0">
                <a:solidFill>
                  <a:schemeClr val="tx1"/>
                </a:solidFill>
                <a:latin typeface="Comic Sans MS" panose="030F0702030302020204" pitchFamily="66" charset="0"/>
              </a:rPr>
              <a:t>SISTEMA DE SERRAÇÃO POR UM INTEGRADOR AUTOMATIZADO</a:t>
            </a:r>
          </a:p>
        </p:txBody>
      </p:sp>
      <p:sp>
        <p:nvSpPr>
          <p:cNvPr id="28" name="Rectangle: Rounded Corners 27">
            <a:extLst>
              <a:ext uri="{FF2B5EF4-FFF2-40B4-BE49-F238E27FC236}">
                <a16:creationId xmlns:a16="http://schemas.microsoft.com/office/drawing/2014/main" id="{31C7A592-1130-412F-8F42-46E78332FB60}"/>
              </a:ext>
            </a:extLst>
          </p:cNvPr>
          <p:cNvSpPr/>
          <p:nvPr/>
        </p:nvSpPr>
        <p:spPr>
          <a:xfrm>
            <a:off x="4618092" y="1203213"/>
            <a:ext cx="640080" cy="9144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pt-PT" sz="500" b="1">
                <a:solidFill>
                  <a:schemeClr val="tx1"/>
                </a:solidFill>
                <a:latin typeface="Comic Sans MS" panose="030F0702030302020204" pitchFamily="66" charset="0"/>
              </a:rPr>
              <a:t>IMPACTO NA SST</a:t>
            </a:r>
          </a:p>
        </p:txBody>
      </p:sp>
      <p:sp>
        <p:nvSpPr>
          <p:cNvPr id="29" name="Rectangle: Rounded Corners 28">
            <a:extLst>
              <a:ext uri="{FF2B5EF4-FFF2-40B4-BE49-F238E27FC236}">
                <a16:creationId xmlns:a16="http://schemas.microsoft.com/office/drawing/2014/main" id="{F59BA199-E1D6-4FC7-AAC8-9FC7694EDAC2}"/>
              </a:ext>
            </a:extLst>
          </p:cNvPr>
          <p:cNvSpPr/>
          <p:nvPr/>
        </p:nvSpPr>
        <p:spPr>
          <a:xfrm>
            <a:off x="5211033" y="1410639"/>
            <a:ext cx="274320"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DIMINUIÇÃO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DO ESFORÇO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FÍSICO!</a:t>
            </a:r>
          </a:p>
        </p:txBody>
      </p:sp>
      <p:sp>
        <p:nvSpPr>
          <p:cNvPr id="30" name="Rectangle: Rounded Corners 29">
            <a:extLst>
              <a:ext uri="{FF2B5EF4-FFF2-40B4-BE49-F238E27FC236}">
                <a16:creationId xmlns:a16="http://schemas.microsoft.com/office/drawing/2014/main" id="{CAE62C09-F6F9-4528-9563-7C1AC175B406}"/>
              </a:ext>
            </a:extLst>
          </p:cNvPr>
          <p:cNvSpPr/>
          <p:nvPr/>
        </p:nvSpPr>
        <p:spPr>
          <a:xfrm>
            <a:off x="4643434" y="1310922"/>
            <a:ext cx="41148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pt-PT" sz="350" b="1">
                <a:solidFill>
                  <a:schemeClr val="tx1"/>
                </a:solidFill>
                <a:latin typeface="Comic Sans MS" panose="030F0702030302020204" pitchFamily="66" charset="0"/>
              </a:rPr>
              <a:t>DESAFIOS</a:t>
            </a:r>
          </a:p>
        </p:txBody>
      </p:sp>
      <p:sp>
        <p:nvSpPr>
          <p:cNvPr id="31" name="Rectangle: Rounded Corners 30">
            <a:extLst>
              <a:ext uri="{FF2B5EF4-FFF2-40B4-BE49-F238E27FC236}">
                <a16:creationId xmlns:a16="http://schemas.microsoft.com/office/drawing/2014/main" id="{015AAB77-2505-4010-B9BD-20623D8CDC96}"/>
              </a:ext>
            </a:extLst>
          </p:cNvPr>
          <p:cNvSpPr/>
          <p:nvPr/>
        </p:nvSpPr>
        <p:spPr>
          <a:xfrm>
            <a:off x="591672" y="2630231"/>
            <a:ext cx="1463040" cy="228600"/>
          </a:xfrm>
          <a:prstGeom prst="roundRect">
            <a:avLst/>
          </a:prstGeom>
          <a:solidFill>
            <a:srgbClr val="9EDFF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700" b="1" dirty="0">
                <a:solidFill>
                  <a:schemeClr val="tx1"/>
                </a:solidFill>
                <a:latin typeface="Comic Sans MS" panose="030F0702030302020204" pitchFamily="66" charset="0"/>
              </a:rPr>
              <a:t>FORNECEDOR DE ENERGIA</a:t>
            </a:r>
            <a:br>
              <a:rPr lang="pt-PT" sz="700" b="1" dirty="0">
                <a:solidFill>
                  <a:schemeClr val="tx1"/>
                </a:solidFill>
                <a:latin typeface="Comic Sans MS" panose="030F0702030302020204" pitchFamily="66" charset="0"/>
              </a:rPr>
            </a:br>
            <a:r>
              <a:rPr lang="pt-PT" sz="700" b="1" dirty="0">
                <a:solidFill>
                  <a:schemeClr val="tx1"/>
                </a:solidFill>
                <a:latin typeface="Comic Sans MS" panose="030F0702030302020204" pitchFamily="66" charset="0"/>
              </a:rPr>
              <a:t>E AUTOMÓVEIS</a:t>
            </a:r>
          </a:p>
        </p:txBody>
      </p:sp>
      <p:sp>
        <p:nvSpPr>
          <p:cNvPr id="32" name="Rectangle: Rounded Corners 31">
            <a:extLst>
              <a:ext uri="{FF2B5EF4-FFF2-40B4-BE49-F238E27FC236}">
                <a16:creationId xmlns:a16="http://schemas.microsoft.com/office/drawing/2014/main" id="{1EA2B1D3-B8AB-4800-BAE9-BC22F3D8BF75}"/>
              </a:ext>
            </a:extLst>
          </p:cNvPr>
          <p:cNvSpPr/>
          <p:nvPr/>
        </p:nvSpPr>
        <p:spPr>
          <a:xfrm>
            <a:off x="3371741" y="2598691"/>
            <a:ext cx="1441940" cy="228600"/>
          </a:xfrm>
          <a:prstGeom prst="roundRect">
            <a:avLst/>
          </a:prstGeom>
          <a:solidFill>
            <a:srgbClr val="9EDFF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700" b="1">
                <a:solidFill>
                  <a:schemeClr val="tx1"/>
                </a:solidFill>
                <a:latin typeface="Comic Sans MS" panose="030F0702030302020204" pitchFamily="66" charset="0"/>
              </a:rPr>
              <a:t>FORNECEDOR DE AUTOMÓVEIS</a:t>
            </a:r>
          </a:p>
        </p:txBody>
      </p:sp>
      <p:sp>
        <p:nvSpPr>
          <p:cNvPr id="33" name="Rectangle: Rounded Corners 32">
            <a:extLst>
              <a:ext uri="{FF2B5EF4-FFF2-40B4-BE49-F238E27FC236}">
                <a16:creationId xmlns:a16="http://schemas.microsoft.com/office/drawing/2014/main" id="{48924E59-14E2-4224-A9EF-C6371A879BC3}"/>
              </a:ext>
            </a:extLst>
          </p:cNvPr>
          <p:cNvSpPr/>
          <p:nvPr/>
        </p:nvSpPr>
        <p:spPr>
          <a:xfrm>
            <a:off x="6274450" y="2621468"/>
            <a:ext cx="1563604" cy="228600"/>
          </a:xfrm>
          <a:prstGeom prst="roundRect">
            <a:avLst/>
          </a:prstGeom>
          <a:solidFill>
            <a:srgbClr val="DDE89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700" b="1" dirty="0">
                <a:solidFill>
                  <a:schemeClr val="tx1"/>
                </a:solidFill>
                <a:latin typeface="Comic Sans MS" panose="030F0702030302020204" pitchFamily="66" charset="0"/>
              </a:rPr>
              <a:t>ARRANQUE DA AUTOMAÇÃO</a:t>
            </a:r>
            <a:br>
              <a:rPr lang="pt-PT" sz="700" b="1" dirty="0">
                <a:solidFill>
                  <a:schemeClr val="tx1"/>
                </a:solidFill>
                <a:latin typeface="Comic Sans MS" panose="030F0702030302020204" pitchFamily="66" charset="0"/>
              </a:rPr>
            </a:br>
            <a:r>
              <a:rPr lang="pt-PT" sz="700" b="1" dirty="0">
                <a:solidFill>
                  <a:schemeClr val="tx1"/>
                </a:solidFill>
                <a:latin typeface="Comic Sans MS" panose="030F0702030302020204" pitchFamily="66" charset="0"/>
              </a:rPr>
              <a:t>DE VEÍCULOS</a:t>
            </a:r>
          </a:p>
        </p:txBody>
      </p:sp>
      <p:sp>
        <p:nvSpPr>
          <p:cNvPr id="34" name="Rectangle: Rounded Corners 33">
            <a:extLst>
              <a:ext uri="{FF2B5EF4-FFF2-40B4-BE49-F238E27FC236}">
                <a16:creationId xmlns:a16="http://schemas.microsoft.com/office/drawing/2014/main" id="{7623A966-1E75-41E3-8AD6-EC5FD9F43CB8}"/>
              </a:ext>
            </a:extLst>
          </p:cNvPr>
          <p:cNvSpPr/>
          <p:nvPr/>
        </p:nvSpPr>
        <p:spPr>
          <a:xfrm>
            <a:off x="6262847" y="861601"/>
            <a:ext cx="1575207" cy="228600"/>
          </a:xfrm>
          <a:prstGeom prst="roundRect">
            <a:avLst/>
          </a:prstGeom>
          <a:solidFill>
            <a:srgbClr val="F6C6B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700" b="1">
                <a:solidFill>
                  <a:schemeClr val="tx1"/>
                </a:solidFill>
                <a:latin typeface="Comic Sans MS" panose="030F0702030302020204" pitchFamily="66" charset="0"/>
              </a:rPr>
              <a:t>EMPRESA DE ENERGIA</a:t>
            </a:r>
            <a:br>
              <a:rPr lang="pt-PT" sz="700" b="1">
                <a:solidFill>
                  <a:schemeClr val="tx1"/>
                </a:solidFill>
                <a:latin typeface="Comic Sans MS" panose="030F0702030302020204" pitchFamily="66" charset="0"/>
              </a:rPr>
            </a:br>
            <a:r>
              <a:rPr lang="pt-PT" sz="700" b="1">
                <a:solidFill>
                  <a:schemeClr val="tx1"/>
                </a:solidFill>
                <a:latin typeface="Comic Sans MS" panose="030F0702030302020204" pitchFamily="66" charset="0"/>
              </a:rPr>
              <a:t>E AUTOMAÇÃO </a:t>
            </a:r>
          </a:p>
        </p:txBody>
      </p:sp>
      <p:sp>
        <p:nvSpPr>
          <p:cNvPr id="35" name="Rectangle: Rounded Corners 34">
            <a:extLst>
              <a:ext uri="{FF2B5EF4-FFF2-40B4-BE49-F238E27FC236}">
                <a16:creationId xmlns:a16="http://schemas.microsoft.com/office/drawing/2014/main" id="{505185BC-F56F-48CC-BEA9-BEECDBC438F0}"/>
              </a:ext>
            </a:extLst>
          </p:cNvPr>
          <p:cNvSpPr/>
          <p:nvPr/>
        </p:nvSpPr>
        <p:spPr>
          <a:xfrm>
            <a:off x="1821932" y="2933522"/>
            <a:ext cx="640080" cy="91440"/>
          </a:xfrm>
          <a:prstGeom prst="roundRect">
            <a:avLst/>
          </a:prstGeom>
          <a:solidFill>
            <a:srgbClr val="9EDFF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pt-PT" sz="500" b="1">
                <a:solidFill>
                  <a:schemeClr val="tx1"/>
                </a:solidFill>
                <a:latin typeface="Comic Sans MS" panose="030F0702030302020204" pitchFamily="66" charset="0"/>
              </a:rPr>
              <a:t>IMPACTO NA SST</a:t>
            </a:r>
          </a:p>
        </p:txBody>
      </p:sp>
      <p:sp>
        <p:nvSpPr>
          <p:cNvPr id="36" name="Rectangle: Rounded Corners 35">
            <a:extLst>
              <a:ext uri="{FF2B5EF4-FFF2-40B4-BE49-F238E27FC236}">
                <a16:creationId xmlns:a16="http://schemas.microsoft.com/office/drawing/2014/main" id="{6726F05C-5F03-4191-A2A9-2690CDB75E27}"/>
              </a:ext>
            </a:extLst>
          </p:cNvPr>
          <p:cNvSpPr/>
          <p:nvPr/>
        </p:nvSpPr>
        <p:spPr>
          <a:xfrm>
            <a:off x="7490687" y="2929519"/>
            <a:ext cx="640080" cy="91440"/>
          </a:xfrm>
          <a:prstGeom prst="roundRect">
            <a:avLst/>
          </a:prstGeom>
          <a:solidFill>
            <a:srgbClr val="DDE898"/>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pt-PT" sz="500" b="1">
                <a:solidFill>
                  <a:schemeClr val="tx1"/>
                </a:solidFill>
                <a:latin typeface="Comic Sans MS" panose="030F0702030302020204" pitchFamily="66" charset="0"/>
              </a:rPr>
              <a:t>IMPACTO NA SST</a:t>
            </a:r>
          </a:p>
        </p:txBody>
      </p:sp>
      <p:sp>
        <p:nvSpPr>
          <p:cNvPr id="37" name="Rectangle: Rounded Corners 36">
            <a:extLst>
              <a:ext uri="{FF2B5EF4-FFF2-40B4-BE49-F238E27FC236}">
                <a16:creationId xmlns:a16="http://schemas.microsoft.com/office/drawing/2014/main" id="{AF0BE622-652F-4605-B268-47B6E3C2B436}"/>
              </a:ext>
            </a:extLst>
          </p:cNvPr>
          <p:cNvSpPr/>
          <p:nvPr/>
        </p:nvSpPr>
        <p:spPr>
          <a:xfrm>
            <a:off x="7518014" y="1179875"/>
            <a:ext cx="640080" cy="91440"/>
          </a:xfrm>
          <a:prstGeom prst="roundRect">
            <a:avLst/>
          </a:prstGeom>
          <a:solidFill>
            <a:srgbClr val="F6C6B7"/>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pt-PT" sz="500" b="1">
                <a:solidFill>
                  <a:schemeClr val="tx1"/>
                </a:solidFill>
                <a:latin typeface="Comic Sans MS" panose="030F0702030302020204" pitchFamily="66" charset="0"/>
              </a:rPr>
              <a:t>IMPACTO NA SST</a:t>
            </a:r>
          </a:p>
        </p:txBody>
      </p:sp>
      <p:sp>
        <p:nvSpPr>
          <p:cNvPr id="38" name="Rectangle: Rounded Corners 37">
            <a:extLst>
              <a:ext uri="{FF2B5EF4-FFF2-40B4-BE49-F238E27FC236}">
                <a16:creationId xmlns:a16="http://schemas.microsoft.com/office/drawing/2014/main" id="{7DC46A2E-082A-4B61-A296-390164F578B5}"/>
              </a:ext>
            </a:extLst>
          </p:cNvPr>
          <p:cNvSpPr/>
          <p:nvPr/>
        </p:nvSpPr>
        <p:spPr>
          <a:xfrm>
            <a:off x="4643434" y="2908387"/>
            <a:ext cx="640080" cy="91440"/>
          </a:xfrm>
          <a:prstGeom prst="roundRect">
            <a:avLst/>
          </a:prstGeom>
          <a:solidFill>
            <a:srgbClr val="9EDFF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pt-PT" sz="500" b="1">
                <a:solidFill>
                  <a:schemeClr val="tx1"/>
                </a:solidFill>
                <a:latin typeface="Comic Sans MS" panose="030F0702030302020204" pitchFamily="66" charset="0"/>
              </a:rPr>
              <a:t>IMPACTO NA SST</a:t>
            </a:r>
          </a:p>
        </p:txBody>
      </p:sp>
      <p:sp>
        <p:nvSpPr>
          <p:cNvPr id="39" name="Rectangle: Rounded Corners 38">
            <a:extLst>
              <a:ext uri="{FF2B5EF4-FFF2-40B4-BE49-F238E27FC236}">
                <a16:creationId xmlns:a16="http://schemas.microsoft.com/office/drawing/2014/main" id="{8B6EC832-FA6A-4ABB-A394-C011844FB715}"/>
              </a:ext>
            </a:extLst>
          </p:cNvPr>
          <p:cNvSpPr/>
          <p:nvPr/>
        </p:nvSpPr>
        <p:spPr>
          <a:xfrm>
            <a:off x="1853895" y="2933522"/>
            <a:ext cx="640080" cy="91440"/>
          </a:xfrm>
          <a:prstGeom prst="roundRect">
            <a:avLst/>
          </a:prstGeom>
          <a:solidFill>
            <a:srgbClr val="9EDFF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pt-PT" sz="500" b="1">
                <a:solidFill>
                  <a:schemeClr val="tx1"/>
                </a:solidFill>
                <a:latin typeface="Comic Sans MS" panose="030F0702030302020204" pitchFamily="66" charset="0"/>
              </a:rPr>
              <a:t>IMPACTO NA SST</a:t>
            </a:r>
          </a:p>
        </p:txBody>
      </p:sp>
      <p:sp>
        <p:nvSpPr>
          <p:cNvPr id="40" name="Rectangle: Rounded Corners 39">
            <a:extLst>
              <a:ext uri="{FF2B5EF4-FFF2-40B4-BE49-F238E27FC236}">
                <a16:creationId xmlns:a16="http://schemas.microsoft.com/office/drawing/2014/main" id="{48B5BAE1-BDEF-49BE-91D8-4B4BB2F3D626}"/>
              </a:ext>
            </a:extLst>
          </p:cNvPr>
          <p:cNvSpPr/>
          <p:nvPr/>
        </p:nvSpPr>
        <p:spPr>
          <a:xfrm>
            <a:off x="7510503" y="2938496"/>
            <a:ext cx="593367" cy="82463"/>
          </a:xfrm>
          <a:prstGeom prst="roundRect">
            <a:avLst/>
          </a:prstGeom>
          <a:solidFill>
            <a:srgbClr val="DDE898"/>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pt-PT" sz="500" b="1">
                <a:solidFill>
                  <a:schemeClr val="tx1"/>
                </a:solidFill>
                <a:latin typeface="Comic Sans MS" panose="030F0702030302020204" pitchFamily="66" charset="0"/>
              </a:rPr>
              <a:t>IMPACTO NA SST</a:t>
            </a:r>
          </a:p>
        </p:txBody>
      </p:sp>
      <p:sp>
        <p:nvSpPr>
          <p:cNvPr id="42" name="Rectangle: Rounded Corners 41">
            <a:extLst>
              <a:ext uri="{FF2B5EF4-FFF2-40B4-BE49-F238E27FC236}">
                <a16:creationId xmlns:a16="http://schemas.microsoft.com/office/drawing/2014/main" id="{0BA0B8C1-87B8-4C61-841C-820331DDE691}"/>
              </a:ext>
            </a:extLst>
          </p:cNvPr>
          <p:cNvSpPr/>
          <p:nvPr/>
        </p:nvSpPr>
        <p:spPr>
          <a:xfrm>
            <a:off x="4656197" y="2925289"/>
            <a:ext cx="598136" cy="67457"/>
          </a:xfrm>
          <a:prstGeom prst="roundRect">
            <a:avLst/>
          </a:prstGeom>
          <a:solidFill>
            <a:srgbClr val="9EDFF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pt-PT" sz="500" b="1">
                <a:solidFill>
                  <a:schemeClr val="tx1"/>
                </a:solidFill>
                <a:latin typeface="Comic Sans MS" panose="030F0702030302020204" pitchFamily="66" charset="0"/>
              </a:rPr>
              <a:t>IMPACTO NA SST</a:t>
            </a:r>
          </a:p>
        </p:txBody>
      </p:sp>
      <p:sp>
        <p:nvSpPr>
          <p:cNvPr id="43" name="Rectangle: Rounded Corners 42">
            <a:extLst>
              <a:ext uri="{FF2B5EF4-FFF2-40B4-BE49-F238E27FC236}">
                <a16:creationId xmlns:a16="http://schemas.microsoft.com/office/drawing/2014/main" id="{7BAAC11D-038E-4C99-B754-C23BB8426E7D}"/>
              </a:ext>
            </a:extLst>
          </p:cNvPr>
          <p:cNvSpPr/>
          <p:nvPr/>
        </p:nvSpPr>
        <p:spPr>
          <a:xfrm>
            <a:off x="4672539" y="1698990"/>
            <a:ext cx="376234" cy="182880"/>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RISCOS </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FÍSICOS EM </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CASO DE MAU </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FUNCIONAMENTO!</a:t>
            </a:r>
          </a:p>
        </p:txBody>
      </p:sp>
      <p:sp>
        <p:nvSpPr>
          <p:cNvPr id="44" name="Rectangle: Rounded Corners 43">
            <a:extLst>
              <a:ext uri="{FF2B5EF4-FFF2-40B4-BE49-F238E27FC236}">
                <a16:creationId xmlns:a16="http://schemas.microsoft.com/office/drawing/2014/main" id="{1D819A4B-C501-4BDD-978A-BD77506A984E}"/>
              </a:ext>
            </a:extLst>
          </p:cNvPr>
          <p:cNvSpPr/>
          <p:nvPr/>
        </p:nvSpPr>
        <p:spPr>
          <a:xfrm>
            <a:off x="5048773" y="2047476"/>
            <a:ext cx="469481" cy="182880"/>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MENOS</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RISCOS</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AMBIENTAIS!</a:t>
            </a:r>
          </a:p>
        </p:txBody>
      </p:sp>
      <p:sp>
        <p:nvSpPr>
          <p:cNvPr id="46" name="Rectangle: Rounded Corners 45">
            <a:extLst>
              <a:ext uri="{FF2B5EF4-FFF2-40B4-BE49-F238E27FC236}">
                <a16:creationId xmlns:a16="http://schemas.microsoft.com/office/drawing/2014/main" id="{FC3856BD-5379-45C4-B2B4-AEE5918BFF6F}"/>
              </a:ext>
            </a:extLst>
          </p:cNvPr>
          <p:cNvSpPr/>
          <p:nvPr/>
        </p:nvSpPr>
        <p:spPr>
          <a:xfrm>
            <a:off x="5079723" y="1319522"/>
            <a:ext cx="40114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pt-PT" sz="350" b="1">
                <a:solidFill>
                  <a:schemeClr val="tx1"/>
                </a:solidFill>
                <a:latin typeface="Comic Sans MS" panose="030F0702030302020204" pitchFamily="66" charset="0"/>
              </a:rPr>
              <a:t>OPORTUNIDADES</a:t>
            </a:r>
          </a:p>
        </p:txBody>
      </p:sp>
      <p:sp>
        <p:nvSpPr>
          <p:cNvPr id="47" name="Rectangle: Rounded Corners 46">
            <a:extLst>
              <a:ext uri="{FF2B5EF4-FFF2-40B4-BE49-F238E27FC236}">
                <a16:creationId xmlns:a16="http://schemas.microsoft.com/office/drawing/2014/main" id="{7B6A7CE6-049E-4419-99E9-DA0B2D73E933}"/>
              </a:ext>
            </a:extLst>
          </p:cNvPr>
          <p:cNvSpPr/>
          <p:nvPr/>
        </p:nvSpPr>
        <p:spPr>
          <a:xfrm>
            <a:off x="7504744" y="1299492"/>
            <a:ext cx="41148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pt-PT" sz="350" b="1">
                <a:solidFill>
                  <a:schemeClr val="tx1"/>
                </a:solidFill>
                <a:latin typeface="Comic Sans MS" panose="030F0702030302020204" pitchFamily="66" charset="0"/>
              </a:rPr>
              <a:t>DESAFIOS</a:t>
            </a:r>
          </a:p>
        </p:txBody>
      </p:sp>
      <p:sp>
        <p:nvSpPr>
          <p:cNvPr id="48" name="Rectangle: Rounded Corners 47">
            <a:extLst>
              <a:ext uri="{FF2B5EF4-FFF2-40B4-BE49-F238E27FC236}">
                <a16:creationId xmlns:a16="http://schemas.microsoft.com/office/drawing/2014/main" id="{8C650C66-0333-4EBF-9AF9-94B85F8E6EFF}"/>
              </a:ext>
            </a:extLst>
          </p:cNvPr>
          <p:cNvSpPr/>
          <p:nvPr/>
        </p:nvSpPr>
        <p:spPr>
          <a:xfrm>
            <a:off x="7952463" y="1300472"/>
            <a:ext cx="40114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pt-PT" sz="350" b="1">
                <a:solidFill>
                  <a:schemeClr val="tx1"/>
                </a:solidFill>
                <a:latin typeface="Comic Sans MS" panose="030F0702030302020204" pitchFamily="66" charset="0"/>
              </a:rPr>
              <a:t>OPORTUNIDADES</a:t>
            </a:r>
          </a:p>
        </p:txBody>
      </p:sp>
      <p:sp>
        <p:nvSpPr>
          <p:cNvPr id="49" name="Rectangle: Rounded Corners 48">
            <a:extLst>
              <a:ext uri="{FF2B5EF4-FFF2-40B4-BE49-F238E27FC236}">
                <a16:creationId xmlns:a16="http://schemas.microsoft.com/office/drawing/2014/main" id="{C516940E-127B-41F9-B67F-740A81414FC1}"/>
              </a:ext>
            </a:extLst>
          </p:cNvPr>
          <p:cNvSpPr/>
          <p:nvPr/>
        </p:nvSpPr>
        <p:spPr>
          <a:xfrm>
            <a:off x="7490687" y="1838188"/>
            <a:ext cx="411480" cy="182880"/>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FORMAÇÃO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CONTÍNUA!</a:t>
            </a:r>
          </a:p>
        </p:txBody>
      </p:sp>
      <p:sp>
        <p:nvSpPr>
          <p:cNvPr id="50" name="Rectangle: Rounded Corners 49">
            <a:extLst>
              <a:ext uri="{FF2B5EF4-FFF2-40B4-BE49-F238E27FC236}">
                <a16:creationId xmlns:a16="http://schemas.microsoft.com/office/drawing/2014/main" id="{5F3A98FA-FFB0-44A8-8221-4462EFD8BFC0}"/>
              </a:ext>
            </a:extLst>
          </p:cNvPr>
          <p:cNvSpPr/>
          <p:nvPr/>
        </p:nvSpPr>
        <p:spPr>
          <a:xfrm>
            <a:off x="7931691" y="2021068"/>
            <a:ext cx="411480" cy="182880"/>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MENOS CARGA</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MENTAL!</a:t>
            </a:r>
          </a:p>
        </p:txBody>
      </p:sp>
      <p:sp>
        <p:nvSpPr>
          <p:cNvPr id="51" name="Rectangle: Rounded Corners 50">
            <a:extLst>
              <a:ext uri="{FF2B5EF4-FFF2-40B4-BE49-F238E27FC236}">
                <a16:creationId xmlns:a16="http://schemas.microsoft.com/office/drawing/2014/main" id="{834F449D-F316-44DE-B37F-D0746704FABD}"/>
              </a:ext>
            </a:extLst>
          </p:cNvPr>
          <p:cNvSpPr/>
          <p:nvPr/>
        </p:nvSpPr>
        <p:spPr>
          <a:xfrm>
            <a:off x="8144093" y="1420446"/>
            <a:ext cx="270089" cy="182880"/>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pt-PT" sz="350" b="1">
                <a:solidFill>
                  <a:schemeClr val="tx1"/>
                </a:solidFill>
                <a:latin typeface="Comic Sans MS" panose="030F0702030302020204" pitchFamily="66" charset="0"/>
              </a:rPr>
              <a:t>MAIS </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PAUSAS </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E </a:t>
            </a:r>
          </a:p>
        </p:txBody>
      </p:sp>
      <p:sp>
        <p:nvSpPr>
          <p:cNvPr id="52" name="Rectangle: Rounded Corners 51">
            <a:extLst>
              <a:ext uri="{FF2B5EF4-FFF2-40B4-BE49-F238E27FC236}">
                <a16:creationId xmlns:a16="http://schemas.microsoft.com/office/drawing/2014/main" id="{6DC17AE1-9A2C-41D3-ABEA-E178542E34F8}"/>
              </a:ext>
            </a:extLst>
          </p:cNvPr>
          <p:cNvSpPr/>
          <p:nvPr/>
        </p:nvSpPr>
        <p:spPr>
          <a:xfrm>
            <a:off x="7944843" y="1592190"/>
            <a:ext cx="411480" cy="104876"/>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p>
            <a:r>
              <a:rPr lang="pt-PT" sz="350" b="1">
                <a:solidFill>
                  <a:schemeClr val="tx1"/>
                </a:solidFill>
                <a:latin typeface="Comic Sans MS" panose="030F0702030302020204" pitchFamily="66" charset="0"/>
              </a:rPr>
              <a:t>MENOS ATRASOS!</a:t>
            </a:r>
          </a:p>
        </p:txBody>
      </p:sp>
      <p:sp>
        <p:nvSpPr>
          <p:cNvPr id="53" name="Rectangle: Rounded Corners 52">
            <a:extLst>
              <a:ext uri="{FF2B5EF4-FFF2-40B4-BE49-F238E27FC236}">
                <a16:creationId xmlns:a16="http://schemas.microsoft.com/office/drawing/2014/main" id="{E372F90F-583A-488D-9C26-EFFEC8D773F9}"/>
              </a:ext>
            </a:extLst>
          </p:cNvPr>
          <p:cNvSpPr/>
          <p:nvPr/>
        </p:nvSpPr>
        <p:spPr>
          <a:xfrm>
            <a:off x="7493314" y="3055902"/>
            <a:ext cx="41148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lstStyle/>
          <a:p>
            <a:pPr algn="ctr"/>
            <a:r>
              <a:rPr lang="pt-PT" sz="350" b="1">
                <a:solidFill>
                  <a:schemeClr val="tx1"/>
                </a:solidFill>
                <a:latin typeface="Comic Sans MS" panose="030F0702030302020204" pitchFamily="66" charset="0"/>
              </a:rPr>
              <a:t>DESAFIOS</a:t>
            </a:r>
          </a:p>
        </p:txBody>
      </p:sp>
      <p:sp>
        <p:nvSpPr>
          <p:cNvPr id="54" name="Rectangle: Rounded Corners 53">
            <a:extLst>
              <a:ext uri="{FF2B5EF4-FFF2-40B4-BE49-F238E27FC236}">
                <a16:creationId xmlns:a16="http://schemas.microsoft.com/office/drawing/2014/main" id="{ABFED99A-A3C6-430E-8081-84F957F48234}"/>
              </a:ext>
            </a:extLst>
          </p:cNvPr>
          <p:cNvSpPr/>
          <p:nvPr/>
        </p:nvSpPr>
        <p:spPr>
          <a:xfrm>
            <a:off x="7933413" y="3056882"/>
            <a:ext cx="40114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lstStyle/>
          <a:p>
            <a:pPr algn="ctr"/>
            <a:r>
              <a:rPr lang="pt-PT" sz="350" b="1">
                <a:solidFill>
                  <a:schemeClr val="tx1"/>
                </a:solidFill>
                <a:latin typeface="Comic Sans MS" panose="030F0702030302020204" pitchFamily="66" charset="0"/>
              </a:rPr>
              <a:t>OPORTUNIDADES</a:t>
            </a:r>
          </a:p>
        </p:txBody>
      </p:sp>
      <p:sp>
        <p:nvSpPr>
          <p:cNvPr id="55" name="Rectangle: Rounded Corners 54">
            <a:extLst>
              <a:ext uri="{FF2B5EF4-FFF2-40B4-BE49-F238E27FC236}">
                <a16:creationId xmlns:a16="http://schemas.microsoft.com/office/drawing/2014/main" id="{ADAB30B1-614C-42BB-BAC9-0834EB57FBD0}"/>
              </a:ext>
            </a:extLst>
          </p:cNvPr>
          <p:cNvSpPr/>
          <p:nvPr/>
        </p:nvSpPr>
        <p:spPr>
          <a:xfrm>
            <a:off x="7471864" y="3578341"/>
            <a:ext cx="411480" cy="182880"/>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AUMENTO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DA EXIGÊNCIA</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COGNITIVA</a:t>
            </a:r>
          </a:p>
        </p:txBody>
      </p:sp>
      <p:sp>
        <p:nvSpPr>
          <p:cNvPr id="56" name="Rectangle: Rounded Corners 55">
            <a:extLst>
              <a:ext uri="{FF2B5EF4-FFF2-40B4-BE49-F238E27FC236}">
                <a16:creationId xmlns:a16="http://schemas.microsoft.com/office/drawing/2014/main" id="{89D9D296-0142-47FD-BF4D-BAF72A07F51E}"/>
              </a:ext>
            </a:extLst>
          </p:cNvPr>
          <p:cNvSpPr/>
          <p:nvPr/>
        </p:nvSpPr>
        <p:spPr>
          <a:xfrm rot="21257739">
            <a:off x="7946965" y="3132658"/>
            <a:ext cx="411480" cy="288871"/>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nchorCtr="1"/>
          <a:lstStyle/>
          <a:p>
            <a:pPr algn="ctr"/>
            <a:r>
              <a:rPr lang="pt-PT" sz="350" b="1">
                <a:solidFill>
                  <a:schemeClr val="tx1"/>
                </a:solidFill>
                <a:latin typeface="Comic Sans MS" panose="030F0702030302020204" pitchFamily="66" charset="0"/>
              </a:rPr>
              <a:t>EXPOSIÇÃO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MÍNIMA</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A RISCOS</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FÍSICOS COMO...</a:t>
            </a:r>
          </a:p>
        </p:txBody>
      </p:sp>
      <p:sp>
        <p:nvSpPr>
          <p:cNvPr id="57" name="Rectangle: Rounded Corners 56">
            <a:extLst>
              <a:ext uri="{FF2B5EF4-FFF2-40B4-BE49-F238E27FC236}">
                <a16:creationId xmlns:a16="http://schemas.microsoft.com/office/drawing/2014/main" id="{CD85F7A1-3847-46A8-847F-B794EF95E8D0}"/>
              </a:ext>
            </a:extLst>
          </p:cNvPr>
          <p:cNvSpPr/>
          <p:nvPr/>
        </p:nvSpPr>
        <p:spPr>
          <a:xfrm rot="21257739">
            <a:off x="7982694" y="3442438"/>
            <a:ext cx="321521" cy="83360"/>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p>
            <a:pPr algn="ctr"/>
            <a:r>
              <a:rPr lang="pt-PT" sz="350" b="1">
                <a:solidFill>
                  <a:schemeClr val="tx1"/>
                </a:solidFill>
                <a:latin typeface="Comic Sans MS" panose="030F0702030302020204" pitchFamily="66" charset="0"/>
              </a:rPr>
              <a:t>VIBRAÇÕES</a:t>
            </a:r>
          </a:p>
        </p:txBody>
      </p:sp>
      <p:sp>
        <p:nvSpPr>
          <p:cNvPr id="58" name="Rectangle: Rounded Corners 57">
            <a:extLst>
              <a:ext uri="{FF2B5EF4-FFF2-40B4-BE49-F238E27FC236}">
                <a16:creationId xmlns:a16="http://schemas.microsoft.com/office/drawing/2014/main" id="{14E9AF98-D97A-440C-9689-0AEC0893A09E}"/>
              </a:ext>
            </a:extLst>
          </p:cNvPr>
          <p:cNvSpPr/>
          <p:nvPr/>
        </p:nvSpPr>
        <p:spPr>
          <a:xfrm rot="21257739">
            <a:off x="8017740" y="3608548"/>
            <a:ext cx="217912" cy="50529"/>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p>
            <a:pPr algn="ctr"/>
            <a:r>
              <a:rPr lang="pt-PT" sz="350" b="1">
                <a:solidFill>
                  <a:schemeClr val="tx1"/>
                </a:solidFill>
                <a:latin typeface="Comic Sans MS" panose="030F0702030302020204" pitchFamily="66" charset="0"/>
              </a:rPr>
              <a:t>CALOR</a:t>
            </a:r>
          </a:p>
        </p:txBody>
      </p:sp>
      <p:sp>
        <p:nvSpPr>
          <p:cNvPr id="59" name="Rectangle: Rounded Corners 58">
            <a:extLst>
              <a:ext uri="{FF2B5EF4-FFF2-40B4-BE49-F238E27FC236}">
                <a16:creationId xmlns:a16="http://schemas.microsoft.com/office/drawing/2014/main" id="{C4746BAF-4ACB-4961-8BFB-E8A824EEF74F}"/>
              </a:ext>
            </a:extLst>
          </p:cNvPr>
          <p:cNvSpPr/>
          <p:nvPr/>
        </p:nvSpPr>
        <p:spPr>
          <a:xfrm rot="21257739">
            <a:off x="8009859" y="3734455"/>
            <a:ext cx="217912" cy="142751"/>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p>
            <a:pPr algn="ctr"/>
            <a:r>
              <a:rPr lang="pt-PT" sz="350" b="1">
                <a:solidFill>
                  <a:schemeClr val="tx1"/>
                </a:solidFill>
                <a:latin typeface="Comic Sans MS" panose="030F0702030302020204" pitchFamily="66" charset="0"/>
              </a:rPr>
              <a:t>RUÍDO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INTENSO</a:t>
            </a:r>
          </a:p>
        </p:txBody>
      </p:sp>
      <p:sp>
        <p:nvSpPr>
          <p:cNvPr id="60" name="Rectangle: Rounded Corners 59">
            <a:extLst>
              <a:ext uri="{FF2B5EF4-FFF2-40B4-BE49-F238E27FC236}">
                <a16:creationId xmlns:a16="http://schemas.microsoft.com/office/drawing/2014/main" id="{3DF098CD-0AB2-493C-B235-FB4B1211C5F2}"/>
              </a:ext>
            </a:extLst>
          </p:cNvPr>
          <p:cNvSpPr/>
          <p:nvPr/>
        </p:nvSpPr>
        <p:spPr>
          <a:xfrm>
            <a:off x="4639624" y="3033042"/>
            <a:ext cx="41148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lstStyle/>
          <a:p>
            <a:pPr algn="ctr"/>
            <a:r>
              <a:rPr lang="pt-PT" sz="350" b="1">
                <a:solidFill>
                  <a:schemeClr val="tx1"/>
                </a:solidFill>
                <a:latin typeface="Comic Sans MS" panose="030F0702030302020204" pitchFamily="66" charset="0"/>
              </a:rPr>
              <a:t>DESAFIOS</a:t>
            </a:r>
          </a:p>
        </p:txBody>
      </p:sp>
      <p:sp>
        <p:nvSpPr>
          <p:cNvPr id="61" name="Rectangle: Rounded Corners 60">
            <a:extLst>
              <a:ext uri="{FF2B5EF4-FFF2-40B4-BE49-F238E27FC236}">
                <a16:creationId xmlns:a16="http://schemas.microsoft.com/office/drawing/2014/main" id="{1EBC3246-17BE-48D1-AC94-815B5CDE83D3}"/>
              </a:ext>
            </a:extLst>
          </p:cNvPr>
          <p:cNvSpPr/>
          <p:nvPr/>
        </p:nvSpPr>
        <p:spPr>
          <a:xfrm>
            <a:off x="5079723" y="3034022"/>
            <a:ext cx="40114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lstStyle/>
          <a:p>
            <a:pPr algn="ctr"/>
            <a:r>
              <a:rPr lang="pt-PT" sz="350" b="1">
                <a:solidFill>
                  <a:schemeClr val="tx1"/>
                </a:solidFill>
                <a:latin typeface="Comic Sans MS" panose="030F0702030302020204" pitchFamily="66" charset="0"/>
              </a:rPr>
              <a:t>OPORTUNIDADES</a:t>
            </a:r>
          </a:p>
        </p:txBody>
      </p:sp>
      <p:sp>
        <p:nvSpPr>
          <p:cNvPr id="62" name="Rectangle: Rounded Corners 61">
            <a:extLst>
              <a:ext uri="{FF2B5EF4-FFF2-40B4-BE49-F238E27FC236}">
                <a16:creationId xmlns:a16="http://schemas.microsoft.com/office/drawing/2014/main" id="{A26290A2-1F96-48F2-8569-5522B38981B6}"/>
              </a:ext>
            </a:extLst>
          </p:cNvPr>
          <p:cNvSpPr/>
          <p:nvPr/>
        </p:nvSpPr>
        <p:spPr>
          <a:xfrm>
            <a:off x="1827844" y="3067332"/>
            <a:ext cx="41148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lstStyle/>
          <a:p>
            <a:pPr algn="ctr"/>
            <a:r>
              <a:rPr lang="pt-PT" sz="350" b="1">
                <a:solidFill>
                  <a:schemeClr val="tx1"/>
                </a:solidFill>
                <a:latin typeface="Comic Sans MS" panose="030F0702030302020204" pitchFamily="66" charset="0"/>
              </a:rPr>
              <a:t>DESAFIOS</a:t>
            </a:r>
          </a:p>
        </p:txBody>
      </p:sp>
      <p:sp>
        <p:nvSpPr>
          <p:cNvPr id="63" name="Rectangle: Rounded Corners 62">
            <a:extLst>
              <a:ext uri="{FF2B5EF4-FFF2-40B4-BE49-F238E27FC236}">
                <a16:creationId xmlns:a16="http://schemas.microsoft.com/office/drawing/2014/main" id="{A60F574C-8C7A-48D3-8D17-618F8CEFCA91}"/>
              </a:ext>
            </a:extLst>
          </p:cNvPr>
          <p:cNvSpPr/>
          <p:nvPr/>
        </p:nvSpPr>
        <p:spPr>
          <a:xfrm>
            <a:off x="2267943" y="3068312"/>
            <a:ext cx="401140" cy="4572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91440" tIns="0" rIns="91440" bIns="0" rtlCol="0" anchor="ctr"/>
          <a:lstStyle/>
          <a:p>
            <a:pPr algn="ctr"/>
            <a:r>
              <a:rPr lang="pt-PT" sz="350" b="1">
                <a:solidFill>
                  <a:schemeClr val="tx1"/>
                </a:solidFill>
                <a:latin typeface="Comic Sans MS" panose="030F0702030302020204" pitchFamily="66" charset="0"/>
              </a:rPr>
              <a:t>OPORTUNIDADES</a:t>
            </a:r>
          </a:p>
        </p:txBody>
      </p:sp>
      <p:sp>
        <p:nvSpPr>
          <p:cNvPr id="64" name="Rectangle: Rounded Corners 63">
            <a:extLst>
              <a:ext uri="{FF2B5EF4-FFF2-40B4-BE49-F238E27FC236}">
                <a16:creationId xmlns:a16="http://schemas.microsoft.com/office/drawing/2014/main" id="{52FCC412-56F2-469B-9D58-B5BB41D072A8}"/>
              </a:ext>
            </a:extLst>
          </p:cNvPr>
          <p:cNvSpPr/>
          <p:nvPr/>
        </p:nvSpPr>
        <p:spPr>
          <a:xfrm>
            <a:off x="4695049" y="3158539"/>
            <a:ext cx="376234" cy="319769"/>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ATITUDES</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NEGATIVAS</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EM RELAÇÃO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AO SISTEMA</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ROBÓTICO!</a:t>
            </a:r>
          </a:p>
        </p:txBody>
      </p:sp>
      <p:sp>
        <p:nvSpPr>
          <p:cNvPr id="65" name="Rectangle: Rounded Corners 64">
            <a:extLst>
              <a:ext uri="{FF2B5EF4-FFF2-40B4-BE49-F238E27FC236}">
                <a16:creationId xmlns:a16="http://schemas.microsoft.com/office/drawing/2014/main" id="{C90DB525-0D6A-452F-898A-6658C7C9E2D2}"/>
              </a:ext>
            </a:extLst>
          </p:cNvPr>
          <p:cNvSpPr/>
          <p:nvPr/>
        </p:nvSpPr>
        <p:spPr>
          <a:xfrm>
            <a:off x="4703489" y="3645945"/>
            <a:ext cx="376234" cy="319769"/>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DESQUALIFICAÇÃO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ATRAVÉS DA</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AUTOMAÇÃO!</a:t>
            </a:r>
          </a:p>
        </p:txBody>
      </p:sp>
      <p:sp>
        <p:nvSpPr>
          <p:cNvPr id="66" name="Rectangle: Rounded Corners 65">
            <a:extLst>
              <a:ext uri="{FF2B5EF4-FFF2-40B4-BE49-F238E27FC236}">
                <a16:creationId xmlns:a16="http://schemas.microsoft.com/office/drawing/2014/main" id="{7D2E51FE-57E0-47C0-8B3C-A6582080F14A}"/>
              </a:ext>
            </a:extLst>
          </p:cNvPr>
          <p:cNvSpPr/>
          <p:nvPr/>
        </p:nvSpPr>
        <p:spPr>
          <a:xfrm>
            <a:off x="5221839" y="3455124"/>
            <a:ext cx="296415" cy="246434"/>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pt-PT" sz="350" b="1">
                <a:solidFill>
                  <a:schemeClr val="tx1"/>
                </a:solidFill>
                <a:latin typeface="Comic Sans MS" panose="030F0702030302020204" pitchFamily="66" charset="0"/>
              </a:rPr>
              <a:t>MELHORIA</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DE COMPETÊNCIAS EM</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TECNOLOGIA!</a:t>
            </a:r>
          </a:p>
        </p:txBody>
      </p:sp>
      <p:sp>
        <p:nvSpPr>
          <p:cNvPr id="67" name="Rectangle: Rounded Corners 66">
            <a:extLst>
              <a:ext uri="{FF2B5EF4-FFF2-40B4-BE49-F238E27FC236}">
                <a16:creationId xmlns:a16="http://schemas.microsoft.com/office/drawing/2014/main" id="{9876A9DA-FEBE-4461-BA28-00B1C72D78A9}"/>
              </a:ext>
            </a:extLst>
          </p:cNvPr>
          <p:cNvSpPr/>
          <p:nvPr/>
        </p:nvSpPr>
        <p:spPr>
          <a:xfrm rot="20864235">
            <a:off x="5061489" y="3269301"/>
            <a:ext cx="586802" cy="182880"/>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p>
            <a:pPr algn="r"/>
            <a:r>
              <a:rPr lang="pt-PT" sz="350" b="1">
                <a:solidFill>
                  <a:schemeClr val="tx1"/>
                </a:solidFill>
                <a:latin typeface="Comic Sans MS" panose="030F0702030302020204" pitchFamily="66" charset="0"/>
              </a:rPr>
              <a:t>SISTEMA</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DE ROTAÇÃO DE TAREFAS!</a:t>
            </a:r>
          </a:p>
        </p:txBody>
      </p:sp>
      <p:sp>
        <p:nvSpPr>
          <p:cNvPr id="69" name="Rectangle: Rounded Corners 68">
            <a:extLst>
              <a:ext uri="{FF2B5EF4-FFF2-40B4-BE49-F238E27FC236}">
                <a16:creationId xmlns:a16="http://schemas.microsoft.com/office/drawing/2014/main" id="{3388E013-482C-4933-97F8-3D7DBA82AABE}"/>
              </a:ext>
            </a:extLst>
          </p:cNvPr>
          <p:cNvSpPr/>
          <p:nvPr/>
        </p:nvSpPr>
        <p:spPr>
          <a:xfrm>
            <a:off x="1905000" y="3142087"/>
            <a:ext cx="330396"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pt-PT" sz="350" b="1">
                <a:solidFill>
                  <a:schemeClr val="tx1"/>
                </a:solidFill>
                <a:latin typeface="Comic Sans MS" panose="030F0702030302020204" pitchFamily="66" charset="0"/>
              </a:rPr>
              <a:t>TENSÃO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MENTAL</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DESFAVORÁVEL!</a:t>
            </a:r>
          </a:p>
        </p:txBody>
      </p:sp>
      <p:sp>
        <p:nvSpPr>
          <p:cNvPr id="70" name="Rectangle: Rounded Corners 69">
            <a:extLst>
              <a:ext uri="{FF2B5EF4-FFF2-40B4-BE49-F238E27FC236}">
                <a16:creationId xmlns:a16="http://schemas.microsoft.com/office/drawing/2014/main" id="{A2B64A48-2C03-4DE2-993B-D8A1CC1A8935}"/>
              </a:ext>
            </a:extLst>
          </p:cNvPr>
          <p:cNvSpPr/>
          <p:nvPr/>
        </p:nvSpPr>
        <p:spPr>
          <a:xfrm>
            <a:off x="2275016" y="3160731"/>
            <a:ext cx="314092"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pt-PT" sz="350" b="1">
                <a:solidFill>
                  <a:schemeClr val="tx1"/>
                </a:solidFill>
                <a:latin typeface="Comic Sans MS" panose="030F0702030302020204" pitchFamily="66" charset="0"/>
              </a:rPr>
              <a:t>DIMINUIÇÃO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DO ESFORÇO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FÍSICO!</a:t>
            </a:r>
          </a:p>
        </p:txBody>
      </p:sp>
      <p:sp>
        <p:nvSpPr>
          <p:cNvPr id="71" name="Rectangle: Rounded Corners 70">
            <a:extLst>
              <a:ext uri="{FF2B5EF4-FFF2-40B4-BE49-F238E27FC236}">
                <a16:creationId xmlns:a16="http://schemas.microsoft.com/office/drawing/2014/main" id="{7A0C8BA3-6D45-41AC-B6B9-B70D4150FAB5}"/>
              </a:ext>
            </a:extLst>
          </p:cNvPr>
          <p:cNvSpPr/>
          <p:nvPr/>
        </p:nvSpPr>
        <p:spPr>
          <a:xfrm rot="21361793">
            <a:off x="1891467" y="3761424"/>
            <a:ext cx="326481"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pt-PT" sz="350" b="1">
                <a:solidFill>
                  <a:schemeClr val="tx1"/>
                </a:solidFill>
                <a:latin typeface="Comic Sans MS" panose="030F0702030302020204" pitchFamily="66" charset="0"/>
              </a:rPr>
              <a:t>MAIS</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TAREFAS</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SECUNDÁRIAS!</a:t>
            </a:r>
          </a:p>
        </p:txBody>
      </p:sp>
      <p:sp>
        <p:nvSpPr>
          <p:cNvPr id="72" name="Rectangle: Rounded Corners 71">
            <a:extLst>
              <a:ext uri="{FF2B5EF4-FFF2-40B4-BE49-F238E27FC236}">
                <a16:creationId xmlns:a16="http://schemas.microsoft.com/office/drawing/2014/main" id="{4393237A-2441-4E9D-8A7B-7589A7B6AB79}"/>
              </a:ext>
            </a:extLst>
          </p:cNvPr>
          <p:cNvSpPr/>
          <p:nvPr/>
        </p:nvSpPr>
        <p:spPr>
          <a:xfrm rot="21361793">
            <a:off x="2409751" y="3413669"/>
            <a:ext cx="326481"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pt-PT" sz="350" b="1">
                <a:solidFill>
                  <a:schemeClr val="tx1"/>
                </a:solidFill>
                <a:latin typeface="Comic Sans MS" panose="030F0702030302020204" pitchFamily="66" charset="0"/>
              </a:rPr>
              <a:t>MELHORIA</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DE COMPETÊNCIAS EM</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TECNOLOGIA!</a:t>
            </a:r>
          </a:p>
        </p:txBody>
      </p:sp>
      <p:sp>
        <p:nvSpPr>
          <p:cNvPr id="73" name="Rectangle: Rounded Corners 72">
            <a:extLst>
              <a:ext uri="{FF2B5EF4-FFF2-40B4-BE49-F238E27FC236}">
                <a16:creationId xmlns:a16="http://schemas.microsoft.com/office/drawing/2014/main" id="{098FD23A-7765-4EAE-B41A-E7E81ECA9475}"/>
              </a:ext>
            </a:extLst>
          </p:cNvPr>
          <p:cNvSpPr/>
          <p:nvPr/>
        </p:nvSpPr>
        <p:spPr>
          <a:xfrm rot="21361793">
            <a:off x="2348616" y="3840358"/>
            <a:ext cx="222073" cy="18288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pt-PT" sz="350" b="1">
                <a:solidFill>
                  <a:schemeClr val="tx1"/>
                </a:solidFill>
                <a:latin typeface="Comic Sans MS" panose="030F0702030302020204" pitchFamily="66" charset="0"/>
              </a:rPr>
              <a:t>LOCAL</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DE TRABALHO</a:t>
            </a:r>
            <a:br>
              <a:rPr lang="pt-PT" sz="350" b="1">
                <a:solidFill>
                  <a:schemeClr val="tx1"/>
                </a:solidFill>
                <a:latin typeface="Comic Sans MS" panose="030F0702030302020204" pitchFamily="66" charset="0"/>
              </a:rPr>
            </a:br>
            <a:r>
              <a:rPr lang="pt-PT" sz="350" b="1">
                <a:solidFill>
                  <a:schemeClr val="tx1"/>
                </a:solidFill>
                <a:latin typeface="Comic Sans MS" panose="030F0702030302020204" pitchFamily="66" charset="0"/>
              </a:rPr>
              <a:t>MAIS SOCIAL!</a:t>
            </a:r>
          </a:p>
        </p:txBody>
      </p:sp>
    </p:spTree>
    <p:extLst>
      <p:ext uri="{BB962C8B-B14F-4D97-AF65-F5344CB8AC3E}">
        <p14:creationId xmlns:p14="http://schemas.microsoft.com/office/powerpoint/2010/main" val="378620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AC31-22B5-D5C9-2312-BA64745E3180}"/>
              </a:ext>
            </a:extLst>
          </p:cNvPr>
          <p:cNvSpPr>
            <a:spLocks noGrp="1"/>
          </p:cNvSpPr>
          <p:nvPr>
            <p:ph type="title"/>
          </p:nvPr>
        </p:nvSpPr>
        <p:spPr>
          <a:xfrm>
            <a:off x="450001" y="135000"/>
            <a:ext cx="7913414" cy="367200"/>
          </a:xfrm>
        </p:spPr>
        <p:txBody>
          <a:bodyPr lIns="0">
            <a:normAutofit fontScale="90000"/>
          </a:bodyPr>
          <a:lstStyle/>
          <a:p>
            <a:r>
              <a:rPr lang="pt-PT" sz="2400" dirty="0"/>
              <a:t>Efeitos ao nível da SST com base nos estudos de caso </a:t>
            </a:r>
          </a:p>
        </p:txBody>
      </p:sp>
      <p:grpSp>
        <p:nvGrpSpPr>
          <p:cNvPr id="42" name="Group 41">
            <a:extLst>
              <a:ext uri="{FF2B5EF4-FFF2-40B4-BE49-F238E27FC236}">
                <a16:creationId xmlns:a16="http://schemas.microsoft.com/office/drawing/2014/main" id="{2B0EE330-B7AB-5B7C-2AF2-886BD7969A40}"/>
              </a:ext>
            </a:extLst>
          </p:cNvPr>
          <p:cNvGrpSpPr/>
          <p:nvPr/>
        </p:nvGrpSpPr>
        <p:grpSpPr>
          <a:xfrm>
            <a:off x="105197" y="711576"/>
            <a:ext cx="5687143" cy="3802033"/>
            <a:chOff x="1757674" y="1186019"/>
            <a:chExt cx="6951013" cy="4800856"/>
          </a:xfrm>
        </p:grpSpPr>
        <p:sp>
          <p:nvSpPr>
            <p:cNvPr id="10" name="Ellipse 20">
              <a:extLst>
                <a:ext uri="{FF2B5EF4-FFF2-40B4-BE49-F238E27FC236}">
                  <a16:creationId xmlns:a16="http://schemas.microsoft.com/office/drawing/2014/main" id="{24FA2EDD-1BEF-1F8D-6D9F-DC2E26078CC3}"/>
                </a:ext>
              </a:extLst>
            </p:cNvPr>
            <p:cNvSpPr/>
            <p:nvPr/>
          </p:nvSpPr>
          <p:spPr>
            <a:xfrm>
              <a:off x="3550551" y="1523999"/>
              <a:ext cx="4246880" cy="4246878"/>
            </a:xfrm>
            <a:prstGeom prst="ellipse">
              <a:avLst/>
            </a:prstGeom>
            <a:solidFill>
              <a:srgbClr val="ACC7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11" name="Ellipse 21">
              <a:extLst>
                <a:ext uri="{FF2B5EF4-FFF2-40B4-BE49-F238E27FC236}">
                  <a16:creationId xmlns:a16="http://schemas.microsoft.com/office/drawing/2014/main" id="{122158B9-F440-91E0-5936-9D033D0228BC}"/>
                </a:ext>
              </a:extLst>
            </p:cNvPr>
            <p:cNvSpPr/>
            <p:nvPr/>
          </p:nvSpPr>
          <p:spPr>
            <a:xfrm>
              <a:off x="4419231" y="2402356"/>
              <a:ext cx="2509519" cy="2509519"/>
            </a:xfrm>
            <a:prstGeom prst="ellipse">
              <a:avLst/>
            </a:prstGeom>
            <a:solidFill>
              <a:schemeClr val="bg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2" name="Ellipse 22">
              <a:extLst>
                <a:ext uri="{FF2B5EF4-FFF2-40B4-BE49-F238E27FC236}">
                  <a16:creationId xmlns:a16="http://schemas.microsoft.com/office/drawing/2014/main" id="{16960DC2-5098-1961-EE27-40C313022029}"/>
                </a:ext>
              </a:extLst>
            </p:cNvPr>
            <p:cNvSpPr/>
            <p:nvPr/>
          </p:nvSpPr>
          <p:spPr>
            <a:xfrm>
              <a:off x="4703711" y="2686836"/>
              <a:ext cx="1940560" cy="1940559"/>
            </a:xfrm>
            <a:prstGeom prst="ellipse">
              <a:avLst/>
            </a:prstGeom>
            <a:solidFill>
              <a:srgbClr val="003399"/>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3" name="Ellipse 23">
              <a:extLst>
                <a:ext uri="{FF2B5EF4-FFF2-40B4-BE49-F238E27FC236}">
                  <a16:creationId xmlns:a16="http://schemas.microsoft.com/office/drawing/2014/main" id="{3C8CEC12-1103-E7DC-3235-D22DA50FC93D}"/>
                </a:ext>
              </a:extLst>
            </p:cNvPr>
            <p:cNvSpPr/>
            <p:nvPr/>
          </p:nvSpPr>
          <p:spPr>
            <a:xfrm>
              <a:off x="5168402" y="3151527"/>
              <a:ext cx="1011177" cy="1011177"/>
            </a:xfrm>
            <a:prstGeom prst="ellipse">
              <a:avLst/>
            </a:prstGeom>
            <a:solidFill>
              <a:schemeClr val="bg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4" name="Rechteck 24">
              <a:extLst>
                <a:ext uri="{FF2B5EF4-FFF2-40B4-BE49-F238E27FC236}">
                  <a16:creationId xmlns:a16="http://schemas.microsoft.com/office/drawing/2014/main" id="{D0BFE2EE-7C2D-8A66-95BC-FF844EB35B66}"/>
                </a:ext>
              </a:extLst>
            </p:cNvPr>
            <p:cNvSpPr/>
            <p:nvPr/>
          </p:nvSpPr>
          <p:spPr>
            <a:xfrm>
              <a:off x="5653671" y="1516045"/>
              <a:ext cx="50800" cy="9536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cxnSp>
          <p:nvCxnSpPr>
            <p:cNvPr id="15" name="Gerader Verbinder 25">
              <a:extLst>
                <a:ext uri="{FF2B5EF4-FFF2-40B4-BE49-F238E27FC236}">
                  <a16:creationId xmlns:a16="http://schemas.microsoft.com/office/drawing/2014/main" id="{3EC67B49-5021-0F24-427D-F4EA3BB1EE4E}"/>
                </a:ext>
              </a:extLst>
            </p:cNvPr>
            <p:cNvCxnSpPr/>
            <p:nvPr/>
          </p:nvCxnSpPr>
          <p:spPr>
            <a:xfrm flipH="1">
              <a:off x="3662815" y="4014161"/>
              <a:ext cx="879571" cy="291448"/>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Gerader Verbinder 26">
              <a:extLst>
                <a:ext uri="{FF2B5EF4-FFF2-40B4-BE49-F238E27FC236}">
                  <a16:creationId xmlns:a16="http://schemas.microsoft.com/office/drawing/2014/main" id="{68BB47C1-EE85-BC67-E440-B83568169E15}"/>
                </a:ext>
              </a:extLst>
            </p:cNvPr>
            <p:cNvCxnSpPr>
              <a:stCxn id="11" idx="6"/>
              <a:endCxn id="10" idx="6"/>
            </p:cNvCxnSpPr>
            <p:nvPr/>
          </p:nvCxnSpPr>
          <p:spPr>
            <a:xfrm flipV="1">
              <a:off x="6928752" y="3647437"/>
              <a:ext cx="868679" cy="96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Gerader Verbinder 27">
              <a:extLst>
                <a:ext uri="{FF2B5EF4-FFF2-40B4-BE49-F238E27FC236}">
                  <a16:creationId xmlns:a16="http://schemas.microsoft.com/office/drawing/2014/main" id="{4B6502C2-64F5-7B85-273D-C1D826DE3C02}"/>
                </a:ext>
              </a:extLst>
            </p:cNvPr>
            <p:cNvCxnSpPr>
              <a:stCxn id="11" idx="5"/>
              <a:endCxn id="10" idx="5"/>
            </p:cNvCxnSpPr>
            <p:nvPr/>
          </p:nvCxnSpPr>
          <p:spPr>
            <a:xfrm>
              <a:off x="6561240" y="4544364"/>
              <a:ext cx="614250" cy="604571"/>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cxnSp>
          <p:nvCxnSpPr>
            <p:cNvPr id="18" name="Gerader Verbinder 28">
              <a:extLst>
                <a:ext uri="{FF2B5EF4-FFF2-40B4-BE49-F238E27FC236}">
                  <a16:creationId xmlns:a16="http://schemas.microsoft.com/office/drawing/2014/main" id="{0568E17E-1DA7-76EA-BE2E-3D507244894C}"/>
                </a:ext>
              </a:extLst>
            </p:cNvPr>
            <p:cNvCxnSpPr>
              <a:stCxn id="10" idx="4"/>
              <a:endCxn id="11" idx="4"/>
            </p:cNvCxnSpPr>
            <p:nvPr/>
          </p:nvCxnSpPr>
          <p:spPr>
            <a:xfrm flipV="1">
              <a:off x="5673991" y="4911875"/>
              <a:ext cx="0" cy="859002"/>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cxnSp>
          <p:nvCxnSpPr>
            <p:cNvPr id="19" name="Gerader Verbinder 30">
              <a:extLst>
                <a:ext uri="{FF2B5EF4-FFF2-40B4-BE49-F238E27FC236}">
                  <a16:creationId xmlns:a16="http://schemas.microsoft.com/office/drawing/2014/main" id="{67BE09F1-0090-F46A-AF5D-95304FF822B1}"/>
                </a:ext>
              </a:extLst>
            </p:cNvPr>
            <p:cNvCxnSpPr>
              <a:endCxn id="11" idx="1"/>
            </p:cNvCxnSpPr>
            <p:nvPr/>
          </p:nvCxnSpPr>
          <p:spPr>
            <a:xfrm>
              <a:off x="3984808" y="2347311"/>
              <a:ext cx="801934" cy="422557"/>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sp>
          <p:nvSpPr>
            <p:cNvPr id="20" name="Textfeld 31">
              <a:extLst>
                <a:ext uri="{FF2B5EF4-FFF2-40B4-BE49-F238E27FC236}">
                  <a16:creationId xmlns:a16="http://schemas.microsoft.com/office/drawing/2014/main" id="{18503BC7-2AF0-38B2-C442-16FD88849EF6}"/>
                </a:ext>
              </a:extLst>
            </p:cNvPr>
            <p:cNvSpPr txBox="1"/>
            <p:nvPr/>
          </p:nvSpPr>
          <p:spPr>
            <a:xfrm>
              <a:off x="5988576" y="1186019"/>
              <a:ext cx="2718865" cy="932717"/>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700" b="1" dirty="0">
                  <a:solidFill>
                    <a:srgbClr val="003399"/>
                  </a:solidFill>
                </a:rPr>
                <a:t>VOLUME DE TRABALHO REDUZIDO</a:t>
              </a:r>
            </a:p>
            <a:p>
              <a:pPr marL="115888" indent="-115888">
                <a:buFont typeface="Wingdings" panose="05000000000000000000" pitchFamily="2" charset="2"/>
                <a:buChar char="§"/>
              </a:pPr>
              <a:r>
                <a:rPr lang="pt-PT" sz="700" b="1" dirty="0">
                  <a:solidFill>
                    <a:srgbClr val="003399"/>
                  </a:solidFill>
                </a:rPr>
                <a:t>DIMINUIÇÃO DOS ACIDENTES</a:t>
              </a:r>
            </a:p>
            <a:p>
              <a:pPr marL="115888" indent="-115888">
                <a:buFont typeface="Wingdings" panose="05000000000000000000" pitchFamily="2" charset="2"/>
                <a:buChar char="§"/>
              </a:pPr>
              <a:r>
                <a:rPr lang="pt-PT" sz="700" b="1" dirty="0">
                  <a:solidFill>
                    <a:srgbClr val="003399"/>
                  </a:solidFill>
                </a:rPr>
                <a:t>PREVENÇÃO DE LESÕES POR ESFORÇOS REPETITIVOS/LESÕES A LONGO PRAZO</a:t>
              </a:r>
            </a:p>
            <a:p>
              <a:pPr marL="115888" indent="-115888">
                <a:buFont typeface="Wingdings" panose="05000000000000000000" pitchFamily="2" charset="2"/>
                <a:buChar char="§"/>
              </a:pPr>
              <a:r>
                <a:rPr lang="pt-PT" sz="700" b="1" dirty="0">
                  <a:solidFill>
                    <a:srgbClr val="003399"/>
                  </a:solidFill>
                </a:rPr>
                <a:t>ESPAÇO DE TRABALHO ERGONÓMICO</a:t>
              </a:r>
            </a:p>
            <a:p>
              <a:pPr marL="115888" indent="-115888">
                <a:buFont typeface="Wingdings" panose="05000000000000000000" pitchFamily="2" charset="2"/>
                <a:buChar char="§"/>
              </a:pPr>
              <a:r>
                <a:rPr lang="pt-PT" sz="700" b="1" dirty="0">
                  <a:solidFill>
                    <a:srgbClr val="003399"/>
                  </a:solidFill>
                </a:rPr>
                <a:t>REDUÇÃO DO TEMPO DE ECRÃ</a:t>
              </a:r>
            </a:p>
          </p:txBody>
        </p:sp>
        <p:sp>
          <p:nvSpPr>
            <p:cNvPr id="21" name="Textfeld 33">
              <a:extLst>
                <a:ext uri="{FF2B5EF4-FFF2-40B4-BE49-F238E27FC236}">
                  <a16:creationId xmlns:a16="http://schemas.microsoft.com/office/drawing/2014/main" id="{A3CB1499-5733-2FC0-E20B-7D91063FC85A}"/>
                </a:ext>
              </a:extLst>
            </p:cNvPr>
            <p:cNvSpPr txBox="1"/>
            <p:nvPr/>
          </p:nvSpPr>
          <p:spPr>
            <a:xfrm rot="18489174">
              <a:off x="4283279" y="2790414"/>
              <a:ext cx="1167347" cy="257535"/>
            </a:xfrm>
            <a:prstGeom prst="rect">
              <a:avLst/>
            </a:prstGeom>
            <a:noFill/>
          </p:spPr>
          <p:txBody>
            <a:bodyPr wrap="square" rtlCol="0">
              <a:spAutoFit/>
            </a:bodyPr>
            <a:lstStyle/>
            <a:p>
              <a:r>
                <a:rPr lang="pt-PT" sz="800" b="1">
                  <a:solidFill>
                    <a:srgbClr val="003399"/>
                  </a:solidFill>
                </a:rPr>
                <a:t>Psicossociais</a:t>
              </a:r>
            </a:p>
          </p:txBody>
        </p:sp>
        <p:sp>
          <p:nvSpPr>
            <p:cNvPr id="22" name="Textfeld 34">
              <a:extLst>
                <a:ext uri="{FF2B5EF4-FFF2-40B4-BE49-F238E27FC236}">
                  <a16:creationId xmlns:a16="http://schemas.microsoft.com/office/drawing/2014/main" id="{A421296D-6679-1741-98D2-22E9B89B68E4}"/>
                </a:ext>
              </a:extLst>
            </p:cNvPr>
            <p:cNvSpPr txBox="1"/>
            <p:nvPr/>
          </p:nvSpPr>
          <p:spPr>
            <a:xfrm rot="1720010">
              <a:off x="5829636" y="2644951"/>
              <a:ext cx="1167348" cy="266064"/>
            </a:xfrm>
            <a:prstGeom prst="rect">
              <a:avLst/>
            </a:prstGeom>
            <a:noFill/>
          </p:spPr>
          <p:txBody>
            <a:bodyPr wrap="square" rtlCol="0">
              <a:spAutoFit/>
            </a:bodyPr>
            <a:lstStyle/>
            <a:p>
              <a:r>
                <a:rPr lang="pt-PT" sz="800" b="1">
                  <a:solidFill>
                    <a:srgbClr val="003399"/>
                  </a:solidFill>
                </a:rPr>
                <a:t>Físicos</a:t>
              </a:r>
            </a:p>
          </p:txBody>
        </p:sp>
        <p:sp>
          <p:nvSpPr>
            <p:cNvPr id="23" name="Textfeld 35">
              <a:extLst>
                <a:ext uri="{FF2B5EF4-FFF2-40B4-BE49-F238E27FC236}">
                  <a16:creationId xmlns:a16="http://schemas.microsoft.com/office/drawing/2014/main" id="{952E015C-6156-8B38-A7E2-AA57AB24D44F}"/>
                </a:ext>
              </a:extLst>
            </p:cNvPr>
            <p:cNvSpPr txBox="1"/>
            <p:nvPr/>
          </p:nvSpPr>
          <p:spPr>
            <a:xfrm rot="19791695">
              <a:off x="5625040" y="4448417"/>
              <a:ext cx="1223129" cy="272043"/>
            </a:xfrm>
            <a:prstGeom prst="rect">
              <a:avLst/>
            </a:prstGeom>
            <a:noFill/>
          </p:spPr>
          <p:txBody>
            <a:bodyPr wrap="square" rtlCol="0">
              <a:spAutoFit/>
            </a:bodyPr>
            <a:lstStyle/>
            <a:p>
              <a:r>
                <a:rPr lang="pt-PT" sz="800" b="1" dirty="0">
                  <a:solidFill>
                    <a:srgbClr val="003399"/>
                  </a:solidFill>
                </a:rPr>
                <a:t>Organizacionais</a:t>
              </a:r>
            </a:p>
          </p:txBody>
        </p:sp>
        <p:sp>
          <p:nvSpPr>
            <p:cNvPr id="24" name="Rechteck 38">
              <a:extLst>
                <a:ext uri="{FF2B5EF4-FFF2-40B4-BE49-F238E27FC236}">
                  <a16:creationId xmlns:a16="http://schemas.microsoft.com/office/drawing/2014/main" id="{0790A364-8CE0-13B7-356D-DEAB11710A60}"/>
                </a:ext>
              </a:extLst>
            </p:cNvPr>
            <p:cNvSpPr/>
            <p:nvPr/>
          </p:nvSpPr>
          <p:spPr>
            <a:xfrm>
              <a:off x="7071553" y="4443349"/>
              <a:ext cx="1637134" cy="420769"/>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a:solidFill>
                    <a:srgbClr val="003399"/>
                  </a:solidFill>
                </a:rPr>
                <a:t>AVALIAÇÃO DE RISCOS</a:t>
              </a:r>
            </a:p>
            <a:p>
              <a:pPr marL="115888" indent="-115888">
                <a:buFont typeface="Wingdings" panose="05000000000000000000" pitchFamily="2" charset="2"/>
                <a:buChar char="§"/>
              </a:pPr>
              <a:r>
                <a:rPr lang="pt-PT" sz="700" b="1">
                  <a:solidFill>
                    <a:srgbClr val="003399"/>
                  </a:solidFill>
                </a:rPr>
                <a:t>IMPREVISIBILIDADE</a:t>
              </a:r>
            </a:p>
          </p:txBody>
        </p:sp>
        <p:sp>
          <p:nvSpPr>
            <p:cNvPr id="25" name="Textfeld 39">
              <a:extLst>
                <a:ext uri="{FF2B5EF4-FFF2-40B4-BE49-F238E27FC236}">
                  <a16:creationId xmlns:a16="http://schemas.microsoft.com/office/drawing/2014/main" id="{2913199B-B7CA-9E06-E02A-4E5488A543AC}"/>
                </a:ext>
              </a:extLst>
            </p:cNvPr>
            <p:cNvSpPr txBox="1"/>
            <p:nvPr/>
          </p:nvSpPr>
          <p:spPr>
            <a:xfrm>
              <a:off x="6586535" y="5312183"/>
              <a:ext cx="1666524" cy="380091"/>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700" b="1">
                  <a:solidFill>
                    <a:srgbClr val="003399"/>
                  </a:solidFill>
                </a:rPr>
                <a:t>INCLUSÃO</a:t>
              </a:r>
            </a:p>
            <a:p>
              <a:pPr marL="115888" indent="-115888">
                <a:buFont typeface="Wingdings" panose="05000000000000000000" pitchFamily="2" charset="2"/>
                <a:buChar char="§"/>
              </a:pPr>
              <a:r>
                <a:rPr lang="pt-PT" sz="700" b="1">
                  <a:solidFill>
                    <a:srgbClr val="003399"/>
                  </a:solidFill>
                </a:rPr>
                <a:t>INTERAÇÃO SOCIAL</a:t>
              </a:r>
            </a:p>
          </p:txBody>
        </p:sp>
        <p:sp>
          <p:nvSpPr>
            <p:cNvPr id="26" name="Rechteck 40">
              <a:extLst>
                <a:ext uri="{FF2B5EF4-FFF2-40B4-BE49-F238E27FC236}">
                  <a16:creationId xmlns:a16="http://schemas.microsoft.com/office/drawing/2014/main" id="{D32280FA-FA73-4BBE-DF40-FBBDE419F53C}"/>
                </a:ext>
              </a:extLst>
            </p:cNvPr>
            <p:cNvSpPr/>
            <p:nvPr/>
          </p:nvSpPr>
          <p:spPr>
            <a:xfrm>
              <a:off x="6259346" y="5684439"/>
              <a:ext cx="1975937" cy="302436"/>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dirty="0">
                  <a:solidFill>
                    <a:srgbClr val="003399"/>
                  </a:solidFill>
                </a:rPr>
                <a:t>ALTERAÇÕES DEMOGRÁFICAS</a:t>
              </a:r>
            </a:p>
          </p:txBody>
        </p:sp>
        <p:sp>
          <p:nvSpPr>
            <p:cNvPr id="27" name="Rechteck 42">
              <a:extLst>
                <a:ext uri="{FF2B5EF4-FFF2-40B4-BE49-F238E27FC236}">
                  <a16:creationId xmlns:a16="http://schemas.microsoft.com/office/drawing/2014/main" id="{60366730-12EE-4322-14F9-011B1D621B0A}"/>
                </a:ext>
              </a:extLst>
            </p:cNvPr>
            <p:cNvSpPr/>
            <p:nvPr/>
          </p:nvSpPr>
          <p:spPr>
            <a:xfrm>
              <a:off x="2313312" y="1698943"/>
              <a:ext cx="2265175" cy="532652"/>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dirty="0">
                  <a:solidFill>
                    <a:srgbClr val="003399"/>
                  </a:solidFill>
                </a:rPr>
                <a:t>SOBRECARGA COGNITIVA</a:t>
              </a:r>
            </a:p>
            <a:p>
              <a:pPr marL="115888" indent="-115888">
                <a:buFont typeface="Wingdings" panose="05000000000000000000" pitchFamily="2" charset="2"/>
                <a:buChar char="§"/>
              </a:pPr>
              <a:r>
                <a:rPr lang="pt-PT" sz="700" b="1" dirty="0">
                  <a:solidFill>
                    <a:srgbClr val="003399"/>
                  </a:solidFill>
                </a:rPr>
                <a:t>RECEIO DE PERDA DE EMPREGO</a:t>
              </a:r>
            </a:p>
            <a:p>
              <a:pPr marL="115888" indent="-115888">
                <a:buFont typeface="Wingdings" panose="05000000000000000000" pitchFamily="2" charset="2"/>
                <a:buChar char="§"/>
              </a:pPr>
              <a:r>
                <a:rPr lang="pt-PT" sz="700" b="1" dirty="0">
                  <a:solidFill>
                    <a:srgbClr val="003399"/>
                  </a:solidFill>
                </a:rPr>
                <a:t>RECEIO DE LESÕES</a:t>
              </a:r>
            </a:p>
          </p:txBody>
        </p:sp>
        <p:sp>
          <p:nvSpPr>
            <p:cNvPr id="28" name="Textfeld 43">
              <a:extLst>
                <a:ext uri="{FF2B5EF4-FFF2-40B4-BE49-F238E27FC236}">
                  <a16:creationId xmlns:a16="http://schemas.microsoft.com/office/drawing/2014/main" id="{806DDD83-06BF-7A65-A326-9998DDBB2367}"/>
                </a:ext>
              </a:extLst>
            </p:cNvPr>
            <p:cNvSpPr txBox="1"/>
            <p:nvPr/>
          </p:nvSpPr>
          <p:spPr>
            <a:xfrm>
              <a:off x="4547114" y="1971975"/>
              <a:ext cx="969068" cy="380091"/>
            </a:xfrm>
            <a:prstGeom prst="rect">
              <a:avLst/>
            </a:prstGeom>
            <a:noFill/>
          </p:spPr>
          <p:txBody>
            <a:bodyPr wrap="square" rtlCol="0">
              <a:spAutoFit/>
            </a:bodyPr>
            <a:lstStyle/>
            <a:p>
              <a:pPr algn="ctr"/>
              <a:r>
                <a:rPr lang="pt-PT" sz="700" b="1">
                  <a:solidFill>
                    <a:srgbClr val="003399"/>
                  </a:solidFill>
                </a:rPr>
                <a:t>SAÚDE MENTAL</a:t>
              </a:r>
            </a:p>
          </p:txBody>
        </p:sp>
        <p:sp>
          <p:nvSpPr>
            <p:cNvPr id="29" name="Textfeld 44">
              <a:extLst>
                <a:ext uri="{FF2B5EF4-FFF2-40B4-BE49-F238E27FC236}">
                  <a16:creationId xmlns:a16="http://schemas.microsoft.com/office/drawing/2014/main" id="{C4957B58-6A09-5273-96ED-7A689680FE27}"/>
                </a:ext>
              </a:extLst>
            </p:cNvPr>
            <p:cNvSpPr txBox="1"/>
            <p:nvPr/>
          </p:nvSpPr>
          <p:spPr>
            <a:xfrm>
              <a:off x="6681920" y="2733142"/>
              <a:ext cx="969068" cy="380091"/>
            </a:xfrm>
            <a:prstGeom prst="rect">
              <a:avLst/>
            </a:prstGeom>
            <a:noFill/>
          </p:spPr>
          <p:txBody>
            <a:bodyPr wrap="square" rtlCol="0">
              <a:spAutoFit/>
            </a:bodyPr>
            <a:lstStyle/>
            <a:p>
              <a:pPr algn="ctr"/>
              <a:r>
                <a:rPr lang="pt-PT" sz="700" b="1">
                  <a:solidFill>
                    <a:srgbClr val="003399"/>
                  </a:solidFill>
                </a:rPr>
                <a:t>SEGURANÇA E SAÚDE</a:t>
              </a:r>
            </a:p>
          </p:txBody>
        </p:sp>
        <p:sp>
          <p:nvSpPr>
            <p:cNvPr id="30" name="Textfeld 46">
              <a:extLst>
                <a:ext uri="{FF2B5EF4-FFF2-40B4-BE49-F238E27FC236}">
                  <a16:creationId xmlns:a16="http://schemas.microsoft.com/office/drawing/2014/main" id="{402A5508-D944-AD06-4F78-D5EBE453D781}"/>
                </a:ext>
              </a:extLst>
            </p:cNvPr>
            <p:cNvSpPr txBox="1"/>
            <p:nvPr/>
          </p:nvSpPr>
          <p:spPr>
            <a:xfrm>
              <a:off x="6738774" y="3993778"/>
              <a:ext cx="1038814" cy="380091"/>
            </a:xfrm>
            <a:prstGeom prst="rect">
              <a:avLst/>
            </a:prstGeom>
            <a:noFill/>
          </p:spPr>
          <p:txBody>
            <a:bodyPr wrap="square" rtlCol="0">
              <a:spAutoFit/>
            </a:bodyPr>
            <a:lstStyle/>
            <a:p>
              <a:pPr algn="ctr"/>
              <a:r>
                <a:rPr lang="pt-PT" sz="700" b="1">
                  <a:solidFill>
                    <a:srgbClr val="003399"/>
                  </a:solidFill>
                </a:rPr>
                <a:t>GESTÃO </a:t>
              </a:r>
            </a:p>
            <a:p>
              <a:pPr algn="ctr"/>
              <a:r>
                <a:rPr lang="pt-PT" sz="700" b="1">
                  <a:solidFill>
                    <a:srgbClr val="003399"/>
                  </a:solidFill>
                </a:rPr>
                <a:t>DA SST</a:t>
              </a:r>
            </a:p>
          </p:txBody>
        </p:sp>
        <p:sp>
          <p:nvSpPr>
            <p:cNvPr id="31" name="Textfeld 47">
              <a:extLst>
                <a:ext uri="{FF2B5EF4-FFF2-40B4-BE49-F238E27FC236}">
                  <a16:creationId xmlns:a16="http://schemas.microsoft.com/office/drawing/2014/main" id="{34FB6B84-620E-7E23-D02E-F7F2BB46B94E}"/>
                </a:ext>
              </a:extLst>
            </p:cNvPr>
            <p:cNvSpPr txBox="1"/>
            <p:nvPr/>
          </p:nvSpPr>
          <p:spPr>
            <a:xfrm>
              <a:off x="5595955" y="4952231"/>
              <a:ext cx="1418231" cy="388632"/>
            </a:xfrm>
            <a:prstGeom prst="rect">
              <a:avLst/>
            </a:prstGeom>
            <a:noFill/>
          </p:spPr>
          <p:txBody>
            <a:bodyPr wrap="square" rtlCol="0">
              <a:spAutoFit/>
            </a:bodyPr>
            <a:lstStyle/>
            <a:p>
              <a:pPr algn="ctr"/>
              <a:r>
                <a:rPr lang="pt-PT" sz="700" b="1">
                  <a:solidFill>
                    <a:srgbClr val="003399"/>
                  </a:solidFill>
                </a:rPr>
                <a:t>ESTRUTURA </a:t>
              </a:r>
            </a:p>
            <a:p>
              <a:pPr algn="ctr"/>
              <a:r>
                <a:rPr lang="pt-PT" sz="700" b="1">
                  <a:solidFill>
                    <a:srgbClr val="003399"/>
                  </a:solidFill>
                </a:rPr>
                <a:t>SOCIAL</a:t>
              </a:r>
            </a:p>
          </p:txBody>
        </p:sp>
        <p:sp>
          <p:nvSpPr>
            <p:cNvPr id="32" name="Textfeld 48">
              <a:extLst>
                <a:ext uri="{FF2B5EF4-FFF2-40B4-BE49-F238E27FC236}">
                  <a16:creationId xmlns:a16="http://schemas.microsoft.com/office/drawing/2014/main" id="{03802388-B8D0-C3ED-4985-6250D00B5B07}"/>
                </a:ext>
              </a:extLst>
            </p:cNvPr>
            <p:cNvSpPr txBox="1"/>
            <p:nvPr/>
          </p:nvSpPr>
          <p:spPr>
            <a:xfrm>
              <a:off x="3907628" y="4774030"/>
              <a:ext cx="1602157" cy="388632"/>
            </a:xfrm>
            <a:prstGeom prst="rect">
              <a:avLst/>
            </a:prstGeom>
            <a:noFill/>
          </p:spPr>
          <p:txBody>
            <a:bodyPr wrap="square" rtlCol="0">
              <a:spAutoFit/>
            </a:bodyPr>
            <a:lstStyle/>
            <a:p>
              <a:pPr algn="ctr"/>
              <a:r>
                <a:rPr lang="pt-PT" sz="700" b="1">
                  <a:solidFill>
                    <a:srgbClr val="003399"/>
                  </a:solidFill>
                </a:rPr>
                <a:t>TRANSFORMAÇÃO </a:t>
              </a:r>
            </a:p>
            <a:p>
              <a:pPr algn="ctr"/>
              <a:r>
                <a:rPr lang="pt-PT" sz="700" b="1">
                  <a:solidFill>
                    <a:srgbClr val="003399"/>
                  </a:solidFill>
                </a:rPr>
                <a:t>DO TRABALHO</a:t>
              </a:r>
            </a:p>
          </p:txBody>
        </p:sp>
        <p:sp>
          <p:nvSpPr>
            <p:cNvPr id="33" name="Textfeld 49">
              <a:extLst>
                <a:ext uri="{FF2B5EF4-FFF2-40B4-BE49-F238E27FC236}">
                  <a16:creationId xmlns:a16="http://schemas.microsoft.com/office/drawing/2014/main" id="{2FC3BF5E-E186-2C48-98E1-FB96E3503DB8}"/>
                </a:ext>
              </a:extLst>
            </p:cNvPr>
            <p:cNvSpPr txBox="1"/>
            <p:nvPr/>
          </p:nvSpPr>
          <p:spPr>
            <a:xfrm>
              <a:off x="3727960" y="2870411"/>
              <a:ext cx="926199" cy="247060"/>
            </a:xfrm>
            <a:prstGeom prst="rect">
              <a:avLst/>
            </a:prstGeom>
            <a:noFill/>
          </p:spPr>
          <p:txBody>
            <a:bodyPr wrap="square" rtlCol="0">
              <a:spAutoFit/>
            </a:bodyPr>
            <a:lstStyle/>
            <a:p>
              <a:r>
                <a:rPr lang="pt-PT" sz="700" b="1">
                  <a:solidFill>
                    <a:srgbClr val="003399"/>
                  </a:solidFill>
                </a:rPr>
                <a:t>AUTONOMIA</a:t>
              </a:r>
            </a:p>
          </p:txBody>
        </p:sp>
        <p:sp>
          <p:nvSpPr>
            <p:cNvPr id="34" name="Textfeld 51">
              <a:extLst>
                <a:ext uri="{FF2B5EF4-FFF2-40B4-BE49-F238E27FC236}">
                  <a16:creationId xmlns:a16="http://schemas.microsoft.com/office/drawing/2014/main" id="{D78C28D7-42AB-1796-B6B2-88F446FDA170}"/>
                </a:ext>
              </a:extLst>
            </p:cNvPr>
            <p:cNvSpPr txBox="1"/>
            <p:nvPr/>
          </p:nvSpPr>
          <p:spPr>
            <a:xfrm>
              <a:off x="3591501" y="3611174"/>
              <a:ext cx="921265" cy="252611"/>
            </a:xfrm>
            <a:prstGeom prst="rect">
              <a:avLst/>
            </a:prstGeom>
            <a:noFill/>
          </p:spPr>
          <p:txBody>
            <a:bodyPr wrap="square" rtlCol="0">
              <a:spAutoFit/>
            </a:bodyPr>
            <a:lstStyle/>
            <a:p>
              <a:pPr algn="ctr"/>
              <a:r>
                <a:rPr lang="pt-PT" sz="700" b="1" dirty="0">
                  <a:solidFill>
                    <a:srgbClr val="003399"/>
                  </a:solidFill>
                </a:rPr>
                <a:t>CONFIANÇA</a:t>
              </a:r>
            </a:p>
          </p:txBody>
        </p:sp>
        <p:cxnSp>
          <p:nvCxnSpPr>
            <p:cNvPr id="35" name="Gerader Verbinder 52">
              <a:extLst>
                <a:ext uri="{FF2B5EF4-FFF2-40B4-BE49-F238E27FC236}">
                  <a16:creationId xmlns:a16="http://schemas.microsoft.com/office/drawing/2014/main" id="{0336CCB1-E8EC-CE4C-53F9-AF7AC7E9D007}"/>
                </a:ext>
              </a:extLst>
            </p:cNvPr>
            <p:cNvCxnSpPr/>
            <p:nvPr/>
          </p:nvCxnSpPr>
          <p:spPr>
            <a:xfrm>
              <a:off x="3588943" y="3176867"/>
              <a:ext cx="875464" cy="224079"/>
            </a:xfrm>
            <a:prstGeom prst="line">
              <a:avLst/>
            </a:prstGeom>
            <a:ln w="57150">
              <a:solidFill>
                <a:srgbClr val="D7E3AF"/>
              </a:solidFill>
            </a:ln>
          </p:spPr>
          <p:style>
            <a:lnRef idx="1">
              <a:schemeClr val="accent1"/>
            </a:lnRef>
            <a:fillRef idx="0">
              <a:schemeClr val="accent1"/>
            </a:fillRef>
            <a:effectRef idx="0">
              <a:schemeClr val="accent1"/>
            </a:effectRef>
            <a:fontRef idx="minor">
              <a:schemeClr val="tx1"/>
            </a:fontRef>
          </p:style>
        </p:cxnSp>
        <p:sp>
          <p:nvSpPr>
            <p:cNvPr id="36" name="Rechteck 53">
              <a:extLst>
                <a:ext uri="{FF2B5EF4-FFF2-40B4-BE49-F238E27FC236}">
                  <a16:creationId xmlns:a16="http://schemas.microsoft.com/office/drawing/2014/main" id="{0239AF38-CEE0-F103-1D8D-64F6E31AED06}"/>
                </a:ext>
              </a:extLst>
            </p:cNvPr>
            <p:cNvSpPr/>
            <p:nvPr/>
          </p:nvSpPr>
          <p:spPr>
            <a:xfrm>
              <a:off x="1757674" y="5236382"/>
              <a:ext cx="2205549" cy="657393"/>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dirty="0">
                  <a:solidFill>
                    <a:srgbClr val="003399"/>
                  </a:solidFill>
                </a:rPr>
                <a:t>DESQUALIFICAÇÃO</a:t>
              </a:r>
            </a:p>
            <a:p>
              <a:pPr marL="115888" indent="-115888">
                <a:buFont typeface="Wingdings" panose="05000000000000000000" pitchFamily="2" charset="2"/>
                <a:buChar char="§"/>
              </a:pPr>
              <a:r>
                <a:rPr lang="pt-PT" sz="700" b="1" dirty="0">
                  <a:solidFill>
                    <a:srgbClr val="003399"/>
                  </a:solidFill>
                </a:rPr>
                <a:t>IMPREVISIBILIDADE</a:t>
              </a:r>
            </a:p>
            <a:p>
              <a:pPr marL="115888" indent="-115888">
                <a:buFont typeface="Wingdings" panose="05000000000000000000" pitchFamily="2" charset="2"/>
                <a:buChar char="§"/>
              </a:pPr>
              <a:r>
                <a:rPr lang="pt-PT" sz="700" b="1" dirty="0">
                  <a:solidFill>
                    <a:srgbClr val="003399"/>
                  </a:solidFill>
                </a:rPr>
                <a:t>CONSOLIDAÇÃO DAS TAREFAS</a:t>
              </a:r>
            </a:p>
            <a:p>
              <a:pPr marL="115888" indent="-115888">
                <a:buFont typeface="Wingdings" panose="05000000000000000000" pitchFamily="2" charset="2"/>
                <a:buChar char="§"/>
              </a:pPr>
              <a:r>
                <a:rPr lang="pt-PT" sz="700" b="1" dirty="0">
                  <a:solidFill>
                    <a:srgbClr val="003399"/>
                  </a:solidFill>
                </a:rPr>
                <a:t>DIMINUIÇÃO DO CUMPRIMENTO DAS TAREFAS</a:t>
              </a:r>
            </a:p>
          </p:txBody>
        </p:sp>
        <p:sp>
          <p:nvSpPr>
            <p:cNvPr id="37" name="Textfeld 54">
              <a:extLst>
                <a:ext uri="{FF2B5EF4-FFF2-40B4-BE49-F238E27FC236}">
                  <a16:creationId xmlns:a16="http://schemas.microsoft.com/office/drawing/2014/main" id="{48D11036-31FA-F3FB-7982-BC56693BE887}"/>
                </a:ext>
              </a:extLst>
            </p:cNvPr>
            <p:cNvSpPr txBox="1"/>
            <p:nvPr/>
          </p:nvSpPr>
          <p:spPr>
            <a:xfrm>
              <a:off x="2061117" y="4445787"/>
              <a:ext cx="1920518" cy="796695"/>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700" b="1" dirty="0">
                  <a:solidFill>
                    <a:srgbClr val="003399"/>
                  </a:solidFill>
                </a:rPr>
                <a:t>MELHORIA DE COMPETÊNCIAS</a:t>
              </a:r>
            </a:p>
            <a:p>
              <a:pPr marL="115888" indent="-115888">
                <a:buFont typeface="Wingdings" panose="05000000000000000000" pitchFamily="2" charset="2"/>
                <a:buChar char="§"/>
              </a:pPr>
              <a:r>
                <a:rPr lang="pt-PT" sz="700" b="1" dirty="0">
                  <a:solidFill>
                    <a:srgbClr val="003399"/>
                  </a:solidFill>
                </a:rPr>
                <a:t>REQUALIFICAÇÃO</a:t>
              </a:r>
            </a:p>
            <a:p>
              <a:pPr marL="115888" indent="-115888">
                <a:buFont typeface="Wingdings" panose="05000000000000000000" pitchFamily="2" charset="2"/>
                <a:buChar char="§"/>
              </a:pPr>
              <a:r>
                <a:rPr lang="pt-PT" sz="700" b="1" dirty="0">
                  <a:solidFill>
                    <a:srgbClr val="003399"/>
                  </a:solidFill>
                </a:rPr>
                <a:t>VARIEDADE DE TAREFAS</a:t>
              </a:r>
            </a:p>
            <a:p>
              <a:pPr marL="115888" indent="-115888">
                <a:buFont typeface="Wingdings" panose="05000000000000000000" pitchFamily="2" charset="2"/>
                <a:buChar char="§"/>
              </a:pPr>
              <a:r>
                <a:rPr lang="pt-PT" sz="700" b="1" dirty="0">
                  <a:solidFill>
                    <a:srgbClr val="003399"/>
                  </a:solidFill>
                </a:rPr>
                <a:t>CONTROLO DO TRABALHO</a:t>
              </a:r>
            </a:p>
          </p:txBody>
        </p:sp>
        <p:sp>
          <p:nvSpPr>
            <p:cNvPr id="38" name="Rechteck 55">
              <a:extLst>
                <a:ext uri="{FF2B5EF4-FFF2-40B4-BE49-F238E27FC236}">
                  <a16:creationId xmlns:a16="http://schemas.microsoft.com/office/drawing/2014/main" id="{7049AA05-BE32-ADA3-40F0-9875B92B240B}"/>
                </a:ext>
              </a:extLst>
            </p:cNvPr>
            <p:cNvSpPr/>
            <p:nvPr/>
          </p:nvSpPr>
          <p:spPr>
            <a:xfrm>
              <a:off x="1984546" y="3556866"/>
              <a:ext cx="1659540" cy="360776"/>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Wingdings" panose="05000000000000000000" pitchFamily="2" charset="2"/>
                <a:buChar char="§"/>
              </a:pPr>
              <a:r>
                <a:rPr lang="pt-PT" sz="700" b="1">
                  <a:solidFill>
                    <a:srgbClr val="003399"/>
                  </a:solidFill>
                </a:rPr>
                <a:t>DESCONFIANÇA</a:t>
              </a:r>
            </a:p>
            <a:p>
              <a:pPr marL="115888" indent="-115888">
                <a:buFont typeface="Wingdings" panose="05000000000000000000" pitchFamily="2" charset="2"/>
                <a:buChar char="§"/>
              </a:pPr>
              <a:r>
                <a:rPr lang="pt-PT" sz="700" b="1">
                  <a:solidFill>
                    <a:srgbClr val="003399"/>
                  </a:solidFill>
                </a:rPr>
                <a:t>ATITUDE NEGATIVA</a:t>
              </a:r>
            </a:p>
          </p:txBody>
        </p:sp>
        <p:sp>
          <p:nvSpPr>
            <p:cNvPr id="39" name="Textfeld 56">
              <a:extLst>
                <a:ext uri="{FF2B5EF4-FFF2-40B4-BE49-F238E27FC236}">
                  <a16:creationId xmlns:a16="http://schemas.microsoft.com/office/drawing/2014/main" id="{5644B669-1BA8-4148-DDEA-D285A2C5E30C}"/>
                </a:ext>
              </a:extLst>
            </p:cNvPr>
            <p:cNvSpPr txBox="1"/>
            <p:nvPr/>
          </p:nvSpPr>
          <p:spPr>
            <a:xfrm>
              <a:off x="1891848" y="2363023"/>
              <a:ext cx="2061153" cy="524652"/>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700" b="1" dirty="0">
                  <a:solidFill>
                    <a:srgbClr val="003399"/>
                  </a:solidFill>
                </a:rPr>
                <a:t>CONTROLO DO TEMPO</a:t>
              </a:r>
            </a:p>
            <a:p>
              <a:pPr marL="115888" indent="-115888">
                <a:buFont typeface="Wingdings" panose="05000000000000000000" pitchFamily="2" charset="2"/>
                <a:buChar char="§"/>
              </a:pPr>
              <a:r>
                <a:rPr lang="pt-PT" sz="700" b="1" dirty="0">
                  <a:solidFill>
                    <a:srgbClr val="003399"/>
                  </a:solidFill>
                </a:rPr>
                <a:t>CONTROLO DO VOLUME DE TRABALHO</a:t>
              </a:r>
            </a:p>
          </p:txBody>
        </p:sp>
        <p:sp>
          <p:nvSpPr>
            <p:cNvPr id="40" name="Textfeld 57">
              <a:extLst>
                <a:ext uri="{FF2B5EF4-FFF2-40B4-BE49-F238E27FC236}">
                  <a16:creationId xmlns:a16="http://schemas.microsoft.com/office/drawing/2014/main" id="{F1FF9CF3-B980-C1E7-1841-F41709C50F75}"/>
                </a:ext>
              </a:extLst>
            </p:cNvPr>
            <p:cNvSpPr txBox="1"/>
            <p:nvPr/>
          </p:nvSpPr>
          <p:spPr>
            <a:xfrm>
              <a:off x="2299818" y="1303205"/>
              <a:ext cx="2223073" cy="394639"/>
            </a:xfrm>
            <a:prstGeom prst="rect">
              <a:avLst/>
            </a:prstGeom>
            <a:solidFill>
              <a:srgbClr val="D7E3AF"/>
            </a:solidFill>
          </p:spPr>
          <p:txBody>
            <a:bodyPr wrap="square" rtlCol="0">
              <a:spAutoFit/>
            </a:bodyPr>
            <a:lstStyle/>
            <a:p>
              <a:pPr marL="115888" indent="-115888">
                <a:buFont typeface="Wingdings" panose="05000000000000000000" pitchFamily="2" charset="2"/>
                <a:buChar char="§"/>
              </a:pPr>
              <a:r>
                <a:rPr lang="pt-PT" sz="700" b="1" dirty="0">
                  <a:solidFill>
                    <a:srgbClr val="003399"/>
                  </a:solidFill>
                </a:rPr>
                <a:t>REDUÇÃO DA CARGA COGNITIVA</a:t>
              </a:r>
            </a:p>
            <a:p>
              <a:pPr marL="115888" indent="-115888">
                <a:buFont typeface="Wingdings" panose="05000000000000000000" pitchFamily="2" charset="2"/>
                <a:buChar char="§"/>
              </a:pPr>
              <a:r>
                <a:rPr lang="pt-PT" sz="700" b="1" dirty="0">
                  <a:solidFill>
                    <a:srgbClr val="003399"/>
                  </a:solidFill>
                </a:rPr>
                <a:t>REDUÇÃO DA MONOTONIA</a:t>
              </a:r>
            </a:p>
          </p:txBody>
        </p:sp>
        <p:sp>
          <p:nvSpPr>
            <p:cNvPr id="41" name="Rechteck 70">
              <a:extLst>
                <a:ext uri="{FF2B5EF4-FFF2-40B4-BE49-F238E27FC236}">
                  <a16:creationId xmlns:a16="http://schemas.microsoft.com/office/drawing/2014/main" id="{1C9FA0DE-91B9-4D56-68BC-A00826697487}"/>
                </a:ext>
              </a:extLst>
            </p:cNvPr>
            <p:cNvSpPr/>
            <p:nvPr/>
          </p:nvSpPr>
          <p:spPr>
            <a:xfrm>
              <a:off x="6743284" y="2129682"/>
              <a:ext cx="1948150" cy="306232"/>
            </a:xfrm>
            <a:prstGeom prst="rect">
              <a:avLst/>
            </a:prstGeom>
            <a:solidFill>
              <a:srgbClr val="D6E1F1"/>
            </a:solidFill>
            <a:ln>
              <a:solidFill>
                <a:srgbClr val="D6E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lnSpc>
                  <a:spcPct val="150000"/>
                </a:lnSpc>
                <a:buFont typeface="Wingdings" panose="05000000000000000000" pitchFamily="2" charset="2"/>
                <a:buChar char="§"/>
              </a:pPr>
              <a:r>
                <a:rPr lang="pt-PT" sz="700" b="1">
                  <a:solidFill>
                    <a:srgbClr val="003399"/>
                  </a:solidFill>
                </a:rPr>
                <a:t>RISCOS FÍSICOS (RESIDUAIS)</a:t>
              </a:r>
            </a:p>
          </p:txBody>
        </p:sp>
      </p:grpSp>
      <p:grpSp>
        <p:nvGrpSpPr>
          <p:cNvPr id="3" name="Group 2">
            <a:extLst>
              <a:ext uri="{FF2B5EF4-FFF2-40B4-BE49-F238E27FC236}">
                <a16:creationId xmlns:a16="http://schemas.microsoft.com/office/drawing/2014/main" id="{7CA45993-85A3-404D-B73F-78B6B8E5F087}"/>
              </a:ext>
            </a:extLst>
          </p:cNvPr>
          <p:cNvGrpSpPr/>
          <p:nvPr/>
        </p:nvGrpSpPr>
        <p:grpSpPr>
          <a:xfrm>
            <a:off x="2086166" y="4508608"/>
            <a:ext cx="1333179" cy="479018"/>
            <a:chOff x="1887666" y="4470727"/>
            <a:chExt cx="1333179" cy="479018"/>
          </a:xfrm>
        </p:grpSpPr>
        <p:grpSp>
          <p:nvGrpSpPr>
            <p:cNvPr id="43" name="Group 42">
              <a:extLst>
                <a:ext uri="{FF2B5EF4-FFF2-40B4-BE49-F238E27FC236}">
                  <a16:creationId xmlns:a16="http://schemas.microsoft.com/office/drawing/2014/main" id="{1243F5C8-5174-48FF-91EE-3D2AC637BC89}"/>
                </a:ext>
              </a:extLst>
            </p:cNvPr>
            <p:cNvGrpSpPr/>
            <p:nvPr/>
          </p:nvGrpSpPr>
          <p:grpSpPr>
            <a:xfrm>
              <a:off x="1887666" y="4470727"/>
              <a:ext cx="1333179" cy="479018"/>
              <a:chOff x="1034983" y="2994423"/>
              <a:chExt cx="972277" cy="479018"/>
            </a:xfrm>
          </p:grpSpPr>
          <p:sp>
            <p:nvSpPr>
              <p:cNvPr id="4" name="Textfeld 288">
                <a:extLst>
                  <a:ext uri="{FF2B5EF4-FFF2-40B4-BE49-F238E27FC236}">
                    <a16:creationId xmlns:a16="http://schemas.microsoft.com/office/drawing/2014/main" id="{1DB696ED-EFF2-7F0D-38AB-29D90ABCE129}"/>
                  </a:ext>
                </a:extLst>
              </p:cNvPr>
              <p:cNvSpPr txBox="1"/>
              <p:nvPr/>
            </p:nvSpPr>
            <p:spPr>
              <a:xfrm>
                <a:off x="1119144" y="3066106"/>
                <a:ext cx="133274" cy="132301"/>
              </a:xfrm>
              <a:prstGeom prst="rect">
                <a:avLst/>
              </a:prstGeom>
              <a:solidFill>
                <a:srgbClr val="D7E3AF"/>
              </a:solidFill>
            </p:spPr>
            <p:txBody>
              <a:bodyPr wrap="square" rtlCol="0">
                <a:spAutoFit/>
              </a:bodyPr>
              <a:lstStyle/>
              <a:p>
                <a:endParaRPr lang="de-DE" sz="675" b="1" dirty="0"/>
              </a:p>
            </p:txBody>
          </p:sp>
          <p:sp>
            <p:nvSpPr>
              <p:cNvPr id="6" name="TextBox 5">
                <a:extLst>
                  <a:ext uri="{FF2B5EF4-FFF2-40B4-BE49-F238E27FC236}">
                    <a16:creationId xmlns:a16="http://schemas.microsoft.com/office/drawing/2014/main" id="{61E24C15-6F7A-A4E1-15A2-D39D5CF6B145}"/>
                  </a:ext>
                </a:extLst>
              </p:cNvPr>
              <p:cNvSpPr txBox="1"/>
              <p:nvPr/>
            </p:nvSpPr>
            <p:spPr>
              <a:xfrm>
                <a:off x="1258811" y="3026888"/>
                <a:ext cx="731963" cy="215444"/>
              </a:xfrm>
              <a:prstGeom prst="rect">
                <a:avLst/>
              </a:prstGeom>
              <a:noFill/>
            </p:spPr>
            <p:txBody>
              <a:bodyPr wrap="square" rtlCol="0">
                <a:spAutoFit/>
              </a:bodyPr>
              <a:lstStyle/>
              <a:p>
                <a:r>
                  <a:rPr lang="pt-PT" sz="800">
                    <a:solidFill>
                      <a:srgbClr val="003399"/>
                    </a:solidFill>
                  </a:rPr>
                  <a:t>Oportunidades</a:t>
                </a:r>
              </a:p>
            </p:txBody>
          </p:sp>
          <p:sp>
            <p:nvSpPr>
              <p:cNvPr id="8" name="TextBox 7">
                <a:extLst>
                  <a:ext uri="{FF2B5EF4-FFF2-40B4-BE49-F238E27FC236}">
                    <a16:creationId xmlns:a16="http://schemas.microsoft.com/office/drawing/2014/main" id="{6E9F67CA-409F-BED4-8300-D0FF6ECB75D8}"/>
                  </a:ext>
                </a:extLst>
              </p:cNvPr>
              <p:cNvSpPr txBox="1"/>
              <p:nvPr/>
            </p:nvSpPr>
            <p:spPr>
              <a:xfrm>
                <a:off x="1258811" y="3223799"/>
                <a:ext cx="498855" cy="215444"/>
              </a:xfrm>
              <a:prstGeom prst="rect">
                <a:avLst/>
              </a:prstGeom>
              <a:noFill/>
            </p:spPr>
            <p:txBody>
              <a:bodyPr wrap="square" rtlCol="0">
                <a:spAutoFit/>
              </a:bodyPr>
              <a:lstStyle/>
              <a:p>
                <a:r>
                  <a:rPr lang="pt-PT" sz="800">
                    <a:solidFill>
                      <a:srgbClr val="003399"/>
                    </a:solidFill>
                  </a:rPr>
                  <a:t>Riscos</a:t>
                </a:r>
              </a:p>
            </p:txBody>
          </p:sp>
          <p:sp>
            <p:nvSpPr>
              <p:cNvPr id="9" name="Rectangle 8">
                <a:extLst>
                  <a:ext uri="{FF2B5EF4-FFF2-40B4-BE49-F238E27FC236}">
                    <a16:creationId xmlns:a16="http://schemas.microsoft.com/office/drawing/2014/main" id="{B7D6A4E5-E26B-5560-87ED-A60EB31E563B}"/>
                  </a:ext>
                </a:extLst>
              </p:cNvPr>
              <p:cNvSpPr/>
              <p:nvPr/>
            </p:nvSpPr>
            <p:spPr>
              <a:xfrm>
                <a:off x="1034983" y="2994423"/>
                <a:ext cx="972277" cy="479018"/>
              </a:xfrm>
              <a:prstGeom prst="rect">
                <a:avLst/>
              </a:prstGeom>
              <a:no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grpSp>
        <p:sp>
          <p:nvSpPr>
            <p:cNvPr id="44" name="Textfeld 288">
              <a:extLst>
                <a:ext uri="{FF2B5EF4-FFF2-40B4-BE49-F238E27FC236}">
                  <a16:creationId xmlns:a16="http://schemas.microsoft.com/office/drawing/2014/main" id="{0770F14C-061E-42A8-AEFD-91CDD59E70AE}"/>
                </a:ext>
              </a:extLst>
            </p:cNvPr>
            <p:cNvSpPr txBox="1"/>
            <p:nvPr/>
          </p:nvSpPr>
          <p:spPr>
            <a:xfrm>
              <a:off x="2003066" y="4750762"/>
              <a:ext cx="182744" cy="132301"/>
            </a:xfrm>
            <a:prstGeom prst="rect">
              <a:avLst/>
            </a:prstGeom>
            <a:solidFill>
              <a:srgbClr val="D6E1F1"/>
            </a:solidFill>
          </p:spPr>
          <p:txBody>
            <a:bodyPr wrap="square" rtlCol="0">
              <a:spAutoFit/>
            </a:bodyPr>
            <a:lstStyle/>
            <a:p>
              <a:endParaRPr lang="de-DE" sz="675" b="1" dirty="0"/>
            </a:p>
          </p:txBody>
        </p:sp>
      </p:grpSp>
      <p:sp>
        <p:nvSpPr>
          <p:cNvPr id="45" name="TextBox 44">
            <a:extLst>
              <a:ext uri="{FF2B5EF4-FFF2-40B4-BE49-F238E27FC236}">
                <a16:creationId xmlns:a16="http://schemas.microsoft.com/office/drawing/2014/main" id="{97E15416-212A-46E3-8B63-637C887610A8}"/>
              </a:ext>
            </a:extLst>
          </p:cNvPr>
          <p:cNvSpPr txBox="1"/>
          <p:nvPr/>
        </p:nvSpPr>
        <p:spPr>
          <a:xfrm>
            <a:off x="6017563" y="1283844"/>
            <a:ext cx="2835619" cy="1384995"/>
          </a:xfrm>
          <a:prstGeom prst="rect">
            <a:avLst/>
          </a:prstGeom>
          <a:noFill/>
        </p:spPr>
        <p:txBody>
          <a:bodyPr wrap="square" rtlCol="0">
            <a:spAutoFit/>
          </a:bodyPr>
          <a:lstStyle>
            <a:defPPr>
              <a:defRPr lang="en-US"/>
            </a:defPPr>
            <a:lvl1pPr>
              <a:spcAft>
                <a:spcPts val="600"/>
              </a:spcAft>
              <a:defRPr sz="1400">
                <a:solidFill>
                  <a:srgbClr val="003399"/>
                </a:solidFill>
                <a:effectLst/>
                <a:ea typeface="Times New Roman" panose="02020603050405020304" pitchFamily="18" charset="0"/>
              </a:defRPr>
            </a:lvl1pPr>
          </a:lstStyle>
          <a:p>
            <a:r>
              <a:rPr lang="pt-PT" dirty="0"/>
              <a:t>Muitas das oportunidades observadas nos estudos de caso estão relacionadas com a saúde mental e física, ajudando os trabalhadores a reduzir a carga de trabalho e a evitar lesões.</a:t>
            </a:r>
          </a:p>
        </p:txBody>
      </p:sp>
      <p:sp>
        <p:nvSpPr>
          <p:cNvPr id="46" name="TextBox 45">
            <a:extLst>
              <a:ext uri="{FF2B5EF4-FFF2-40B4-BE49-F238E27FC236}">
                <a16:creationId xmlns:a16="http://schemas.microsoft.com/office/drawing/2014/main" id="{8D6F2CCD-A187-4659-A286-0752902928E5}"/>
              </a:ext>
            </a:extLst>
          </p:cNvPr>
          <p:cNvSpPr txBox="1"/>
          <p:nvPr/>
        </p:nvSpPr>
        <p:spPr>
          <a:xfrm>
            <a:off x="6017563" y="2906785"/>
            <a:ext cx="2916044" cy="1384995"/>
          </a:xfrm>
          <a:prstGeom prst="rect">
            <a:avLst/>
          </a:prstGeom>
          <a:noFill/>
        </p:spPr>
        <p:txBody>
          <a:bodyPr wrap="square" rtlCol="0">
            <a:spAutoFit/>
          </a:bodyPr>
          <a:lstStyle/>
          <a:p>
            <a:r>
              <a:rPr lang="pt-PT" sz="1400" dirty="0">
                <a:solidFill>
                  <a:srgbClr val="003399"/>
                </a:solidFill>
              </a:rPr>
              <a:t>Os riscos incluem receio de perda de emprego/stresse, sobrecarga cognitiva, receio de lesões, requalificação, desconfiança da tecnologia, alterações demográficas, entre outros.</a:t>
            </a:r>
          </a:p>
        </p:txBody>
      </p:sp>
    </p:spTree>
    <p:extLst>
      <p:ext uri="{BB962C8B-B14F-4D97-AF65-F5344CB8AC3E}">
        <p14:creationId xmlns:p14="http://schemas.microsoft.com/office/powerpoint/2010/main" val="374575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19F9-B0C1-FF8B-8B70-32A8DED854FB}"/>
              </a:ext>
            </a:extLst>
          </p:cNvPr>
          <p:cNvSpPr>
            <a:spLocks noGrp="1"/>
          </p:cNvSpPr>
          <p:nvPr>
            <p:ph type="title"/>
          </p:nvPr>
        </p:nvSpPr>
        <p:spPr/>
        <p:txBody>
          <a:bodyPr lIns="0"/>
          <a:lstStyle/>
          <a:p>
            <a:r>
              <a:rPr lang="pt-PT" sz="2400">
                <a:cs typeface="Arial" panose="020B0604020202020204" pitchFamily="34" charset="0"/>
              </a:rPr>
              <a:t>Conclusões em matéria de SST</a:t>
            </a:r>
          </a:p>
        </p:txBody>
      </p:sp>
      <p:sp>
        <p:nvSpPr>
          <p:cNvPr id="3" name="Content Placeholder 2">
            <a:extLst>
              <a:ext uri="{FF2B5EF4-FFF2-40B4-BE49-F238E27FC236}">
                <a16:creationId xmlns:a16="http://schemas.microsoft.com/office/drawing/2014/main" id="{9214F352-9838-F92D-33E2-F579AB845FC9}"/>
              </a:ext>
            </a:extLst>
          </p:cNvPr>
          <p:cNvSpPr>
            <a:spLocks noGrp="1"/>
          </p:cNvSpPr>
          <p:nvPr>
            <p:ph sz="half" idx="1"/>
          </p:nvPr>
        </p:nvSpPr>
        <p:spPr>
          <a:xfrm>
            <a:off x="450000" y="933450"/>
            <a:ext cx="8114578" cy="1575081"/>
          </a:xfrm>
        </p:spPr>
        <p:txBody>
          <a:bodyPr lIns="0" tIns="0" rIns="0" bIns="0">
            <a:normAutofit/>
          </a:bodyPr>
          <a:lstStyle/>
          <a:p>
            <a:pPr>
              <a:spcBef>
                <a:spcPts val="600"/>
              </a:spcBef>
              <a:spcAft>
                <a:spcPts val="600"/>
              </a:spcAft>
            </a:pPr>
            <a:r>
              <a:rPr lang="pt-PT" sz="1600" b="0" dirty="0"/>
              <a:t>Oportunidades de SST mais frequentes: redução da </a:t>
            </a:r>
            <a:r>
              <a:rPr lang="pt-PT" sz="1600" dirty="0"/>
              <a:t>carga de trabalho física </a:t>
            </a:r>
            <a:r>
              <a:rPr lang="pt-PT" sz="1600" b="0" dirty="0"/>
              <a:t>e afastamento dos trabalhadores de </a:t>
            </a:r>
            <a:r>
              <a:rPr lang="pt-PT" sz="1600" dirty="0"/>
              <a:t>ambientes perigosos.</a:t>
            </a:r>
          </a:p>
          <a:p>
            <a:pPr>
              <a:spcBef>
                <a:spcPts val="600"/>
              </a:spcBef>
              <a:spcAft>
                <a:spcPts val="600"/>
              </a:spcAft>
            </a:pPr>
            <a:r>
              <a:rPr lang="pt-PT" sz="1600" dirty="0"/>
              <a:t>Os riscos psicossociais </a:t>
            </a:r>
            <a:r>
              <a:rPr lang="pt-PT" sz="1600" b="0" dirty="0"/>
              <a:t>estão a tornar-se cada vez mais importantes.</a:t>
            </a:r>
          </a:p>
          <a:p>
            <a:pPr>
              <a:spcBef>
                <a:spcPts val="600"/>
              </a:spcBef>
              <a:spcAft>
                <a:spcPts val="600"/>
              </a:spcAft>
            </a:pPr>
            <a:r>
              <a:rPr lang="pt-PT" sz="1600" dirty="0"/>
              <a:t>Todas as </a:t>
            </a:r>
            <a:r>
              <a:rPr lang="pt-PT" sz="1600" b="0" dirty="0"/>
              <a:t>organizações dos estudos de caso pretendem alargar a </a:t>
            </a:r>
            <a:r>
              <a:rPr lang="pt-PT" sz="1600" dirty="0"/>
              <a:t>sua utilização da automatização.</a:t>
            </a:r>
            <a:endParaRPr lang="en-GB" sz="1600" b="0" dirty="0"/>
          </a:p>
        </p:txBody>
      </p:sp>
    </p:spTree>
    <p:extLst>
      <p:ext uri="{BB962C8B-B14F-4D97-AF65-F5344CB8AC3E}">
        <p14:creationId xmlns:p14="http://schemas.microsoft.com/office/powerpoint/2010/main" val="319908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693AAB-B8D2-B74E-BBBE-A46E48902E22}"/>
              </a:ext>
            </a:extLst>
          </p:cNvPr>
          <p:cNvSpPr>
            <a:spLocks noGrp="1"/>
          </p:cNvSpPr>
          <p:nvPr>
            <p:ph type="title"/>
          </p:nvPr>
        </p:nvSpPr>
        <p:spPr>
          <a:xfrm>
            <a:off x="450000" y="135000"/>
            <a:ext cx="7560000" cy="405000"/>
          </a:xfrm>
        </p:spPr>
        <p:txBody>
          <a:bodyPr lIns="0"/>
          <a:lstStyle/>
          <a:p>
            <a:r>
              <a:rPr lang="pt-PT" sz="2400"/>
              <a:t>Visão geral</a:t>
            </a:r>
          </a:p>
        </p:txBody>
      </p:sp>
      <p:grpSp>
        <p:nvGrpSpPr>
          <p:cNvPr id="46" name="Group 45">
            <a:extLst>
              <a:ext uri="{FF2B5EF4-FFF2-40B4-BE49-F238E27FC236}">
                <a16:creationId xmlns:a16="http://schemas.microsoft.com/office/drawing/2014/main" id="{C05A8BC0-CE8D-42C1-B45A-3F01353E262F}"/>
              </a:ext>
            </a:extLst>
          </p:cNvPr>
          <p:cNvGrpSpPr/>
          <p:nvPr/>
        </p:nvGrpSpPr>
        <p:grpSpPr>
          <a:xfrm>
            <a:off x="450000" y="729731"/>
            <a:ext cx="4976364" cy="436807"/>
            <a:chOff x="450000" y="768538"/>
            <a:chExt cx="4976364" cy="436807"/>
          </a:xfrm>
        </p:grpSpPr>
        <p:sp>
          <p:nvSpPr>
            <p:cNvPr id="6" name="Rectangle 5">
              <a:extLst>
                <a:ext uri="{FF2B5EF4-FFF2-40B4-BE49-F238E27FC236}">
                  <a16:creationId xmlns:a16="http://schemas.microsoft.com/office/drawing/2014/main" id="{25F9D497-2323-461B-8AD6-51E151E6B46B}"/>
                </a:ext>
              </a:extLst>
            </p:cNvPr>
            <p:cNvSpPr/>
            <p:nvPr/>
          </p:nvSpPr>
          <p:spPr>
            <a:xfrm>
              <a:off x="450000" y="955964"/>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7" name="Group 6">
              <a:extLst>
                <a:ext uri="{FF2B5EF4-FFF2-40B4-BE49-F238E27FC236}">
                  <a16:creationId xmlns:a16="http://schemas.microsoft.com/office/drawing/2014/main" id="{56A0C498-7BFB-49D6-BE3E-D4190F40BE2E}"/>
                </a:ext>
              </a:extLst>
            </p:cNvPr>
            <p:cNvGrpSpPr/>
            <p:nvPr/>
          </p:nvGrpSpPr>
          <p:grpSpPr>
            <a:xfrm>
              <a:off x="583720" y="768538"/>
              <a:ext cx="4670640" cy="370956"/>
              <a:chOff x="259890" y="3219"/>
              <a:chExt cx="4267200" cy="383760"/>
            </a:xfrm>
          </p:grpSpPr>
          <p:sp>
            <p:nvSpPr>
              <p:cNvPr id="8" name="Rectangle: Rounded Corners 7">
                <a:extLst>
                  <a:ext uri="{FF2B5EF4-FFF2-40B4-BE49-F238E27FC236}">
                    <a16:creationId xmlns:a16="http://schemas.microsoft.com/office/drawing/2014/main" id="{C4558ADF-26EF-4B94-81D5-8D47A130FCB9}"/>
                  </a:ext>
                </a:extLst>
              </p:cNvPr>
              <p:cNvSpPr/>
              <p:nvPr/>
            </p:nvSpPr>
            <p:spPr>
              <a:xfrm>
                <a:off x="259890" y="3219"/>
                <a:ext cx="4267200" cy="383760"/>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AEC9443D-151D-48C7-A443-1D360FCBB877}"/>
                  </a:ext>
                </a:extLst>
              </p:cNvPr>
              <p:cNvSpPr txBox="1"/>
              <p:nvPr/>
            </p:nvSpPr>
            <p:spPr>
              <a:xfrm>
                <a:off x="281927" y="2195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a:solidFill>
                      <a:srgbClr val="003399"/>
                    </a:solidFill>
                  </a:rPr>
                  <a:t>Definição de sistemas baseados na IA</a:t>
                </a:r>
              </a:p>
            </p:txBody>
          </p:sp>
        </p:grpSp>
      </p:grpSp>
      <p:grpSp>
        <p:nvGrpSpPr>
          <p:cNvPr id="33" name="Group 32">
            <a:extLst>
              <a:ext uri="{FF2B5EF4-FFF2-40B4-BE49-F238E27FC236}">
                <a16:creationId xmlns:a16="http://schemas.microsoft.com/office/drawing/2014/main" id="{EB9B0887-9231-44A4-825F-AF5E1EC8A6B2}"/>
              </a:ext>
            </a:extLst>
          </p:cNvPr>
          <p:cNvGrpSpPr/>
          <p:nvPr/>
        </p:nvGrpSpPr>
        <p:grpSpPr>
          <a:xfrm>
            <a:off x="446750" y="1697080"/>
            <a:ext cx="4976364" cy="430209"/>
            <a:chOff x="450000" y="1779575"/>
            <a:chExt cx="4976364" cy="430209"/>
          </a:xfrm>
        </p:grpSpPr>
        <p:sp>
          <p:nvSpPr>
            <p:cNvPr id="31" name="Rectangle 30">
              <a:extLst>
                <a:ext uri="{FF2B5EF4-FFF2-40B4-BE49-F238E27FC236}">
                  <a16:creationId xmlns:a16="http://schemas.microsoft.com/office/drawing/2014/main" id="{F7ED0205-1553-4FA6-973B-DCE20EF78F12}"/>
                </a:ext>
              </a:extLst>
            </p:cNvPr>
            <p:cNvSpPr/>
            <p:nvPr/>
          </p:nvSpPr>
          <p:spPr>
            <a:xfrm>
              <a:off x="450000" y="1960403"/>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3" name="Group 12">
              <a:extLst>
                <a:ext uri="{FF2B5EF4-FFF2-40B4-BE49-F238E27FC236}">
                  <a16:creationId xmlns:a16="http://schemas.microsoft.com/office/drawing/2014/main" id="{41796EA3-E8CA-4838-A8FB-7C90092C2A74}"/>
                </a:ext>
              </a:extLst>
            </p:cNvPr>
            <p:cNvGrpSpPr/>
            <p:nvPr/>
          </p:nvGrpSpPr>
          <p:grpSpPr>
            <a:xfrm>
              <a:off x="588451" y="1779575"/>
              <a:ext cx="4651907" cy="370957"/>
              <a:chOff x="246858" y="1182580"/>
              <a:chExt cx="4267200" cy="383760"/>
            </a:xfrm>
          </p:grpSpPr>
          <p:sp>
            <p:nvSpPr>
              <p:cNvPr id="26" name="Rectangle: Rounded Corners 25">
                <a:extLst>
                  <a:ext uri="{FF2B5EF4-FFF2-40B4-BE49-F238E27FC236}">
                    <a16:creationId xmlns:a16="http://schemas.microsoft.com/office/drawing/2014/main" id="{4DFFC3C2-D349-4E7F-9937-9BBD3E7B843F}"/>
                  </a:ext>
                </a:extLst>
              </p:cNvPr>
              <p:cNvSpPr/>
              <p:nvPr/>
            </p:nvSpPr>
            <p:spPr>
              <a:xfrm>
                <a:off x="246858" y="1182580"/>
                <a:ext cx="4267200" cy="383760"/>
              </a:xfrm>
              <a:prstGeom prst="roundRect">
                <a:avLst/>
              </a:prstGeom>
            </p:spPr>
            <p:style>
              <a:lnRef idx="2">
                <a:schemeClr val="lt1">
                  <a:hueOff val="0"/>
                  <a:satOff val="0"/>
                  <a:lumOff val="0"/>
                  <a:alphaOff val="0"/>
                </a:schemeClr>
              </a:lnRef>
              <a:fillRef idx="1">
                <a:schemeClr val="accent2">
                  <a:shade val="80000"/>
                  <a:hueOff val="116263"/>
                  <a:satOff val="-17298"/>
                  <a:lumOff val="12197"/>
                  <a:alphaOff val="0"/>
                </a:schemeClr>
              </a:fillRef>
              <a:effectRef idx="0">
                <a:schemeClr val="accent2">
                  <a:shade val="80000"/>
                  <a:hueOff val="116263"/>
                  <a:satOff val="-17298"/>
                  <a:lumOff val="12197"/>
                  <a:alphaOff val="0"/>
                </a:schemeClr>
              </a:effectRef>
              <a:fontRef idx="minor">
                <a:schemeClr val="lt1"/>
              </a:fontRef>
            </p:style>
            <p:txBody>
              <a:bodyPr/>
              <a:lstStyle/>
              <a:p>
                <a:endParaRPr lang="en-GB">
                  <a:solidFill>
                    <a:srgbClr val="003399"/>
                  </a:solidFill>
                </a:endParaRPr>
              </a:p>
            </p:txBody>
          </p:sp>
          <p:sp>
            <p:nvSpPr>
              <p:cNvPr id="27" name="Rectangle: Rounded Corners 6">
                <a:extLst>
                  <a:ext uri="{FF2B5EF4-FFF2-40B4-BE49-F238E27FC236}">
                    <a16:creationId xmlns:a16="http://schemas.microsoft.com/office/drawing/2014/main" id="{DDF1BB91-CA99-4F65-85DC-C104A8BA4623}"/>
                  </a:ext>
                </a:extLst>
              </p:cNvPr>
              <p:cNvSpPr txBox="1"/>
              <p:nvPr/>
            </p:nvSpPr>
            <p:spPr>
              <a:xfrm>
                <a:off x="266031" y="1201314"/>
                <a:ext cx="419688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a:solidFill>
                      <a:srgbClr val="003399"/>
                    </a:solidFill>
                  </a:rPr>
                  <a:t>Utilizações atuais e potenciais</a:t>
                </a:r>
              </a:p>
            </p:txBody>
          </p:sp>
        </p:grpSp>
      </p:grpSp>
      <p:grpSp>
        <p:nvGrpSpPr>
          <p:cNvPr id="34" name="Group 33">
            <a:extLst>
              <a:ext uri="{FF2B5EF4-FFF2-40B4-BE49-F238E27FC236}">
                <a16:creationId xmlns:a16="http://schemas.microsoft.com/office/drawing/2014/main" id="{F4AEA471-075C-4540-BFE4-407768939DD5}"/>
              </a:ext>
            </a:extLst>
          </p:cNvPr>
          <p:cNvGrpSpPr/>
          <p:nvPr/>
        </p:nvGrpSpPr>
        <p:grpSpPr>
          <a:xfrm>
            <a:off x="449599" y="2202643"/>
            <a:ext cx="4973516" cy="426342"/>
            <a:chOff x="447624" y="2394783"/>
            <a:chExt cx="4973516" cy="426342"/>
          </a:xfrm>
        </p:grpSpPr>
        <p:sp>
          <p:nvSpPr>
            <p:cNvPr id="32" name="Rectangle 31">
              <a:extLst>
                <a:ext uri="{FF2B5EF4-FFF2-40B4-BE49-F238E27FC236}">
                  <a16:creationId xmlns:a16="http://schemas.microsoft.com/office/drawing/2014/main" id="{CAB1D48B-5808-4F4F-944D-4CB9DAF16200}"/>
                </a:ext>
              </a:extLst>
            </p:cNvPr>
            <p:cNvSpPr/>
            <p:nvPr/>
          </p:nvSpPr>
          <p:spPr>
            <a:xfrm>
              <a:off x="447624" y="2571744"/>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4" name="Group 13">
              <a:extLst>
                <a:ext uri="{FF2B5EF4-FFF2-40B4-BE49-F238E27FC236}">
                  <a16:creationId xmlns:a16="http://schemas.microsoft.com/office/drawing/2014/main" id="{54F40EFF-2425-43F9-B5D6-758369AE96B6}"/>
                </a:ext>
              </a:extLst>
            </p:cNvPr>
            <p:cNvGrpSpPr/>
            <p:nvPr/>
          </p:nvGrpSpPr>
          <p:grpSpPr>
            <a:xfrm>
              <a:off x="582857" y="2394783"/>
              <a:ext cx="4651907" cy="370957"/>
              <a:chOff x="241728" y="1772260"/>
              <a:chExt cx="4267200" cy="383760"/>
            </a:xfrm>
          </p:grpSpPr>
          <p:sp>
            <p:nvSpPr>
              <p:cNvPr id="24" name="Rectangle: Rounded Corners 23">
                <a:extLst>
                  <a:ext uri="{FF2B5EF4-FFF2-40B4-BE49-F238E27FC236}">
                    <a16:creationId xmlns:a16="http://schemas.microsoft.com/office/drawing/2014/main" id="{D9FD0A58-A250-4403-B8EB-C74CD30B3323}"/>
                  </a:ext>
                </a:extLst>
              </p:cNvPr>
              <p:cNvSpPr/>
              <p:nvPr/>
            </p:nvSpPr>
            <p:spPr>
              <a:xfrm>
                <a:off x="241728" y="1772260"/>
                <a:ext cx="4267200" cy="383760"/>
              </a:xfrm>
              <a:prstGeom prst="roundRect">
                <a:avLst/>
              </a:prstGeom>
            </p:spPr>
            <p:style>
              <a:lnRef idx="2">
                <a:schemeClr val="lt1">
                  <a:hueOff val="0"/>
                  <a:satOff val="0"/>
                  <a:lumOff val="0"/>
                  <a:alphaOff val="0"/>
                </a:schemeClr>
              </a:lnRef>
              <a:fillRef idx="1">
                <a:schemeClr val="accent2">
                  <a:shade val="80000"/>
                  <a:hueOff val="174394"/>
                  <a:satOff val="-25946"/>
                  <a:lumOff val="18295"/>
                  <a:alphaOff val="0"/>
                </a:schemeClr>
              </a:fillRef>
              <a:effectRef idx="0">
                <a:schemeClr val="accent2">
                  <a:shade val="80000"/>
                  <a:hueOff val="174394"/>
                  <a:satOff val="-25946"/>
                  <a:lumOff val="18295"/>
                  <a:alphaOff val="0"/>
                </a:schemeClr>
              </a:effectRef>
              <a:fontRef idx="minor">
                <a:schemeClr val="lt1"/>
              </a:fontRef>
            </p:style>
            <p:txBody>
              <a:bodyPr/>
              <a:lstStyle/>
              <a:p>
                <a:endParaRPr lang="en-GB">
                  <a:solidFill>
                    <a:srgbClr val="003399"/>
                  </a:solidFill>
                </a:endParaRPr>
              </a:p>
            </p:txBody>
          </p:sp>
          <p:sp>
            <p:nvSpPr>
              <p:cNvPr id="25" name="Rectangle: Rounded Corners 8">
                <a:extLst>
                  <a:ext uri="{FF2B5EF4-FFF2-40B4-BE49-F238E27FC236}">
                    <a16:creationId xmlns:a16="http://schemas.microsoft.com/office/drawing/2014/main" id="{421BFEA3-5EBB-489B-9D79-0FDAEE267577}"/>
                  </a:ext>
                </a:extLst>
              </p:cNvPr>
              <p:cNvSpPr txBox="1"/>
              <p:nvPr/>
            </p:nvSpPr>
            <p:spPr>
              <a:xfrm>
                <a:off x="258529" y="179099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a:solidFill>
                      <a:srgbClr val="003399"/>
                    </a:solidFill>
                  </a:rPr>
                  <a:t>Impacto nos empregos e tarefas</a:t>
                </a:r>
              </a:p>
            </p:txBody>
          </p:sp>
        </p:grpSp>
      </p:grpSp>
      <p:grpSp>
        <p:nvGrpSpPr>
          <p:cNvPr id="41" name="Group 40">
            <a:extLst>
              <a:ext uri="{FF2B5EF4-FFF2-40B4-BE49-F238E27FC236}">
                <a16:creationId xmlns:a16="http://schemas.microsoft.com/office/drawing/2014/main" id="{A9502AAC-66CB-4A3A-83D9-10383ED22020}"/>
              </a:ext>
            </a:extLst>
          </p:cNvPr>
          <p:cNvGrpSpPr/>
          <p:nvPr/>
        </p:nvGrpSpPr>
        <p:grpSpPr>
          <a:xfrm>
            <a:off x="446751" y="2696425"/>
            <a:ext cx="4973516" cy="429031"/>
            <a:chOff x="446751" y="2750907"/>
            <a:chExt cx="4973516" cy="429031"/>
          </a:xfrm>
        </p:grpSpPr>
        <p:sp>
          <p:nvSpPr>
            <p:cNvPr id="40" name="Rectangle 39">
              <a:extLst>
                <a:ext uri="{FF2B5EF4-FFF2-40B4-BE49-F238E27FC236}">
                  <a16:creationId xmlns:a16="http://schemas.microsoft.com/office/drawing/2014/main" id="{D1165D9B-2C1E-4F9E-92BB-BD300CA2AAA9}"/>
                </a:ext>
              </a:extLst>
            </p:cNvPr>
            <p:cNvSpPr/>
            <p:nvPr/>
          </p:nvSpPr>
          <p:spPr>
            <a:xfrm>
              <a:off x="446751" y="2930557"/>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5" name="Group 14">
              <a:extLst>
                <a:ext uri="{FF2B5EF4-FFF2-40B4-BE49-F238E27FC236}">
                  <a16:creationId xmlns:a16="http://schemas.microsoft.com/office/drawing/2014/main" id="{1C874A5D-E929-45FF-8F3D-E084F9B26794}"/>
                </a:ext>
              </a:extLst>
            </p:cNvPr>
            <p:cNvGrpSpPr/>
            <p:nvPr/>
          </p:nvGrpSpPr>
          <p:grpSpPr>
            <a:xfrm>
              <a:off x="584946" y="2750907"/>
              <a:ext cx="4651904" cy="370957"/>
              <a:chOff x="243645" y="2361940"/>
              <a:chExt cx="4267200" cy="383760"/>
            </a:xfrm>
          </p:grpSpPr>
          <p:sp>
            <p:nvSpPr>
              <p:cNvPr id="22" name="Rectangle: Rounded Corners 21">
                <a:extLst>
                  <a:ext uri="{FF2B5EF4-FFF2-40B4-BE49-F238E27FC236}">
                    <a16:creationId xmlns:a16="http://schemas.microsoft.com/office/drawing/2014/main" id="{836DDF15-D836-4D30-AB55-2CEBB3FF59D7}"/>
                  </a:ext>
                </a:extLst>
              </p:cNvPr>
              <p:cNvSpPr/>
              <p:nvPr/>
            </p:nvSpPr>
            <p:spPr>
              <a:xfrm>
                <a:off x="243645" y="2361940"/>
                <a:ext cx="4267200" cy="383760"/>
              </a:xfrm>
              <a:prstGeom prst="roundRect">
                <a:avLst/>
              </a:prstGeom>
            </p:spPr>
            <p:style>
              <a:lnRef idx="2">
                <a:schemeClr val="lt1">
                  <a:hueOff val="0"/>
                  <a:satOff val="0"/>
                  <a:lumOff val="0"/>
                  <a:alphaOff val="0"/>
                </a:schemeClr>
              </a:lnRef>
              <a:fillRef idx="1">
                <a:schemeClr val="accent2">
                  <a:shade val="80000"/>
                  <a:hueOff val="232525"/>
                  <a:satOff val="-34595"/>
                  <a:lumOff val="24393"/>
                  <a:alphaOff val="0"/>
                </a:schemeClr>
              </a:fillRef>
              <a:effectRef idx="0">
                <a:schemeClr val="accent2">
                  <a:shade val="80000"/>
                  <a:hueOff val="232525"/>
                  <a:satOff val="-34595"/>
                  <a:lumOff val="24393"/>
                  <a:alphaOff val="0"/>
                </a:schemeClr>
              </a:effectRef>
              <a:fontRef idx="minor">
                <a:schemeClr val="lt1"/>
              </a:fontRef>
            </p:style>
            <p:txBody>
              <a:bodyPr/>
              <a:lstStyle/>
              <a:p>
                <a:endParaRPr lang="en-GB">
                  <a:solidFill>
                    <a:srgbClr val="003399"/>
                  </a:solidFill>
                </a:endParaRPr>
              </a:p>
            </p:txBody>
          </p:sp>
          <p:sp>
            <p:nvSpPr>
              <p:cNvPr id="23" name="Rectangle: Rounded Corners 10">
                <a:extLst>
                  <a:ext uri="{FF2B5EF4-FFF2-40B4-BE49-F238E27FC236}">
                    <a16:creationId xmlns:a16="http://schemas.microsoft.com/office/drawing/2014/main" id="{2145C671-CEBF-4F7E-8CFC-E0355A063F7B}"/>
                  </a:ext>
                </a:extLst>
              </p:cNvPr>
              <p:cNvSpPr txBox="1"/>
              <p:nvPr/>
            </p:nvSpPr>
            <p:spPr>
              <a:xfrm>
                <a:off x="261232" y="238067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a:solidFill>
                      <a:srgbClr val="003399"/>
                    </a:solidFill>
                  </a:rPr>
                  <a:t>Efeitos da SST</a:t>
                </a:r>
              </a:p>
            </p:txBody>
          </p:sp>
        </p:grpSp>
      </p:grpSp>
      <p:grpSp>
        <p:nvGrpSpPr>
          <p:cNvPr id="43" name="Group 42">
            <a:extLst>
              <a:ext uri="{FF2B5EF4-FFF2-40B4-BE49-F238E27FC236}">
                <a16:creationId xmlns:a16="http://schemas.microsoft.com/office/drawing/2014/main" id="{5E680F56-7338-4475-8856-D86E21C28913}"/>
              </a:ext>
            </a:extLst>
          </p:cNvPr>
          <p:cNvGrpSpPr/>
          <p:nvPr/>
        </p:nvGrpSpPr>
        <p:grpSpPr>
          <a:xfrm>
            <a:off x="446751" y="3185277"/>
            <a:ext cx="4973516" cy="428254"/>
            <a:chOff x="446751" y="3285839"/>
            <a:chExt cx="4973516" cy="428254"/>
          </a:xfrm>
        </p:grpSpPr>
        <p:sp>
          <p:nvSpPr>
            <p:cNvPr id="42" name="Rectangle 41">
              <a:extLst>
                <a:ext uri="{FF2B5EF4-FFF2-40B4-BE49-F238E27FC236}">
                  <a16:creationId xmlns:a16="http://schemas.microsoft.com/office/drawing/2014/main" id="{CFB0D1CC-5FCA-4AD7-8DCA-804E8072C203}"/>
                </a:ext>
              </a:extLst>
            </p:cNvPr>
            <p:cNvSpPr/>
            <p:nvPr/>
          </p:nvSpPr>
          <p:spPr>
            <a:xfrm>
              <a:off x="446751" y="3464712"/>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6" name="Group 15">
              <a:extLst>
                <a:ext uri="{FF2B5EF4-FFF2-40B4-BE49-F238E27FC236}">
                  <a16:creationId xmlns:a16="http://schemas.microsoft.com/office/drawing/2014/main" id="{3B5DEA65-7C4E-47D3-B2C7-A109C0F2320E}"/>
                </a:ext>
              </a:extLst>
            </p:cNvPr>
            <p:cNvGrpSpPr/>
            <p:nvPr/>
          </p:nvGrpSpPr>
          <p:grpSpPr>
            <a:xfrm>
              <a:off x="584946" y="3285839"/>
              <a:ext cx="4651902" cy="370957"/>
              <a:chOff x="243645" y="2951620"/>
              <a:chExt cx="4267200" cy="383760"/>
            </a:xfrm>
          </p:grpSpPr>
          <p:sp>
            <p:nvSpPr>
              <p:cNvPr id="20" name="Rectangle: Rounded Corners 19">
                <a:extLst>
                  <a:ext uri="{FF2B5EF4-FFF2-40B4-BE49-F238E27FC236}">
                    <a16:creationId xmlns:a16="http://schemas.microsoft.com/office/drawing/2014/main" id="{41BF84C9-A14F-41EF-8F94-F4DFB101D5AF}"/>
                  </a:ext>
                </a:extLst>
              </p:cNvPr>
              <p:cNvSpPr/>
              <p:nvPr/>
            </p:nvSpPr>
            <p:spPr>
              <a:xfrm>
                <a:off x="243645" y="2951620"/>
                <a:ext cx="4267200" cy="383760"/>
              </a:xfrm>
              <a:prstGeom prst="roundRect">
                <a:avLst/>
              </a:prstGeom>
            </p:spPr>
            <p:style>
              <a:lnRef idx="2">
                <a:schemeClr val="lt1">
                  <a:hueOff val="0"/>
                  <a:satOff val="0"/>
                  <a:lumOff val="0"/>
                  <a:alphaOff val="0"/>
                </a:schemeClr>
              </a:lnRef>
              <a:fillRef idx="1">
                <a:schemeClr val="accent2">
                  <a:shade val="80000"/>
                  <a:hueOff val="290657"/>
                  <a:satOff val="-43244"/>
                  <a:lumOff val="30492"/>
                  <a:alphaOff val="0"/>
                </a:schemeClr>
              </a:fillRef>
              <a:effectRef idx="0">
                <a:schemeClr val="accent2">
                  <a:shade val="80000"/>
                  <a:hueOff val="290657"/>
                  <a:satOff val="-43244"/>
                  <a:lumOff val="30492"/>
                  <a:alphaOff val="0"/>
                </a:schemeClr>
              </a:effectRef>
              <a:fontRef idx="minor">
                <a:schemeClr val="lt1"/>
              </a:fontRef>
            </p:style>
            <p:txBody>
              <a:bodyPr/>
              <a:lstStyle/>
              <a:p>
                <a:endParaRPr lang="en-GB">
                  <a:solidFill>
                    <a:srgbClr val="003399"/>
                  </a:solidFill>
                </a:endParaRPr>
              </a:p>
            </p:txBody>
          </p:sp>
          <p:sp>
            <p:nvSpPr>
              <p:cNvPr id="21" name="Rectangle: Rounded Corners 12">
                <a:extLst>
                  <a:ext uri="{FF2B5EF4-FFF2-40B4-BE49-F238E27FC236}">
                    <a16:creationId xmlns:a16="http://schemas.microsoft.com/office/drawing/2014/main" id="{6BD13B69-58B6-43B3-817F-49F27F5BFEB8}"/>
                  </a:ext>
                </a:extLst>
              </p:cNvPr>
              <p:cNvSpPr txBox="1"/>
              <p:nvPr/>
            </p:nvSpPr>
            <p:spPr>
              <a:xfrm>
                <a:off x="262528" y="297035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a:solidFill>
                      <a:srgbClr val="003399"/>
                    </a:solidFill>
                  </a:rPr>
                  <a:t>Estudos de caso </a:t>
                </a:r>
              </a:p>
            </p:txBody>
          </p:sp>
        </p:grpSp>
      </p:grpSp>
      <p:grpSp>
        <p:nvGrpSpPr>
          <p:cNvPr id="45" name="Group 44">
            <a:extLst>
              <a:ext uri="{FF2B5EF4-FFF2-40B4-BE49-F238E27FC236}">
                <a16:creationId xmlns:a16="http://schemas.microsoft.com/office/drawing/2014/main" id="{B4DC09A3-41E8-40D0-99CA-FE3EDF41BF44}"/>
              </a:ext>
            </a:extLst>
          </p:cNvPr>
          <p:cNvGrpSpPr/>
          <p:nvPr/>
        </p:nvGrpSpPr>
        <p:grpSpPr>
          <a:xfrm>
            <a:off x="446751" y="3663336"/>
            <a:ext cx="4973516" cy="421811"/>
            <a:chOff x="446751" y="3875519"/>
            <a:chExt cx="4973516" cy="421811"/>
          </a:xfrm>
        </p:grpSpPr>
        <p:sp>
          <p:nvSpPr>
            <p:cNvPr id="44" name="Rectangle 43">
              <a:extLst>
                <a:ext uri="{FF2B5EF4-FFF2-40B4-BE49-F238E27FC236}">
                  <a16:creationId xmlns:a16="http://schemas.microsoft.com/office/drawing/2014/main" id="{7E9727D4-B15B-4255-97FA-4F02092F8087}"/>
                </a:ext>
              </a:extLst>
            </p:cNvPr>
            <p:cNvSpPr/>
            <p:nvPr/>
          </p:nvSpPr>
          <p:spPr>
            <a:xfrm>
              <a:off x="446751" y="4047949"/>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solidFill>
                  <a:srgbClr val="003399"/>
                </a:solidFill>
              </a:endParaRPr>
            </a:p>
          </p:txBody>
        </p:sp>
        <p:grpSp>
          <p:nvGrpSpPr>
            <p:cNvPr id="17" name="Group 16">
              <a:extLst>
                <a:ext uri="{FF2B5EF4-FFF2-40B4-BE49-F238E27FC236}">
                  <a16:creationId xmlns:a16="http://schemas.microsoft.com/office/drawing/2014/main" id="{F20A0BE2-C182-4116-9AC3-3731866AD795}"/>
                </a:ext>
              </a:extLst>
            </p:cNvPr>
            <p:cNvGrpSpPr/>
            <p:nvPr/>
          </p:nvGrpSpPr>
          <p:grpSpPr>
            <a:xfrm>
              <a:off x="584947" y="3875519"/>
              <a:ext cx="4651902" cy="370957"/>
              <a:chOff x="243645" y="3541300"/>
              <a:chExt cx="4267200" cy="383760"/>
            </a:xfrm>
          </p:grpSpPr>
          <p:sp>
            <p:nvSpPr>
              <p:cNvPr id="18" name="Rectangle: Rounded Corners 17">
                <a:extLst>
                  <a:ext uri="{FF2B5EF4-FFF2-40B4-BE49-F238E27FC236}">
                    <a16:creationId xmlns:a16="http://schemas.microsoft.com/office/drawing/2014/main" id="{D64F48C4-02E9-4F69-9CB4-D91A1F5D29C4}"/>
                  </a:ext>
                </a:extLst>
              </p:cNvPr>
              <p:cNvSpPr/>
              <p:nvPr/>
            </p:nvSpPr>
            <p:spPr>
              <a:xfrm>
                <a:off x="243645" y="3541300"/>
                <a:ext cx="4267200" cy="383760"/>
              </a:xfrm>
              <a:prstGeom prst="roundRect">
                <a:avLst/>
              </a:prstGeom>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endParaRPr lang="en-US">
                  <a:solidFill>
                    <a:srgbClr val="003399"/>
                  </a:solidFill>
                </a:endParaRPr>
              </a:p>
            </p:txBody>
          </p:sp>
          <p:sp>
            <p:nvSpPr>
              <p:cNvPr id="19" name="Rectangle: Rounded Corners 14">
                <a:extLst>
                  <a:ext uri="{FF2B5EF4-FFF2-40B4-BE49-F238E27FC236}">
                    <a16:creationId xmlns:a16="http://schemas.microsoft.com/office/drawing/2014/main" id="{B0945A9B-2D00-42CE-BFB2-F372C2340200}"/>
                  </a:ext>
                </a:extLst>
              </p:cNvPr>
              <p:cNvSpPr txBox="1"/>
              <p:nvPr/>
            </p:nvSpPr>
            <p:spPr>
              <a:xfrm>
                <a:off x="259949" y="3560034"/>
                <a:ext cx="4244231"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a:solidFill>
                      <a:srgbClr val="003399"/>
                    </a:solidFill>
                  </a:rPr>
                  <a:t>Impacto para os diferentes níveis e intervenientes</a:t>
                </a:r>
              </a:p>
            </p:txBody>
          </p:sp>
        </p:grpSp>
      </p:grpSp>
      <p:grpSp>
        <p:nvGrpSpPr>
          <p:cNvPr id="4" name="Group 3">
            <a:extLst>
              <a:ext uri="{FF2B5EF4-FFF2-40B4-BE49-F238E27FC236}">
                <a16:creationId xmlns:a16="http://schemas.microsoft.com/office/drawing/2014/main" id="{11DAAABA-EAE3-4D63-97D0-426A7C4850CF}"/>
              </a:ext>
            </a:extLst>
          </p:cNvPr>
          <p:cNvGrpSpPr/>
          <p:nvPr/>
        </p:nvGrpSpPr>
        <p:grpSpPr>
          <a:xfrm>
            <a:off x="446750" y="1216962"/>
            <a:ext cx="4976364" cy="428193"/>
            <a:chOff x="446750" y="1266219"/>
            <a:chExt cx="4976364" cy="428193"/>
          </a:xfrm>
        </p:grpSpPr>
        <p:sp>
          <p:nvSpPr>
            <p:cNvPr id="30" name="Rectangle 29">
              <a:extLst>
                <a:ext uri="{FF2B5EF4-FFF2-40B4-BE49-F238E27FC236}">
                  <a16:creationId xmlns:a16="http://schemas.microsoft.com/office/drawing/2014/main" id="{FAF312CA-18C9-4E80-9798-9B8DF0F8B4F3}"/>
                </a:ext>
              </a:extLst>
            </p:cNvPr>
            <p:cNvSpPr/>
            <p:nvPr/>
          </p:nvSpPr>
          <p:spPr>
            <a:xfrm>
              <a:off x="446750" y="1445031"/>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2" name="Group 11">
              <a:extLst>
                <a:ext uri="{FF2B5EF4-FFF2-40B4-BE49-F238E27FC236}">
                  <a16:creationId xmlns:a16="http://schemas.microsoft.com/office/drawing/2014/main" id="{0277B783-4266-4E47-88D2-8001E5998FDC}"/>
                </a:ext>
              </a:extLst>
            </p:cNvPr>
            <p:cNvGrpSpPr/>
            <p:nvPr/>
          </p:nvGrpSpPr>
          <p:grpSpPr>
            <a:xfrm>
              <a:off x="581955" y="1266219"/>
              <a:ext cx="4672581" cy="374904"/>
              <a:chOff x="259908" y="592899"/>
              <a:chExt cx="4267200" cy="383760"/>
            </a:xfrm>
          </p:grpSpPr>
          <p:sp>
            <p:nvSpPr>
              <p:cNvPr id="28" name="Rectangle: Rounded Corners 27">
                <a:extLst>
                  <a:ext uri="{FF2B5EF4-FFF2-40B4-BE49-F238E27FC236}">
                    <a16:creationId xmlns:a16="http://schemas.microsoft.com/office/drawing/2014/main" id="{91D7E8B0-F993-4510-9300-7BD00278F1D8}"/>
                  </a:ext>
                </a:extLst>
              </p:cNvPr>
              <p:cNvSpPr/>
              <p:nvPr/>
            </p:nvSpPr>
            <p:spPr>
              <a:xfrm>
                <a:off x="259908" y="592899"/>
                <a:ext cx="4267200" cy="383760"/>
              </a:xfrm>
              <a:prstGeom prst="roundRect">
                <a:avLst/>
              </a:prstGeom>
            </p:spPr>
            <p:style>
              <a:lnRef idx="2">
                <a:schemeClr val="lt1">
                  <a:hueOff val="0"/>
                  <a:satOff val="0"/>
                  <a:lumOff val="0"/>
                  <a:alphaOff val="0"/>
                </a:schemeClr>
              </a:lnRef>
              <a:fillRef idx="1">
                <a:schemeClr val="accent2">
                  <a:shade val="80000"/>
                  <a:hueOff val="58131"/>
                  <a:satOff val="-8649"/>
                  <a:lumOff val="6098"/>
                  <a:alphaOff val="0"/>
                </a:schemeClr>
              </a:fillRef>
              <a:effectRef idx="0">
                <a:schemeClr val="accent2">
                  <a:shade val="80000"/>
                  <a:hueOff val="58131"/>
                  <a:satOff val="-8649"/>
                  <a:lumOff val="6098"/>
                  <a:alphaOff val="0"/>
                </a:schemeClr>
              </a:effectRef>
              <a:fontRef idx="minor">
                <a:schemeClr val="lt1"/>
              </a:fontRef>
            </p:style>
            <p:txBody>
              <a:bodyPr/>
              <a:lstStyle/>
              <a:p>
                <a:endParaRPr lang="en-GB">
                  <a:solidFill>
                    <a:srgbClr val="003399"/>
                  </a:solidFill>
                </a:endParaRPr>
              </a:p>
            </p:txBody>
          </p:sp>
          <p:sp>
            <p:nvSpPr>
              <p:cNvPr id="29" name="Rectangle: Rounded Corners 4">
                <a:extLst>
                  <a:ext uri="{FF2B5EF4-FFF2-40B4-BE49-F238E27FC236}">
                    <a16:creationId xmlns:a16="http://schemas.microsoft.com/office/drawing/2014/main" id="{DE5A498D-B0C7-4660-B29D-1A3BC6EA74CB}"/>
                  </a:ext>
                </a:extLst>
              </p:cNvPr>
              <p:cNvSpPr txBox="1"/>
              <p:nvPr/>
            </p:nvSpPr>
            <p:spPr>
              <a:xfrm>
                <a:off x="278640" y="611633"/>
                <a:ext cx="4225447"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pt-PT" sz="1400" b="0">
                    <a:solidFill>
                      <a:srgbClr val="003399"/>
                    </a:solidFill>
                  </a:rPr>
                  <a:t>Taxonomia</a:t>
                </a:r>
              </a:p>
            </p:txBody>
          </p:sp>
        </p:grpSp>
      </p:grpSp>
      <p:pic>
        <p:nvPicPr>
          <p:cNvPr id="39" name="Picture 38" descr="A cartoon of a person wearing a helmet and vest&#10;&#10;Description automatically generated">
            <a:extLst>
              <a:ext uri="{FF2B5EF4-FFF2-40B4-BE49-F238E27FC236}">
                <a16:creationId xmlns:a16="http://schemas.microsoft.com/office/drawing/2014/main" id="{91339272-2EE1-468D-B557-548206EC25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033" y="1954269"/>
            <a:ext cx="2629569" cy="1774959"/>
          </a:xfrm>
          <a:prstGeom prst="rect">
            <a:avLst/>
          </a:prstGeom>
          <a:noFill/>
          <a:ln w="38100">
            <a:solidFill>
              <a:srgbClr val="ACC700"/>
            </a:solidFill>
          </a:ln>
        </p:spPr>
      </p:pic>
      <p:grpSp>
        <p:nvGrpSpPr>
          <p:cNvPr id="37" name="Group 36">
            <a:extLst>
              <a:ext uri="{FF2B5EF4-FFF2-40B4-BE49-F238E27FC236}">
                <a16:creationId xmlns:a16="http://schemas.microsoft.com/office/drawing/2014/main" id="{E6AB38CE-9C59-4EE0-BC70-D84582BBBB06}"/>
              </a:ext>
            </a:extLst>
          </p:cNvPr>
          <p:cNvGrpSpPr/>
          <p:nvPr/>
        </p:nvGrpSpPr>
        <p:grpSpPr>
          <a:xfrm>
            <a:off x="457200" y="4132377"/>
            <a:ext cx="4973516" cy="421811"/>
            <a:chOff x="457200" y="4132377"/>
            <a:chExt cx="4973516" cy="421811"/>
          </a:xfrm>
        </p:grpSpPr>
        <p:sp>
          <p:nvSpPr>
            <p:cNvPr id="51" name="Rectangle 50">
              <a:extLst>
                <a:ext uri="{FF2B5EF4-FFF2-40B4-BE49-F238E27FC236}">
                  <a16:creationId xmlns:a16="http://schemas.microsoft.com/office/drawing/2014/main" id="{29ADFA80-5DD4-414E-BE7C-C474545C6FD2}"/>
                </a:ext>
              </a:extLst>
            </p:cNvPr>
            <p:cNvSpPr/>
            <p:nvPr/>
          </p:nvSpPr>
          <p:spPr>
            <a:xfrm>
              <a:off x="457200" y="4304807"/>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36" name="Group 35">
              <a:extLst>
                <a:ext uri="{FF2B5EF4-FFF2-40B4-BE49-F238E27FC236}">
                  <a16:creationId xmlns:a16="http://schemas.microsoft.com/office/drawing/2014/main" id="{242A50B5-63D8-4792-A36D-783730388D93}"/>
                </a:ext>
              </a:extLst>
            </p:cNvPr>
            <p:cNvGrpSpPr/>
            <p:nvPr/>
          </p:nvGrpSpPr>
          <p:grpSpPr>
            <a:xfrm>
              <a:off x="595396" y="4132377"/>
              <a:ext cx="4651902" cy="370957"/>
              <a:chOff x="595396" y="4132377"/>
              <a:chExt cx="4651902" cy="370957"/>
            </a:xfrm>
          </p:grpSpPr>
          <p:sp>
            <p:nvSpPr>
              <p:cNvPr id="53" name="Rectangle: Rounded Corners 52">
                <a:extLst>
                  <a:ext uri="{FF2B5EF4-FFF2-40B4-BE49-F238E27FC236}">
                    <a16:creationId xmlns:a16="http://schemas.microsoft.com/office/drawing/2014/main" id="{F378C921-A731-440D-9F80-3809CC721D6C}"/>
                  </a:ext>
                </a:extLst>
              </p:cNvPr>
              <p:cNvSpPr/>
              <p:nvPr/>
            </p:nvSpPr>
            <p:spPr>
              <a:xfrm>
                <a:off x="595396" y="4132377"/>
                <a:ext cx="4651902" cy="370957"/>
              </a:xfrm>
              <a:prstGeom prst="roundRect">
                <a:avLst/>
              </a:prstGeom>
              <a:solidFill>
                <a:srgbClr val="D7E3AF"/>
              </a:solidFill>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endParaRPr lang="en-GB">
                  <a:solidFill>
                    <a:srgbClr val="003399"/>
                  </a:solidFill>
                </a:endParaRPr>
              </a:p>
            </p:txBody>
          </p:sp>
          <p:sp>
            <p:nvSpPr>
              <p:cNvPr id="54" name="Rectangle: Rounded Corners 14">
                <a:extLst>
                  <a:ext uri="{FF2B5EF4-FFF2-40B4-BE49-F238E27FC236}">
                    <a16:creationId xmlns:a16="http://schemas.microsoft.com/office/drawing/2014/main" id="{F341E5E5-7F0C-4B48-8EF5-D097A4CC232B}"/>
                  </a:ext>
                </a:extLst>
              </p:cNvPr>
              <p:cNvSpPr txBox="1"/>
              <p:nvPr/>
            </p:nvSpPr>
            <p:spPr>
              <a:xfrm>
                <a:off x="613170" y="4150486"/>
                <a:ext cx="4626862" cy="334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defPPr>
                  <a:defRPr lang="en-US"/>
                </a:defPPr>
                <a:lvl1pPr>
                  <a:defRPr sz="1400" b="0"/>
                </a:lvl1pPr>
              </a:lstStyle>
              <a:p>
                <a:r>
                  <a:rPr lang="pt-PT">
                    <a:solidFill>
                      <a:srgbClr val="003399"/>
                    </a:solidFill>
                  </a:rPr>
                  <a:t>Principais conclusões</a:t>
                </a:r>
              </a:p>
            </p:txBody>
          </p:sp>
        </p:grpSp>
      </p:grpSp>
    </p:spTree>
    <p:extLst>
      <p:ext uri="{BB962C8B-B14F-4D97-AF65-F5344CB8AC3E}">
        <p14:creationId xmlns:p14="http://schemas.microsoft.com/office/powerpoint/2010/main" val="375106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amework: the automation of tasks"/>
          <p:cNvSpPr txBox="1">
            <a:spLocks noGrp="1"/>
          </p:cNvSpPr>
          <p:nvPr>
            <p:ph type="title"/>
          </p:nvPr>
        </p:nvSpPr>
        <p:spPr>
          <a:prstGeom prst="rect">
            <a:avLst/>
          </a:prstGeom>
        </p:spPr>
        <p:txBody>
          <a:bodyPr lIns="0"/>
          <a:lstStyle/>
          <a:p>
            <a:pPr lvl="1"/>
            <a:r>
              <a:rPr lang="pt-PT" sz="2400" b="1">
                <a:latin typeface="+mj-lt"/>
              </a:rPr>
              <a:t>Impacto para os diferentes níveis e intervenientes</a:t>
            </a:r>
          </a:p>
        </p:txBody>
      </p:sp>
      <p:graphicFrame>
        <p:nvGraphicFramePr>
          <p:cNvPr id="2" name="Diagram 1">
            <a:extLst>
              <a:ext uri="{FF2B5EF4-FFF2-40B4-BE49-F238E27FC236}">
                <a16:creationId xmlns:a16="http://schemas.microsoft.com/office/drawing/2014/main" id="{90254F88-4FF0-3834-147B-45A78A01F37B}"/>
              </a:ext>
            </a:extLst>
          </p:cNvPr>
          <p:cNvGraphicFramePr/>
          <p:nvPr>
            <p:extLst>
              <p:ext uri="{D42A27DB-BD31-4B8C-83A1-F6EECF244321}">
                <p14:modId xmlns:p14="http://schemas.microsoft.com/office/powerpoint/2010/main" val="3452145946"/>
              </p:ext>
            </p:extLst>
          </p:nvPr>
        </p:nvGraphicFramePr>
        <p:xfrm>
          <a:off x="1493821" y="928144"/>
          <a:ext cx="5495453" cy="3637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929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pt-PT" sz="2400"/>
              <a:t>Elaboração de políticas</a:t>
            </a:r>
          </a:p>
        </p:txBody>
      </p:sp>
      <p:sp>
        <p:nvSpPr>
          <p:cNvPr id="3" name="Content Placeholder 2"/>
          <p:cNvSpPr>
            <a:spLocks noGrp="1"/>
          </p:cNvSpPr>
          <p:nvPr>
            <p:ph sz="half" idx="1"/>
          </p:nvPr>
        </p:nvSpPr>
        <p:spPr>
          <a:xfrm>
            <a:off x="450001" y="933450"/>
            <a:ext cx="7627097" cy="3444341"/>
          </a:xfrm>
        </p:spPr>
        <p:txBody>
          <a:bodyPr lIns="0">
            <a:normAutofit/>
          </a:bodyPr>
          <a:lstStyle/>
          <a:p>
            <a:pPr>
              <a:spcBef>
                <a:spcPts val="0"/>
              </a:spcBef>
              <a:spcAft>
                <a:spcPts val="600"/>
              </a:spcAft>
            </a:pPr>
            <a:r>
              <a:rPr lang="pt-PT" sz="1600" dirty="0">
                <a:solidFill>
                  <a:srgbClr val="003399"/>
                </a:solidFill>
              </a:rPr>
              <a:t>O Regulamento relativo às máquinas:</a:t>
            </a:r>
          </a:p>
          <a:p>
            <a:pPr lvl="1">
              <a:spcAft>
                <a:spcPts val="600"/>
              </a:spcAft>
            </a:pPr>
            <a:r>
              <a:rPr lang="pt-PT" sz="1600" dirty="0">
                <a:solidFill>
                  <a:schemeClr val="tx2"/>
                </a:solidFill>
              </a:rPr>
              <a:t>Aumentar a confiança nas tecnologias digitais, incluindo a IA, a colaboração entre seres humanos e robôs, etc.</a:t>
            </a:r>
          </a:p>
          <a:p>
            <a:pPr lvl="1">
              <a:spcAft>
                <a:spcPts val="600"/>
              </a:spcAft>
            </a:pPr>
            <a:r>
              <a:rPr lang="pt-PT" sz="1600" dirty="0">
                <a:solidFill>
                  <a:schemeClr val="tx2"/>
                </a:solidFill>
              </a:rPr>
              <a:t>Estabelecer uma fiscalização efetiva do mercado</a:t>
            </a:r>
          </a:p>
          <a:p>
            <a:pPr marL="0" indent="0">
              <a:buNone/>
            </a:pPr>
            <a:endParaRPr lang="en-GB" sz="2000" dirty="0">
              <a:solidFill>
                <a:srgbClr val="003399"/>
              </a:solidFill>
            </a:endParaRPr>
          </a:p>
          <a:p>
            <a:pPr marL="0" indent="0">
              <a:buNone/>
            </a:pPr>
            <a:endParaRPr lang="en-GB" sz="2000" dirty="0">
              <a:solidFill>
                <a:srgbClr val="003399"/>
              </a:solidFill>
            </a:endParaRPr>
          </a:p>
          <a:p>
            <a:pPr marL="0" indent="0">
              <a:buNone/>
            </a:pPr>
            <a:endParaRPr lang="en-GB" sz="2000" dirty="0">
              <a:solidFill>
                <a:srgbClr val="003399"/>
              </a:solidFill>
            </a:endParaRPr>
          </a:p>
          <a:p>
            <a:pPr>
              <a:spcBef>
                <a:spcPts val="0"/>
              </a:spcBef>
              <a:spcAft>
                <a:spcPts val="600"/>
              </a:spcAft>
            </a:pPr>
            <a:r>
              <a:rPr lang="pt-PT" sz="1600" dirty="0">
                <a:solidFill>
                  <a:srgbClr val="003399"/>
                </a:solidFill>
              </a:rPr>
              <a:t>O Regulamento Inteligência Artificial da UE </a:t>
            </a:r>
          </a:p>
          <a:p>
            <a:pPr lvl="1">
              <a:spcAft>
                <a:spcPts val="600"/>
              </a:spcAft>
            </a:pPr>
            <a:r>
              <a:rPr lang="pt-PT" sz="1600" dirty="0">
                <a:solidFill>
                  <a:schemeClr val="tx2"/>
                </a:solidFill>
              </a:rPr>
              <a:t>Proposta de abordagem dos direitos fundamentais e dos riscos de segurança para a IA</a:t>
            </a:r>
            <a:endParaRPr lang="en-GB" sz="1600" dirty="0"/>
          </a:p>
        </p:txBody>
      </p:sp>
      <p:graphicFrame>
        <p:nvGraphicFramePr>
          <p:cNvPr id="6" name="Diagram 5">
            <a:extLst>
              <a:ext uri="{FF2B5EF4-FFF2-40B4-BE49-F238E27FC236}">
                <a16:creationId xmlns:a16="http://schemas.microsoft.com/office/drawing/2014/main" id="{84B0EFF6-436A-1705-7B08-FADE68062414}"/>
              </a:ext>
            </a:extLst>
          </p:cNvPr>
          <p:cNvGraphicFramePr/>
          <p:nvPr/>
        </p:nvGraphicFramePr>
        <p:xfrm>
          <a:off x="7989570" y="79741"/>
          <a:ext cx="1295221" cy="880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gavel and paper with a piece of paper&#10;&#10;Description automatically generated">
            <a:extLst>
              <a:ext uri="{FF2B5EF4-FFF2-40B4-BE49-F238E27FC236}">
                <a16:creationId xmlns:a16="http://schemas.microsoft.com/office/drawing/2014/main" id="{EF0E2479-FBA4-4D5A-B99D-3D01BFA945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67773" y="1813829"/>
            <a:ext cx="1409325" cy="1409325"/>
          </a:xfrm>
          <a:prstGeom prst="rect">
            <a:avLst/>
          </a:prstGeom>
        </p:spPr>
      </p:pic>
    </p:spTree>
    <p:extLst>
      <p:ext uri="{BB962C8B-B14F-4D97-AF65-F5344CB8AC3E}">
        <p14:creationId xmlns:p14="http://schemas.microsoft.com/office/powerpoint/2010/main" val="418645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work: the automation of tasks"/>
          <p:cNvSpPr txBox="1">
            <a:spLocks noGrp="1"/>
          </p:cNvSpPr>
          <p:nvPr>
            <p:ph type="title"/>
          </p:nvPr>
        </p:nvSpPr>
        <p:spPr>
          <a:prstGeom prst="rect">
            <a:avLst/>
          </a:prstGeom>
        </p:spPr>
        <p:txBody>
          <a:bodyPr lIns="0"/>
          <a:lstStyle/>
          <a:p>
            <a:pPr lvl="1"/>
            <a:r>
              <a:rPr lang="pt-PT" sz="2400" b="1">
                <a:latin typeface="Arial (Überschriften)"/>
              </a:rPr>
              <a:t>Desafios da gestão da SST </a:t>
            </a:r>
          </a:p>
        </p:txBody>
      </p:sp>
      <p:grpSp>
        <p:nvGrpSpPr>
          <p:cNvPr id="6" name="Gruppieren 5"/>
          <p:cNvGrpSpPr/>
          <p:nvPr/>
        </p:nvGrpSpPr>
        <p:grpSpPr>
          <a:xfrm>
            <a:off x="5674234" y="1173574"/>
            <a:ext cx="2547218" cy="1187798"/>
            <a:chOff x="1072656" y="1602098"/>
            <a:chExt cx="1860030" cy="1860030"/>
          </a:xfrm>
        </p:grpSpPr>
        <p:sp>
          <p:nvSpPr>
            <p:cNvPr id="7" name="Ellipse 6"/>
            <p:cNvSpPr/>
            <p:nvPr/>
          </p:nvSpPr>
          <p:spPr>
            <a:xfrm>
              <a:off x="1072656" y="1602098"/>
              <a:ext cx="1860030" cy="1860030"/>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GB"/>
            </a:p>
          </p:txBody>
        </p:sp>
        <p:sp>
          <p:nvSpPr>
            <p:cNvPr id="8" name="Ellipse 4"/>
            <p:cNvSpPr txBox="1"/>
            <p:nvPr/>
          </p:nvSpPr>
          <p:spPr>
            <a:xfrm>
              <a:off x="1345051" y="1874493"/>
              <a:ext cx="1315240" cy="13152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7145" tIns="17145" rIns="17145" bIns="17145" numCol="1" spcCol="1270" anchor="ctr" anchorCtr="0">
              <a:noAutofit/>
            </a:bodyPr>
            <a:lstStyle/>
            <a:p>
              <a:pPr algn="ctr" defTabSz="600075">
                <a:lnSpc>
                  <a:spcPct val="90000"/>
                </a:lnSpc>
                <a:spcBef>
                  <a:spcPct val="0"/>
                </a:spcBef>
                <a:spcAft>
                  <a:spcPct val="35000"/>
                </a:spcAft>
              </a:pPr>
              <a:endParaRPr lang="en-150" sz="1050"/>
            </a:p>
          </p:txBody>
        </p:sp>
      </p:grpSp>
      <p:sp>
        <p:nvSpPr>
          <p:cNvPr id="9" name="Rechteck 8"/>
          <p:cNvSpPr/>
          <p:nvPr/>
        </p:nvSpPr>
        <p:spPr>
          <a:xfrm>
            <a:off x="5963204" y="1365284"/>
            <a:ext cx="2117558" cy="857533"/>
          </a:xfrm>
          <a:prstGeom prst="rect">
            <a:avLst/>
          </a:prstGeom>
        </p:spPr>
        <p:txBody>
          <a:bodyPr wrap="square" bIns="72000">
            <a:spAutoFit/>
          </a:bodyPr>
          <a:lstStyle/>
          <a:p>
            <a:pPr marL="0" indent="0" algn="ctr">
              <a:buNone/>
            </a:pPr>
            <a:r>
              <a:rPr lang="pt-PT" sz="1200" b="0" i="1" dirty="0">
                <a:solidFill>
                  <a:srgbClr val="003399"/>
                </a:solidFill>
              </a:rPr>
              <a:t>Tecnologias em rápida mudança significam pouco conhecimento sobre o impacto na SST</a:t>
            </a:r>
          </a:p>
        </p:txBody>
      </p:sp>
      <p:graphicFrame>
        <p:nvGraphicFramePr>
          <p:cNvPr id="16" name="Diagram 5">
            <a:extLst>
              <a:ext uri="{FF2B5EF4-FFF2-40B4-BE49-F238E27FC236}">
                <a16:creationId xmlns:a16="http://schemas.microsoft.com/office/drawing/2014/main" id="{84B0EFF6-436A-1705-7B08-FADE68062414}"/>
              </a:ext>
            </a:extLst>
          </p:cNvPr>
          <p:cNvGraphicFramePr/>
          <p:nvPr/>
        </p:nvGraphicFramePr>
        <p:xfrm>
          <a:off x="7989570" y="79741"/>
          <a:ext cx="1295221" cy="880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Grafik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27812" y="2349617"/>
            <a:ext cx="2333385" cy="2069691"/>
          </a:xfrm>
          <a:prstGeom prst="rect">
            <a:avLst/>
          </a:prstGeom>
        </p:spPr>
      </p:pic>
      <p:sp>
        <p:nvSpPr>
          <p:cNvPr id="5" name="TextBox 4">
            <a:extLst>
              <a:ext uri="{FF2B5EF4-FFF2-40B4-BE49-F238E27FC236}">
                <a16:creationId xmlns:a16="http://schemas.microsoft.com/office/drawing/2014/main" id="{47BA883C-88A8-FD25-7D0C-A94DD98500A9}"/>
              </a:ext>
            </a:extLst>
          </p:cNvPr>
          <p:cNvSpPr txBox="1"/>
          <p:nvPr/>
        </p:nvSpPr>
        <p:spPr>
          <a:xfrm>
            <a:off x="450000" y="828052"/>
            <a:ext cx="5140171" cy="1542474"/>
          </a:xfrm>
          <a:prstGeom prst="rect">
            <a:avLst/>
          </a:prstGeom>
          <a:noFill/>
        </p:spPr>
        <p:txBody>
          <a:bodyPr wrap="square" lIns="0" rtlCol="0">
            <a:spAutoFit/>
          </a:bodyPr>
          <a:lstStyle/>
          <a:p>
            <a:pPr>
              <a:lnSpc>
                <a:spcPct val="120000"/>
              </a:lnSpc>
            </a:pPr>
            <a:r>
              <a:rPr lang="pt-PT" sz="1600" b="1" dirty="0">
                <a:solidFill>
                  <a:srgbClr val="ACC700"/>
                </a:solidFill>
              </a:rPr>
              <a:t>Novos desafios: </a:t>
            </a:r>
          </a:p>
          <a:p>
            <a:pPr marL="285750" indent="-169863">
              <a:lnSpc>
                <a:spcPct val="120000"/>
              </a:lnSpc>
              <a:buFont typeface="Arial" panose="020B0604020202020204" pitchFamily="34" charset="0"/>
              <a:buChar char="•"/>
            </a:pPr>
            <a:r>
              <a:rPr lang="pt-PT" sz="1600" dirty="0">
                <a:solidFill>
                  <a:srgbClr val="003399"/>
                </a:solidFill>
              </a:rPr>
              <a:t>Enviesamento (oculto) nos sistemas baseados em IA</a:t>
            </a:r>
          </a:p>
          <a:p>
            <a:pPr marL="285750" indent="-169863">
              <a:lnSpc>
                <a:spcPct val="120000"/>
              </a:lnSpc>
              <a:buFont typeface="Arial" panose="020B0604020202020204" pitchFamily="34" charset="0"/>
              <a:buChar char="•"/>
            </a:pPr>
            <a:r>
              <a:rPr lang="pt-PT" sz="1600" dirty="0">
                <a:solidFill>
                  <a:srgbClr val="003399"/>
                </a:solidFill>
              </a:rPr>
              <a:t>Cibersegurança</a:t>
            </a:r>
          </a:p>
          <a:p>
            <a:pPr marL="285750" indent="-169863">
              <a:lnSpc>
                <a:spcPct val="120000"/>
              </a:lnSpc>
              <a:buFont typeface="Arial" panose="020B0604020202020204" pitchFamily="34" charset="0"/>
              <a:buChar char="•"/>
            </a:pPr>
            <a:r>
              <a:rPr lang="pt-PT" sz="1600" dirty="0">
                <a:solidFill>
                  <a:srgbClr val="003399"/>
                </a:solidFill>
              </a:rPr>
              <a:t>Receios e expectativas dos trabalhadores</a:t>
            </a:r>
            <a:endParaRPr lang="en-US" sz="1600" dirty="0"/>
          </a:p>
        </p:txBody>
      </p:sp>
      <p:sp>
        <p:nvSpPr>
          <p:cNvPr id="11" name="TextBox 10">
            <a:extLst>
              <a:ext uri="{FF2B5EF4-FFF2-40B4-BE49-F238E27FC236}">
                <a16:creationId xmlns:a16="http://schemas.microsoft.com/office/drawing/2014/main" id="{3DEB530F-8587-3B7B-C5F4-525E48E1BBF0}"/>
              </a:ext>
            </a:extLst>
          </p:cNvPr>
          <p:cNvSpPr txBox="1"/>
          <p:nvPr/>
        </p:nvSpPr>
        <p:spPr>
          <a:xfrm>
            <a:off x="450001" y="2413656"/>
            <a:ext cx="3652603" cy="1837939"/>
          </a:xfrm>
          <a:prstGeom prst="rect">
            <a:avLst/>
          </a:prstGeom>
          <a:noFill/>
        </p:spPr>
        <p:txBody>
          <a:bodyPr wrap="none" lIns="0" rtlCol="0">
            <a:spAutoFit/>
          </a:bodyPr>
          <a:lstStyle/>
          <a:p>
            <a:pPr>
              <a:lnSpc>
                <a:spcPct val="120000"/>
              </a:lnSpc>
            </a:pPr>
            <a:r>
              <a:rPr lang="pt-PT" sz="1600" b="1" dirty="0">
                <a:solidFill>
                  <a:srgbClr val="ACC700"/>
                </a:solidFill>
              </a:rPr>
              <a:t>Impactos organizacionais e sociais: </a:t>
            </a:r>
          </a:p>
          <a:p>
            <a:pPr marL="285750" indent="-169863">
              <a:lnSpc>
                <a:spcPct val="120000"/>
              </a:lnSpc>
              <a:buFont typeface="Arial" panose="020B0604020202020204" pitchFamily="34" charset="0"/>
              <a:buChar char="•"/>
            </a:pPr>
            <a:r>
              <a:rPr lang="pt-PT" sz="1600" b="0" dirty="0">
                <a:solidFill>
                  <a:srgbClr val="003399"/>
                </a:solidFill>
              </a:rPr>
              <a:t>Despersonalização</a:t>
            </a:r>
          </a:p>
          <a:p>
            <a:pPr marL="285750" indent="-169863">
              <a:lnSpc>
                <a:spcPct val="120000"/>
              </a:lnSpc>
              <a:buFont typeface="Arial" panose="020B0604020202020204" pitchFamily="34" charset="0"/>
              <a:buChar char="•"/>
            </a:pPr>
            <a:r>
              <a:rPr lang="pt-PT" sz="1600" b="0" dirty="0">
                <a:solidFill>
                  <a:srgbClr val="003399"/>
                </a:solidFill>
              </a:rPr>
              <a:t>Menos interação social</a:t>
            </a:r>
          </a:p>
          <a:p>
            <a:pPr marL="285750" indent="-169863">
              <a:lnSpc>
                <a:spcPct val="120000"/>
              </a:lnSpc>
              <a:buFont typeface="Arial" panose="020B0604020202020204" pitchFamily="34" charset="0"/>
              <a:buChar char="•"/>
            </a:pPr>
            <a:r>
              <a:rPr lang="pt-PT" sz="1600" b="0" dirty="0">
                <a:solidFill>
                  <a:srgbClr val="003399"/>
                </a:solidFill>
              </a:rPr>
              <a:t>Pressão sobre o desempenho</a:t>
            </a:r>
          </a:p>
          <a:p>
            <a:pPr marL="285750" indent="-169863">
              <a:lnSpc>
                <a:spcPct val="120000"/>
              </a:lnSpc>
              <a:buFont typeface="Arial" panose="020B0604020202020204" pitchFamily="34" charset="0"/>
              <a:buChar char="•"/>
            </a:pPr>
            <a:r>
              <a:rPr lang="pt-PT" sz="1600" b="0" dirty="0">
                <a:solidFill>
                  <a:srgbClr val="003399"/>
                </a:solidFill>
              </a:rPr>
              <a:t>(Des)confiança na </a:t>
            </a:r>
            <a:r>
              <a:rPr lang="pt-PT" sz="1600" dirty="0">
                <a:solidFill>
                  <a:srgbClr val="003399"/>
                </a:solidFill>
              </a:rPr>
              <a:t>automatização</a:t>
            </a:r>
          </a:p>
          <a:p>
            <a:pPr marL="285750" indent="-169863">
              <a:lnSpc>
                <a:spcPct val="120000"/>
              </a:lnSpc>
              <a:buFont typeface="Arial" panose="020B0604020202020204" pitchFamily="34" charset="0"/>
              <a:buChar char="•"/>
            </a:pPr>
            <a:r>
              <a:rPr lang="pt-PT" sz="1600" b="0" dirty="0">
                <a:solidFill>
                  <a:srgbClr val="003399"/>
                </a:solidFill>
              </a:rPr>
              <a:t>Desqualificação da mão de obra</a:t>
            </a:r>
            <a:endParaRPr lang="en-US" sz="1600" dirty="0"/>
          </a:p>
        </p:txBody>
      </p:sp>
    </p:spTree>
    <p:extLst>
      <p:ext uri="{BB962C8B-B14F-4D97-AF65-F5344CB8AC3E}">
        <p14:creationId xmlns:p14="http://schemas.microsoft.com/office/powerpoint/2010/main" val="410868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2" y="135302"/>
            <a:ext cx="7559873" cy="367200"/>
          </a:xfrm>
        </p:spPr>
        <p:txBody>
          <a:bodyPr lIns="0"/>
          <a:lstStyle/>
          <a:p>
            <a:r>
              <a:rPr lang="pt-PT" sz="2400"/>
              <a:t>Gestão da SST </a:t>
            </a:r>
          </a:p>
        </p:txBody>
      </p:sp>
      <p:sp>
        <p:nvSpPr>
          <p:cNvPr id="5" name="Pfeil nach oben 4"/>
          <p:cNvSpPr/>
          <p:nvPr/>
        </p:nvSpPr>
        <p:spPr>
          <a:xfrm>
            <a:off x="4910487" y="1449853"/>
            <a:ext cx="2852524" cy="3020321"/>
          </a:xfrm>
          <a:prstGeom prst="upArrow">
            <a:avLst/>
          </a:prstGeom>
          <a:solidFill>
            <a:srgbClr val="D7E3A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6" name="Pfeil nach oben 5"/>
          <p:cNvSpPr/>
          <p:nvPr/>
        </p:nvSpPr>
        <p:spPr>
          <a:xfrm rot="10800000">
            <a:off x="701136" y="1449853"/>
            <a:ext cx="2852524" cy="3020321"/>
          </a:xfrm>
          <a:prstGeom prst="upArrow">
            <a:avLst/>
          </a:prstGeom>
          <a:solidFill>
            <a:srgbClr val="D7E3A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sz="1350" dirty="0"/>
          </a:p>
        </p:txBody>
      </p:sp>
      <p:sp>
        <p:nvSpPr>
          <p:cNvPr id="3" name="Abgerundetes Rechteck 2"/>
          <p:cNvSpPr/>
          <p:nvPr/>
        </p:nvSpPr>
        <p:spPr>
          <a:xfrm>
            <a:off x="4763764" y="3601170"/>
            <a:ext cx="3140242" cy="401200"/>
          </a:xfrm>
          <a:prstGeom prst="roundRect">
            <a:avLst/>
          </a:prstGeom>
          <a:solidFill>
            <a:srgbClr val="E5EE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50" b="1">
                <a:solidFill>
                  <a:srgbClr val="003399"/>
                </a:solidFill>
              </a:rPr>
              <a:t>Casos de utilização europeia</a:t>
            </a:r>
          </a:p>
        </p:txBody>
      </p:sp>
      <p:sp>
        <p:nvSpPr>
          <p:cNvPr id="10" name="Abgerundetes Rechteck 9"/>
          <p:cNvSpPr/>
          <p:nvPr/>
        </p:nvSpPr>
        <p:spPr>
          <a:xfrm>
            <a:off x="4763764" y="2418028"/>
            <a:ext cx="3140242" cy="401200"/>
          </a:xfrm>
          <a:prstGeom prst="roundRect">
            <a:avLst/>
          </a:prstGeom>
          <a:solidFill>
            <a:srgbClr val="E5EE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50" b="1">
                <a:solidFill>
                  <a:srgbClr val="003399"/>
                </a:solidFill>
              </a:rPr>
              <a:t>Intercâmbio de competências</a:t>
            </a:r>
          </a:p>
        </p:txBody>
      </p:sp>
      <p:sp>
        <p:nvSpPr>
          <p:cNvPr id="11" name="Abgerundetes Rechteck 10"/>
          <p:cNvSpPr/>
          <p:nvPr/>
        </p:nvSpPr>
        <p:spPr>
          <a:xfrm>
            <a:off x="4763764" y="3009599"/>
            <a:ext cx="3140242" cy="401200"/>
          </a:xfrm>
          <a:prstGeom prst="roundRect">
            <a:avLst/>
          </a:prstGeom>
          <a:solidFill>
            <a:srgbClr val="E5EE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50" b="1">
                <a:solidFill>
                  <a:srgbClr val="003399"/>
                </a:solidFill>
              </a:rPr>
              <a:t>Abordagem de detenção do controlo por humanos</a:t>
            </a:r>
          </a:p>
        </p:txBody>
      </p:sp>
      <p:sp>
        <p:nvSpPr>
          <p:cNvPr id="12" name="Abgerundetes Rechteck 11"/>
          <p:cNvSpPr/>
          <p:nvPr/>
        </p:nvSpPr>
        <p:spPr>
          <a:xfrm>
            <a:off x="4763764" y="1827546"/>
            <a:ext cx="3140242" cy="400111"/>
          </a:xfrm>
          <a:prstGeom prst="roundRect">
            <a:avLst/>
          </a:prstGeom>
          <a:solidFill>
            <a:srgbClr val="E5EE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50" b="1">
                <a:solidFill>
                  <a:srgbClr val="003399"/>
                </a:solidFill>
              </a:rPr>
              <a:t>Envolvimento inicial dos trabalhadores</a:t>
            </a:r>
          </a:p>
        </p:txBody>
      </p:sp>
      <p:sp>
        <p:nvSpPr>
          <p:cNvPr id="15" name="Abgerundetes Rechteck 14"/>
          <p:cNvSpPr/>
          <p:nvPr/>
        </p:nvSpPr>
        <p:spPr>
          <a:xfrm>
            <a:off x="607347" y="2425341"/>
            <a:ext cx="3140242" cy="386482"/>
          </a:xfrm>
          <a:prstGeom prst="roundRect">
            <a:avLst/>
          </a:prstGeom>
          <a:solidFill>
            <a:srgbClr val="E5EE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50" b="1">
                <a:solidFill>
                  <a:srgbClr val="003399"/>
                </a:solidFill>
              </a:rPr>
              <a:t>Resistência interna à mudança</a:t>
            </a:r>
          </a:p>
        </p:txBody>
      </p:sp>
      <p:sp>
        <p:nvSpPr>
          <p:cNvPr id="16" name="Abgerundetes Rechteck 15"/>
          <p:cNvSpPr/>
          <p:nvPr/>
        </p:nvSpPr>
        <p:spPr>
          <a:xfrm>
            <a:off x="607347" y="3026912"/>
            <a:ext cx="3140242" cy="386483"/>
          </a:xfrm>
          <a:prstGeom prst="roundRect">
            <a:avLst/>
          </a:prstGeom>
          <a:solidFill>
            <a:srgbClr val="E5EE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50" b="1">
                <a:solidFill>
                  <a:srgbClr val="003399"/>
                </a:solidFill>
              </a:rPr>
              <a:t>Enquadramento jurídico</a:t>
            </a:r>
          </a:p>
        </p:txBody>
      </p:sp>
      <p:sp>
        <p:nvSpPr>
          <p:cNvPr id="17" name="Abgerundetes Rechteck 16"/>
          <p:cNvSpPr/>
          <p:nvPr/>
        </p:nvSpPr>
        <p:spPr>
          <a:xfrm>
            <a:off x="607347" y="1827546"/>
            <a:ext cx="3140242" cy="386482"/>
          </a:xfrm>
          <a:prstGeom prst="roundRect">
            <a:avLst/>
          </a:prstGeom>
          <a:solidFill>
            <a:srgbClr val="E5EE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50" b="1">
                <a:solidFill>
                  <a:srgbClr val="003399"/>
                </a:solidFill>
              </a:rPr>
              <a:t>Inexperiência com a tecnologia</a:t>
            </a:r>
          </a:p>
        </p:txBody>
      </p:sp>
      <p:graphicFrame>
        <p:nvGraphicFramePr>
          <p:cNvPr id="18" name="Diagram 5">
            <a:extLst>
              <a:ext uri="{FF2B5EF4-FFF2-40B4-BE49-F238E27FC236}">
                <a16:creationId xmlns:a16="http://schemas.microsoft.com/office/drawing/2014/main" id="{84B0EFF6-436A-1705-7B08-FADE68062414}"/>
              </a:ext>
            </a:extLst>
          </p:cNvPr>
          <p:cNvGraphicFramePr/>
          <p:nvPr/>
        </p:nvGraphicFramePr>
        <p:xfrm>
          <a:off x="7989570" y="79741"/>
          <a:ext cx="1295221" cy="880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A51C16B-1157-93B1-DAA3-B677B9FABA3C}"/>
              </a:ext>
            </a:extLst>
          </p:cNvPr>
          <p:cNvSpPr txBox="1"/>
          <p:nvPr/>
        </p:nvSpPr>
        <p:spPr>
          <a:xfrm>
            <a:off x="778405" y="968452"/>
            <a:ext cx="2653595" cy="400110"/>
          </a:xfrm>
          <a:prstGeom prst="rect">
            <a:avLst/>
          </a:prstGeom>
          <a:noFill/>
        </p:spPr>
        <p:txBody>
          <a:bodyPr wrap="square" rtlCol="0">
            <a:spAutoFit/>
          </a:bodyPr>
          <a:lstStyle/>
          <a:p>
            <a:r>
              <a:rPr lang="pt-PT" sz="2000" b="1" dirty="0">
                <a:solidFill>
                  <a:srgbClr val="ACC700"/>
                </a:solidFill>
              </a:rPr>
              <a:t>Reduzir as barreiras</a:t>
            </a:r>
          </a:p>
        </p:txBody>
      </p:sp>
      <p:sp>
        <p:nvSpPr>
          <p:cNvPr id="7" name="TextBox 6">
            <a:extLst>
              <a:ext uri="{FF2B5EF4-FFF2-40B4-BE49-F238E27FC236}">
                <a16:creationId xmlns:a16="http://schemas.microsoft.com/office/drawing/2014/main" id="{B4C9D876-4A2B-110B-5CCF-945346B2B921}"/>
              </a:ext>
            </a:extLst>
          </p:cNvPr>
          <p:cNvSpPr txBox="1"/>
          <p:nvPr/>
        </p:nvSpPr>
        <p:spPr>
          <a:xfrm>
            <a:off x="4788828" y="968452"/>
            <a:ext cx="3707812" cy="400110"/>
          </a:xfrm>
          <a:prstGeom prst="rect">
            <a:avLst/>
          </a:prstGeom>
          <a:noFill/>
        </p:spPr>
        <p:txBody>
          <a:bodyPr wrap="square" rtlCol="0">
            <a:spAutoFit/>
          </a:bodyPr>
          <a:lstStyle/>
          <a:p>
            <a:r>
              <a:rPr lang="pt-PT" sz="2000" b="1" dirty="0">
                <a:solidFill>
                  <a:srgbClr val="ACC700"/>
                </a:solidFill>
              </a:rPr>
              <a:t>Reforçar os impulsionadores</a:t>
            </a:r>
          </a:p>
        </p:txBody>
      </p:sp>
    </p:spTree>
    <p:extLst>
      <p:ext uri="{BB962C8B-B14F-4D97-AF65-F5344CB8AC3E}">
        <p14:creationId xmlns:p14="http://schemas.microsoft.com/office/powerpoint/2010/main" val="96092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pt-PT" sz="2400" dirty="0"/>
              <a:t>Utilização de sistemas baseados em IA para a SST</a:t>
            </a:r>
          </a:p>
        </p:txBody>
      </p:sp>
      <p:graphicFrame>
        <p:nvGraphicFramePr>
          <p:cNvPr id="6" name="Diagram 5">
            <a:extLst>
              <a:ext uri="{FF2B5EF4-FFF2-40B4-BE49-F238E27FC236}">
                <a16:creationId xmlns:a16="http://schemas.microsoft.com/office/drawing/2014/main" id="{84B0EFF6-436A-1705-7B08-FADE68062414}"/>
              </a:ext>
            </a:extLst>
          </p:cNvPr>
          <p:cNvGraphicFramePr/>
          <p:nvPr/>
        </p:nvGraphicFramePr>
        <p:xfrm>
          <a:off x="7989570" y="79741"/>
          <a:ext cx="1295221" cy="880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Inhaltsplatzhalter 2"/>
          <p:cNvSpPr>
            <a:spLocks noGrp="1"/>
          </p:cNvSpPr>
          <p:nvPr>
            <p:ph sz="half" idx="1"/>
          </p:nvPr>
        </p:nvSpPr>
        <p:spPr>
          <a:xfrm>
            <a:off x="265644" y="893253"/>
            <a:ext cx="4080578" cy="434520"/>
          </a:xfrm>
        </p:spPr>
        <p:txBody>
          <a:bodyPr>
            <a:noAutofit/>
          </a:bodyPr>
          <a:lstStyle/>
          <a:p>
            <a:pPr marL="0" indent="0" algn="ctr">
              <a:buNone/>
            </a:pPr>
            <a:r>
              <a:rPr lang="pt-PT" sz="1600" dirty="0">
                <a:latin typeface="Arial" panose="020B0604020202020204" pitchFamily="34" charset="0"/>
                <a:cs typeface="Arial" panose="020B0604020202020204" pitchFamily="34" charset="0"/>
              </a:rPr>
              <a:t>Monitorização dos processos e da SST</a:t>
            </a:r>
          </a:p>
        </p:txBody>
      </p:sp>
      <p:sp>
        <p:nvSpPr>
          <p:cNvPr id="15" name="Pfeil nach links und rechts 14"/>
          <p:cNvSpPr/>
          <p:nvPr/>
        </p:nvSpPr>
        <p:spPr>
          <a:xfrm>
            <a:off x="3513080" y="1735823"/>
            <a:ext cx="1409053" cy="228693"/>
          </a:xfrm>
          <a:prstGeom prst="leftRightArrow">
            <a:avLst>
              <a:gd name="adj1" fmla="val 21856"/>
              <a:gd name="adj2" fmla="val 50000"/>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sz="1350" dirty="0"/>
          </a:p>
        </p:txBody>
      </p:sp>
      <p:sp>
        <p:nvSpPr>
          <p:cNvPr id="16" name="Inhaltsplatzhalter 2"/>
          <p:cNvSpPr txBox="1">
            <a:spLocks/>
          </p:cNvSpPr>
          <p:nvPr/>
        </p:nvSpPr>
        <p:spPr>
          <a:xfrm>
            <a:off x="5215378" y="893253"/>
            <a:ext cx="2330516" cy="317925"/>
          </a:xfrm>
          <a:prstGeom prst="rect">
            <a:avLst/>
          </a:prstGeom>
        </p:spPr>
        <p:txBody>
          <a:bodyPr vert="horz" lIns="68580" tIns="34290" rIns="68580" bIns="34290" rtlCol="0" anchor="t" anchorCtr="0">
            <a:noAutofit/>
          </a:bodyPr>
          <a:lstStyle>
            <a:lvl1pPr marL="251994" indent="-251994" algn="l" defTabSz="457189"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1989" indent="-179996" algn="l" defTabSz="457189"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1985" indent="-179996" algn="l" defTabSz="457189"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1980" indent="-179996" algn="l" defTabSz="457189"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1976" indent="-179996" algn="l" defTabSz="457189"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2514537" indent="-228594" algn="l" defTabSz="457189" rtl="0" eaLnBrk="1" latinLnBrk="0" hangingPunct="1">
              <a:spcBef>
                <a:spcPts val="0"/>
              </a:spcBef>
              <a:buClr>
                <a:schemeClr val="tx2"/>
              </a:buClr>
              <a:buSzPct val="101000"/>
              <a:buFont typeface="Courier New" pitchFamily="49" charset="0"/>
              <a:buChar char="o"/>
              <a:defRPr sz="1200" kern="1200" baseline="0">
                <a:solidFill>
                  <a:schemeClr val="tx1"/>
                </a:solidFill>
                <a:latin typeface="+mn-lt"/>
                <a:ea typeface="+mn-ea"/>
                <a:cs typeface="+mn-cs"/>
              </a:defRPr>
            </a:lvl6pPr>
            <a:lvl7pPr marL="2971726" indent="-228594" algn="l" defTabSz="457189" rtl="0" eaLnBrk="1" latinLnBrk="0" hangingPunct="1">
              <a:spcBef>
                <a:spcPts val="0"/>
              </a:spcBef>
              <a:buClr>
                <a:schemeClr val="tx2"/>
              </a:buClr>
              <a:buFont typeface="Courier New" pitchFamily="49" charset="0"/>
              <a:buChar char="o"/>
              <a:defRPr sz="1200" kern="1200" baseline="0">
                <a:solidFill>
                  <a:schemeClr val="tx1"/>
                </a:solidFill>
                <a:latin typeface="+mn-lt"/>
                <a:ea typeface="+mn-ea"/>
                <a:cs typeface="+mn-cs"/>
              </a:defRPr>
            </a:lvl7pPr>
            <a:lvl8pPr marL="3428914" indent="-228594" algn="l" defTabSz="457189"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103" indent="-228594" algn="l" defTabSz="457189"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None/>
            </a:pPr>
            <a:r>
              <a:rPr lang="pt-PT" sz="1600" dirty="0">
                <a:latin typeface="Arial" panose="020B0604020202020204" pitchFamily="34" charset="0"/>
                <a:cs typeface="Arial" panose="020B0604020202020204" pitchFamily="34" charset="0"/>
              </a:rPr>
              <a:t>Sentir-se vigiado</a:t>
            </a:r>
          </a:p>
        </p:txBody>
      </p:sp>
      <p:sp>
        <p:nvSpPr>
          <p:cNvPr id="20" name="Inhaltsplatzhalter 2"/>
          <p:cNvSpPr txBox="1">
            <a:spLocks/>
          </p:cNvSpPr>
          <p:nvPr/>
        </p:nvSpPr>
        <p:spPr>
          <a:xfrm>
            <a:off x="450001" y="2619429"/>
            <a:ext cx="3801368" cy="928132"/>
          </a:xfrm>
          <a:prstGeom prst="rect">
            <a:avLst/>
          </a:prstGeom>
        </p:spPr>
        <p:txBody>
          <a:bodyPr vert="horz" lIns="0" tIns="0" rIns="0" bIns="0" rtlCol="0" anchor="t" anchorCtr="0">
            <a:normAutofit/>
          </a:bodyPr>
          <a:lstStyle>
            <a:lvl1pPr marL="189000" indent="-189000" defTabSz="342900">
              <a:spcBef>
                <a:spcPts val="600"/>
              </a:spcBef>
              <a:spcAft>
                <a:spcPts val="600"/>
              </a:spcAft>
              <a:buClr>
                <a:schemeClr val="tx2"/>
              </a:buClr>
              <a:buFont typeface="Wingdings" pitchFamily="2" charset="2"/>
              <a:buChar char="§"/>
              <a:defRPr sz="1600" b="0" i="0" baseline="0">
                <a:solidFill>
                  <a:schemeClr val="tx2"/>
                </a:solidFill>
              </a:defRPr>
            </a:lvl1pPr>
            <a:lvl2pPr marL="324000" indent="-135000" defTabSz="342900">
              <a:spcBef>
                <a:spcPts val="0"/>
              </a:spcBef>
              <a:spcAft>
                <a:spcPts val="0"/>
              </a:spcAft>
              <a:buClrTx/>
              <a:buFont typeface="Arial" pitchFamily="34" charset="0"/>
              <a:buChar char="•"/>
              <a:defRPr sz="1350" baseline="0"/>
            </a:lvl2pPr>
            <a:lvl3pPr marL="459000" indent="-135000" defTabSz="342900">
              <a:spcBef>
                <a:spcPts val="0"/>
              </a:spcBef>
              <a:spcAft>
                <a:spcPts val="0"/>
              </a:spcAft>
              <a:buClrTx/>
              <a:buFont typeface="Arial" pitchFamily="34" charset="0"/>
              <a:buChar char="−"/>
              <a:defRPr sz="1275" baseline="0"/>
            </a:lvl3pPr>
            <a:lvl4pPr marL="594000" indent="-135000" defTabSz="342900">
              <a:spcBef>
                <a:spcPts val="0"/>
              </a:spcBef>
              <a:spcAft>
                <a:spcPts val="0"/>
              </a:spcAft>
              <a:buClrTx/>
              <a:buFont typeface="Arial" pitchFamily="34" charset="0"/>
              <a:buChar char="•"/>
              <a:defRPr sz="1200" baseline="0"/>
            </a:lvl4pPr>
            <a:lvl5pPr marL="729000" indent="-135000" defTabSz="342900">
              <a:spcBef>
                <a:spcPts val="0"/>
              </a:spcBef>
              <a:spcAft>
                <a:spcPts val="0"/>
              </a:spcAft>
              <a:buClrTx/>
              <a:buFont typeface="Arial" pitchFamily="34" charset="0"/>
              <a:buChar char="−"/>
              <a:defRPr sz="1125" baseline="0"/>
            </a:lvl5pPr>
            <a:lvl6pPr marL="1885950" indent="-171450" defTabSz="342900">
              <a:spcBef>
                <a:spcPts val="0"/>
              </a:spcBef>
              <a:buClr>
                <a:schemeClr val="tx2"/>
              </a:buClr>
              <a:buSzPct val="101000"/>
              <a:buFont typeface="Courier New" pitchFamily="49" charset="0"/>
              <a:buChar char="o"/>
              <a:defRPr sz="900" baseline="0"/>
            </a:lvl6pPr>
            <a:lvl7pPr marL="2228850" indent="-171450" defTabSz="342900">
              <a:spcBef>
                <a:spcPts val="0"/>
              </a:spcBef>
              <a:buClr>
                <a:schemeClr val="tx2"/>
              </a:buClr>
              <a:buFont typeface="Courier New" pitchFamily="49" charset="0"/>
              <a:buChar char="o"/>
              <a:defRPr sz="900" baseline="0"/>
            </a:lvl7pPr>
            <a:lvl8pPr marL="2571750" indent="-171450" defTabSz="342900">
              <a:spcBef>
                <a:spcPct val="20000"/>
              </a:spcBef>
              <a:buClr>
                <a:schemeClr val="tx2"/>
              </a:buClr>
              <a:buFont typeface="Courier New" pitchFamily="49" charset="0"/>
              <a:buChar char="o"/>
              <a:defRPr sz="900" baseline="0"/>
            </a:lvl8pPr>
            <a:lvl9pPr marL="2914650" indent="-171450" defTabSz="342900">
              <a:spcBef>
                <a:spcPct val="20000"/>
              </a:spcBef>
              <a:buClr>
                <a:schemeClr val="tx2"/>
              </a:buClr>
              <a:buFont typeface="Courier New" pitchFamily="49" charset="0"/>
              <a:buChar char="o"/>
              <a:defRPr sz="900" baseline="0"/>
            </a:lvl9pPr>
          </a:lstStyle>
          <a:p>
            <a:pPr marL="0" indent="171450">
              <a:spcBef>
                <a:spcPts val="0"/>
              </a:spcBef>
            </a:pPr>
            <a:r>
              <a:rPr lang="pt-PT" sz="1400" dirty="0"/>
              <a:t>Sistemas com deteção de erros incorporada</a:t>
            </a:r>
          </a:p>
          <a:p>
            <a:pPr marL="0" indent="171450">
              <a:spcBef>
                <a:spcPts val="0"/>
              </a:spcBef>
            </a:pPr>
            <a:r>
              <a:rPr lang="pt-PT" sz="1400" dirty="0"/>
              <a:t>Espaços de trabalho mais seguros</a:t>
            </a:r>
          </a:p>
          <a:p>
            <a:pPr marL="0" indent="171450">
              <a:spcBef>
                <a:spcPts val="0"/>
              </a:spcBef>
            </a:pPr>
            <a:r>
              <a:rPr lang="pt-PT" sz="1400" dirty="0"/>
              <a:t>Sistemas de autoaprendizagem</a:t>
            </a:r>
          </a:p>
        </p:txBody>
      </p:sp>
      <p:sp>
        <p:nvSpPr>
          <p:cNvPr id="21" name="Inhaltsplatzhalter 2"/>
          <p:cNvSpPr txBox="1">
            <a:spLocks/>
          </p:cNvSpPr>
          <p:nvPr/>
        </p:nvSpPr>
        <p:spPr>
          <a:xfrm>
            <a:off x="4657486" y="2656488"/>
            <a:ext cx="4342481" cy="1025784"/>
          </a:xfrm>
          <a:prstGeom prst="rect">
            <a:avLst/>
          </a:prstGeom>
        </p:spPr>
        <p:txBody>
          <a:bodyPr vert="horz" lIns="0" tIns="0" rIns="0" bIns="0" rtlCol="0" anchor="t" anchorCtr="0">
            <a:noAutofit/>
          </a:bodyPr>
          <a:lstStyle>
            <a:defPPr>
              <a:defRPr lang="en-US"/>
            </a:defPPr>
            <a:lvl1pPr marL="189000" indent="-189000" defTabSz="342900">
              <a:spcBef>
                <a:spcPts val="600"/>
              </a:spcBef>
              <a:spcAft>
                <a:spcPts val="600"/>
              </a:spcAft>
              <a:buClr>
                <a:schemeClr val="tx2"/>
              </a:buClr>
              <a:buFont typeface="Wingdings" pitchFamily="2" charset="2"/>
              <a:buChar char="§"/>
              <a:defRPr sz="1600" b="0" i="0" baseline="0">
                <a:solidFill>
                  <a:schemeClr val="tx2"/>
                </a:solidFill>
              </a:defRPr>
            </a:lvl1pPr>
            <a:lvl2pPr marL="324000" indent="-135000" defTabSz="342900">
              <a:spcBef>
                <a:spcPts val="0"/>
              </a:spcBef>
              <a:spcAft>
                <a:spcPts val="0"/>
              </a:spcAft>
              <a:buClrTx/>
              <a:buFont typeface="Arial" pitchFamily="34" charset="0"/>
              <a:buChar char="•"/>
              <a:defRPr sz="1350" baseline="0"/>
            </a:lvl2pPr>
            <a:lvl3pPr marL="459000" indent="-135000" defTabSz="342900">
              <a:spcBef>
                <a:spcPts val="0"/>
              </a:spcBef>
              <a:spcAft>
                <a:spcPts val="0"/>
              </a:spcAft>
              <a:buClrTx/>
              <a:buFont typeface="Arial" pitchFamily="34" charset="0"/>
              <a:buChar char="−"/>
              <a:defRPr sz="1275" baseline="0"/>
            </a:lvl3pPr>
            <a:lvl4pPr marL="594000" indent="-135000" defTabSz="342900">
              <a:spcBef>
                <a:spcPts val="0"/>
              </a:spcBef>
              <a:spcAft>
                <a:spcPts val="0"/>
              </a:spcAft>
              <a:buClrTx/>
              <a:buFont typeface="Arial" pitchFamily="34" charset="0"/>
              <a:buChar char="•"/>
              <a:defRPr sz="1200" baseline="0"/>
            </a:lvl4pPr>
            <a:lvl5pPr marL="729000" indent="-135000" defTabSz="342900">
              <a:spcBef>
                <a:spcPts val="0"/>
              </a:spcBef>
              <a:spcAft>
                <a:spcPts val="0"/>
              </a:spcAft>
              <a:buClrTx/>
              <a:buFont typeface="Arial" pitchFamily="34" charset="0"/>
              <a:buChar char="−"/>
              <a:defRPr sz="1125" baseline="0"/>
            </a:lvl5pPr>
            <a:lvl6pPr marL="1885950" indent="-171450" defTabSz="342900">
              <a:spcBef>
                <a:spcPts val="0"/>
              </a:spcBef>
              <a:buClr>
                <a:schemeClr val="tx2"/>
              </a:buClr>
              <a:buSzPct val="101000"/>
              <a:buFont typeface="Courier New" pitchFamily="49" charset="0"/>
              <a:buChar char="o"/>
              <a:defRPr sz="900" baseline="0"/>
            </a:lvl6pPr>
            <a:lvl7pPr marL="2228850" indent="-171450" defTabSz="342900">
              <a:spcBef>
                <a:spcPts val="0"/>
              </a:spcBef>
              <a:buClr>
                <a:schemeClr val="tx2"/>
              </a:buClr>
              <a:buFont typeface="Courier New" pitchFamily="49" charset="0"/>
              <a:buChar char="o"/>
              <a:defRPr sz="900" baseline="0"/>
            </a:lvl7pPr>
            <a:lvl8pPr marL="2571750" indent="-171450" defTabSz="342900">
              <a:spcBef>
                <a:spcPct val="20000"/>
              </a:spcBef>
              <a:buClr>
                <a:schemeClr val="tx2"/>
              </a:buClr>
              <a:buFont typeface="Courier New" pitchFamily="49" charset="0"/>
              <a:buChar char="o"/>
              <a:defRPr sz="900" baseline="0"/>
            </a:lvl8pPr>
            <a:lvl9pPr marL="2914650" indent="-171450" defTabSz="342900">
              <a:spcBef>
                <a:spcPct val="20000"/>
              </a:spcBef>
              <a:buClr>
                <a:schemeClr val="tx2"/>
              </a:buClr>
              <a:buFont typeface="Courier New" pitchFamily="49" charset="0"/>
              <a:buChar char="o"/>
              <a:defRPr sz="900" baseline="0"/>
            </a:lvl9pPr>
          </a:lstStyle>
          <a:p>
            <a:pPr marL="0" indent="171450">
              <a:spcBef>
                <a:spcPts val="0"/>
              </a:spcBef>
            </a:pPr>
            <a:r>
              <a:rPr lang="pt-PT" sz="1400" dirty="0"/>
              <a:t>Incerteza sobre os dados que estão a ser recolhidos</a:t>
            </a:r>
          </a:p>
          <a:p>
            <a:pPr marL="0" indent="171450">
              <a:spcBef>
                <a:spcPts val="0"/>
              </a:spcBef>
            </a:pPr>
            <a:r>
              <a:rPr lang="pt-PT" sz="1400" dirty="0"/>
              <a:t>Aumento da presença de câmaras</a:t>
            </a:r>
          </a:p>
          <a:p>
            <a:pPr marL="0" indent="171450">
              <a:spcBef>
                <a:spcPts val="0"/>
              </a:spcBef>
            </a:pPr>
            <a:r>
              <a:rPr lang="pt-PT" sz="1400" dirty="0"/>
              <a:t>Pressupostos subjacentes</a:t>
            </a:r>
          </a:p>
        </p:txBody>
      </p:sp>
      <p:grpSp>
        <p:nvGrpSpPr>
          <p:cNvPr id="29" name="Group 28">
            <a:extLst>
              <a:ext uri="{FF2B5EF4-FFF2-40B4-BE49-F238E27FC236}">
                <a16:creationId xmlns:a16="http://schemas.microsoft.com/office/drawing/2014/main" id="{17D65A3D-689C-4A8A-8E2E-0B5AEE8024FE}"/>
              </a:ext>
            </a:extLst>
          </p:cNvPr>
          <p:cNvGrpSpPr/>
          <p:nvPr/>
        </p:nvGrpSpPr>
        <p:grpSpPr>
          <a:xfrm>
            <a:off x="1075765" y="3748542"/>
            <a:ext cx="6470129" cy="762007"/>
            <a:chOff x="1075765" y="3609073"/>
            <a:chExt cx="6470129" cy="762007"/>
          </a:xfrm>
        </p:grpSpPr>
        <p:pic>
          <p:nvPicPr>
            <p:cNvPr id="19" name="Picture 18">
              <a:extLst>
                <a:ext uri="{FF2B5EF4-FFF2-40B4-BE49-F238E27FC236}">
                  <a16:creationId xmlns:a16="http://schemas.microsoft.com/office/drawing/2014/main" id="{724F05AE-6C91-46FA-8702-02A2A469BAC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75765" y="3609073"/>
              <a:ext cx="6470129" cy="762007"/>
            </a:xfrm>
            <a:prstGeom prst="rect">
              <a:avLst/>
            </a:prstGeom>
            <a:solidFill>
              <a:srgbClr val="FFFFFF">
                <a:shade val="85000"/>
              </a:srgbClr>
            </a:solidFill>
            <a:ln w="539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6350" h="19050"/>
              <a:contourClr>
                <a:srgbClr val="FFFFFF"/>
              </a:contourClr>
            </a:sp3d>
          </p:spPr>
        </p:pic>
        <p:sp>
          <p:nvSpPr>
            <p:cNvPr id="22" name="TextBox 21">
              <a:extLst>
                <a:ext uri="{FF2B5EF4-FFF2-40B4-BE49-F238E27FC236}">
                  <a16:creationId xmlns:a16="http://schemas.microsoft.com/office/drawing/2014/main" id="{C8A4365E-54E5-4FD8-BB99-39E046B6525F}"/>
                </a:ext>
              </a:extLst>
            </p:cNvPr>
            <p:cNvSpPr txBox="1"/>
            <p:nvPr/>
          </p:nvSpPr>
          <p:spPr>
            <a:xfrm>
              <a:off x="1118247" y="3662207"/>
              <a:ext cx="6377503" cy="646331"/>
            </a:xfrm>
            <a:prstGeom prst="rect">
              <a:avLst/>
            </a:prstGeom>
            <a:noFill/>
          </p:spPr>
          <p:txBody>
            <a:bodyPr wrap="square">
              <a:spAutoFit/>
            </a:bodyPr>
            <a:lstStyle/>
            <a:p>
              <a:pPr algn="ctr"/>
              <a:r>
                <a:rPr lang="pt-PT" b="1">
                  <a:solidFill>
                    <a:schemeClr val="bg1"/>
                  </a:solidFill>
                  <a:cs typeface="Arial" panose="020B0604020202020204" pitchFamily="34" charset="0"/>
                </a:rPr>
                <a:t>Comunicação clara sobre o quê, quando, onde e para que fim os dados estão a ser recolhidos. </a:t>
              </a:r>
            </a:p>
          </p:txBody>
        </p:sp>
      </p:grpSp>
      <p:grpSp>
        <p:nvGrpSpPr>
          <p:cNvPr id="27" name="Group 26">
            <a:extLst>
              <a:ext uri="{FF2B5EF4-FFF2-40B4-BE49-F238E27FC236}">
                <a16:creationId xmlns:a16="http://schemas.microsoft.com/office/drawing/2014/main" id="{BCA7A25F-F856-43D8-AA0D-B5EEBD72C3BD}"/>
              </a:ext>
            </a:extLst>
          </p:cNvPr>
          <p:cNvGrpSpPr/>
          <p:nvPr/>
        </p:nvGrpSpPr>
        <p:grpSpPr>
          <a:xfrm>
            <a:off x="1181927" y="1439984"/>
            <a:ext cx="1689113" cy="1084088"/>
            <a:chOff x="1181927" y="1331831"/>
            <a:chExt cx="1689113" cy="1084088"/>
          </a:xfrm>
        </p:grpSpPr>
        <p:sp>
          <p:nvSpPr>
            <p:cNvPr id="9" name="Rectangle 3">
              <a:extLst>
                <a:ext uri="{FF2B5EF4-FFF2-40B4-BE49-F238E27FC236}">
                  <a16:creationId xmlns:a16="http://schemas.microsoft.com/office/drawing/2014/main" id="{1BE6B8D5-7BC7-3782-8ACF-96C9CF3FF8CE}"/>
                </a:ext>
              </a:extLst>
            </p:cNvPr>
            <p:cNvSpPr/>
            <p:nvPr/>
          </p:nvSpPr>
          <p:spPr>
            <a:xfrm>
              <a:off x="1181927" y="1340434"/>
              <a:ext cx="1689113" cy="1025783"/>
            </a:xfrm>
            <a:prstGeom prst="rect">
              <a:avLst/>
            </a:prstGeom>
            <a:solidFill>
              <a:schemeClr val="accent6">
                <a:lumMod val="20000"/>
                <a:lumOff val="80000"/>
              </a:schemeClr>
            </a:solidFill>
            <a:ln>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150" sz="1350" dirty="0"/>
            </a:p>
          </p:txBody>
        </p:sp>
        <p:pic>
          <p:nvPicPr>
            <p:cNvPr id="25" name="Picture 24" descr="A green camera on a black background&#10;&#10;Description automatically generated">
              <a:extLst>
                <a:ext uri="{FF2B5EF4-FFF2-40B4-BE49-F238E27FC236}">
                  <a16:creationId xmlns:a16="http://schemas.microsoft.com/office/drawing/2014/main" id="{21FF0612-BF27-4841-AA0A-E7973665B7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26035" y="1331831"/>
              <a:ext cx="1084088" cy="1084088"/>
            </a:xfrm>
            <a:prstGeom prst="rect">
              <a:avLst/>
            </a:prstGeom>
          </p:spPr>
        </p:pic>
      </p:grpSp>
      <p:grpSp>
        <p:nvGrpSpPr>
          <p:cNvPr id="3" name="Group 2">
            <a:extLst>
              <a:ext uri="{FF2B5EF4-FFF2-40B4-BE49-F238E27FC236}">
                <a16:creationId xmlns:a16="http://schemas.microsoft.com/office/drawing/2014/main" id="{87516F2C-3442-4F15-B85D-C8F5712BAF9C}"/>
              </a:ext>
            </a:extLst>
          </p:cNvPr>
          <p:cNvGrpSpPr/>
          <p:nvPr/>
        </p:nvGrpSpPr>
        <p:grpSpPr>
          <a:xfrm>
            <a:off x="5554739" y="1266280"/>
            <a:ext cx="1689113" cy="1306287"/>
            <a:chOff x="5536079" y="1266280"/>
            <a:chExt cx="1689113" cy="1306287"/>
          </a:xfrm>
        </p:grpSpPr>
        <p:sp>
          <p:nvSpPr>
            <p:cNvPr id="23" name="Rectangle 3">
              <a:extLst>
                <a:ext uri="{FF2B5EF4-FFF2-40B4-BE49-F238E27FC236}">
                  <a16:creationId xmlns:a16="http://schemas.microsoft.com/office/drawing/2014/main" id="{EEDE12EC-7065-4A61-8C42-9C0F243875D8}"/>
                </a:ext>
              </a:extLst>
            </p:cNvPr>
            <p:cNvSpPr/>
            <p:nvPr/>
          </p:nvSpPr>
          <p:spPr>
            <a:xfrm>
              <a:off x="5536079" y="1462983"/>
              <a:ext cx="1689113" cy="1025783"/>
            </a:xfrm>
            <a:prstGeom prst="rect">
              <a:avLst/>
            </a:prstGeom>
            <a:solidFill>
              <a:schemeClr val="accent6">
                <a:lumMod val="20000"/>
                <a:lumOff val="80000"/>
              </a:schemeClr>
            </a:solidFill>
            <a:ln>
              <a:solidFill>
                <a:schemeClr val="accent6">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150" sz="1350" dirty="0"/>
            </a:p>
          </p:txBody>
        </p:sp>
        <p:pic>
          <p:nvPicPr>
            <p:cNvPr id="26" name="Picture 25" descr="A green eye with a black circle&#10;&#10;Description automatically generated">
              <a:extLst>
                <a:ext uri="{FF2B5EF4-FFF2-40B4-BE49-F238E27FC236}">
                  <a16:creationId xmlns:a16="http://schemas.microsoft.com/office/drawing/2014/main" id="{74B10E2F-FBDB-4FCC-BD92-DDB75021BEE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86095" y="1266280"/>
              <a:ext cx="1306287" cy="1306287"/>
            </a:xfrm>
            <a:prstGeom prst="rect">
              <a:avLst/>
            </a:prstGeom>
          </p:spPr>
        </p:pic>
      </p:grpSp>
    </p:spTree>
    <p:extLst>
      <p:ext uri="{BB962C8B-B14F-4D97-AF65-F5344CB8AC3E}">
        <p14:creationId xmlns:p14="http://schemas.microsoft.com/office/powerpoint/2010/main" val="211178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ipboard with a magnifying glass&#10;&#10;Description automatically generated">
            <a:extLst>
              <a:ext uri="{FF2B5EF4-FFF2-40B4-BE49-F238E27FC236}">
                <a16:creationId xmlns:a16="http://schemas.microsoft.com/office/drawing/2014/main" id="{B273A75C-FCC9-4154-B778-072E783852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417" y="2237411"/>
            <a:ext cx="1479686" cy="1479686"/>
          </a:xfrm>
          <a:prstGeom prst="rect">
            <a:avLst/>
          </a:prstGeom>
        </p:spPr>
      </p:pic>
      <p:sp>
        <p:nvSpPr>
          <p:cNvPr id="2" name="Title 1"/>
          <p:cNvSpPr>
            <a:spLocks noGrp="1"/>
          </p:cNvSpPr>
          <p:nvPr>
            <p:ph type="title"/>
          </p:nvPr>
        </p:nvSpPr>
        <p:spPr>
          <a:xfrm>
            <a:off x="450002" y="123478"/>
            <a:ext cx="7559873" cy="367200"/>
          </a:xfrm>
        </p:spPr>
        <p:txBody>
          <a:bodyPr lIns="0"/>
          <a:lstStyle/>
          <a:p>
            <a:r>
              <a:rPr lang="pt-PT" sz="2400">
                <a:latin typeface="Arial" panose="020B0604020202020204" pitchFamily="34" charset="0"/>
                <a:cs typeface="Arial" panose="020B0604020202020204" pitchFamily="34" charset="0"/>
              </a:rPr>
              <a:t>Inspeção do trabalho</a:t>
            </a:r>
          </a:p>
        </p:txBody>
      </p:sp>
      <p:sp>
        <p:nvSpPr>
          <p:cNvPr id="3" name="Textfeld 2"/>
          <p:cNvSpPr txBox="1"/>
          <p:nvPr/>
        </p:nvSpPr>
        <p:spPr>
          <a:xfrm>
            <a:off x="466478" y="920456"/>
            <a:ext cx="7865324" cy="1849224"/>
          </a:xfrm>
          <a:prstGeom prst="rect">
            <a:avLst/>
          </a:prstGeom>
          <a:noFill/>
        </p:spPr>
        <p:txBody>
          <a:bodyPr wrap="square" lIns="0" rtlCol="0">
            <a:spAutoFit/>
          </a:bodyPr>
          <a:lstStyle/>
          <a:p>
            <a:pPr marL="188996" indent="-188996" defTabSz="342892">
              <a:spcAft>
                <a:spcPts val="1200"/>
              </a:spcAft>
              <a:buClr>
                <a:schemeClr val="tx2"/>
              </a:buClr>
              <a:buFont typeface="Wingdings" pitchFamily="2" charset="2"/>
              <a:buChar char="§"/>
            </a:pPr>
            <a:r>
              <a:rPr lang="pt-PT" sz="1600" dirty="0">
                <a:solidFill>
                  <a:schemeClr val="tx2"/>
                </a:solidFill>
              </a:rPr>
              <a:t>O processo de inspeção do trabalho é mais exigente</a:t>
            </a:r>
          </a:p>
          <a:p>
            <a:pPr marL="188996" indent="-188996" defTabSz="342892">
              <a:spcAft>
                <a:spcPts val="1200"/>
              </a:spcAft>
              <a:buClr>
                <a:schemeClr val="tx2"/>
              </a:buClr>
              <a:buFont typeface="Wingdings" pitchFamily="2" charset="2"/>
              <a:buChar char="§"/>
            </a:pPr>
            <a:r>
              <a:rPr lang="pt-PT" sz="1600" dirty="0">
                <a:solidFill>
                  <a:schemeClr val="tx2"/>
                </a:solidFill>
              </a:rPr>
              <a:t>Políticas para as novas tecnologias</a:t>
            </a:r>
          </a:p>
          <a:p>
            <a:pPr marL="188996" indent="-188996" defTabSz="342892">
              <a:spcAft>
                <a:spcPts val="1200"/>
              </a:spcAft>
              <a:buClr>
                <a:schemeClr val="tx2"/>
              </a:buClr>
              <a:buFont typeface="Wingdings" pitchFamily="2" charset="2"/>
              <a:buChar char="§"/>
            </a:pPr>
            <a:r>
              <a:rPr lang="pt-PT" sz="1600" dirty="0">
                <a:solidFill>
                  <a:schemeClr val="tx2"/>
                </a:solidFill>
              </a:rPr>
              <a:t>Poderão ser necessárias novas ferramentas para os serviços de inspeções do trabalho</a:t>
            </a:r>
          </a:p>
          <a:p>
            <a:pPr defTabSz="342892">
              <a:spcBef>
                <a:spcPts val="450"/>
              </a:spcBef>
              <a:buClr>
                <a:schemeClr val="tx2"/>
              </a:buClr>
            </a:pPr>
            <a:endParaRPr lang="en-150" sz="1600" b="1" dirty="0">
              <a:solidFill>
                <a:schemeClr val="tx2"/>
              </a:solidFill>
            </a:endParaRPr>
          </a:p>
          <a:p>
            <a:endParaRPr lang="en-150" sz="1600" dirty="0"/>
          </a:p>
        </p:txBody>
      </p:sp>
      <p:graphicFrame>
        <p:nvGraphicFramePr>
          <p:cNvPr id="4" name="Diagram 5">
            <a:extLst>
              <a:ext uri="{FF2B5EF4-FFF2-40B4-BE49-F238E27FC236}">
                <a16:creationId xmlns:a16="http://schemas.microsoft.com/office/drawing/2014/main" id="{84B0EFF6-436A-1705-7B08-FADE68062414}"/>
              </a:ext>
            </a:extLst>
          </p:cNvPr>
          <p:cNvGraphicFramePr/>
          <p:nvPr/>
        </p:nvGraphicFramePr>
        <p:xfrm>
          <a:off x="7989570" y="79741"/>
          <a:ext cx="1295221" cy="880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6558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19F9-B0C1-FF8B-8B70-32A8DED854FB}"/>
              </a:ext>
            </a:extLst>
          </p:cNvPr>
          <p:cNvSpPr>
            <a:spLocks noGrp="1"/>
          </p:cNvSpPr>
          <p:nvPr>
            <p:ph type="title"/>
          </p:nvPr>
        </p:nvSpPr>
        <p:spPr/>
        <p:txBody>
          <a:bodyPr lIns="0"/>
          <a:lstStyle/>
          <a:p>
            <a:r>
              <a:rPr lang="pt-PT" sz="2400"/>
              <a:t>Principais conclusões</a:t>
            </a:r>
          </a:p>
        </p:txBody>
      </p:sp>
      <p:sp>
        <p:nvSpPr>
          <p:cNvPr id="4" name="Speech Bubble: Rectangle 3">
            <a:extLst>
              <a:ext uri="{FF2B5EF4-FFF2-40B4-BE49-F238E27FC236}">
                <a16:creationId xmlns:a16="http://schemas.microsoft.com/office/drawing/2014/main" id="{46283834-05D8-4FAC-B84C-900640A54B53}"/>
              </a:ext>
            </a:extLst>
          </p:cNvPr>
          <p:cNvSpPr/>
          <p:nvPr/>
        </p:nvSpPr>
        <p:spPr>
          <a:xfrm rot="10800000">
            <a:off x="485429" y="915989"/>
            <a:ext cx="7559873" cy="2590609"/>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ECA96797-7E29-4EA4-BC72-9D36735DCD61}"/>
              </a:ext>
            </a:extLst>
          </p:cNvPr>
          <p:cNvSpPr txBox="1">
            <a:spLocks/>
          </p:cNvSpPr>
          <p:nvPr/>
        </p:nvSpPr>
        <p:spPr>
          <a:xfrm>
            <a:off x="664219" y="1391858"/>
            <a:ext cx="6469990" cy="2175911"/>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342900" indent="-342900">
              <a:spcBef>
                <a:spcPts val="0"/>
              </a:spcBef>
              <a:spcAft>
                <a:spcPts val="600"/>
              </a:spcAft>
              <a:buClr>
                <a:srgbClr val="ACC700"/>
              </a:buClr>
              <a:buFont typeface="+mj-lt"/>
              <a:buAutoNum type="arabicPeriod"/>
            </a:pPr>
            <a:r>
              <a:rPr lang="pt-PT" sz="1500" b="0" dirty="0">
                <a:solidFill>
                  <a:srgbClr val="003399"/>
                </a:solidFill>
              </a:rPr>
              <a:t>Seleção cuidadosa das tarefas a automatizar </a:t>
            </a:r>
          </a:p>
          <a:p>
            <a:pPr marL="342900" indent="-342900">
              <a:spcBef>
                <a:spcPts val="0"/>
              </a:spcBef>
              <a:spcAft>
                <a:spcPts val="600"/>
              </a:spcAft>
              <a:buClr>
                <a:srgbClr val="ACC700"/>
              </a:buClr>
              <a:buFont typeface="+mj-lt"/>
              <a:buAutoNum type="arabicPeriod"/>
            </a:pPr>
            <a:r>
              <a:rPr lang="pt-PT" sz="1500" b="0" dirty="0">
                <a:solidFill>
                  <a:srgbClr val="003399"/>
                </a:solidFill>
              </a:rPr>
              <a:t>Formação adequada e melhoria das competências dos trabalhadores </a:t>
            </a:r>
          </a:p>
          <a:p>
            <a:pPr marL="342900" indent="-342900">
              <a:spcBef>
                <a:spcPts val="0"/>
              </a:spcBef>
              <a:spcAft>
                <a:spcPts val="600"/>
              </a:spcAft>
              <a:buClr>
                <a:srgbClr val="ACC700"/>
              </a:buClr>
              <a:buFont typeface="+mj-lt"/>
              <a:buAutoNum type="arabicPeriod"/>
            </a:pPr>
            <a:r>
              <a:rPr lang="pt-PT" sz="1500" b="0" dirty="0">
                <a:solidFill>
                  <a:srgbClr val="003399"/>
                </a:solidFill>
              </a:rPr>
              <a:t>Informação, comunicação e transparência</a:t>
            </a:r>
          </a:p>
          <a:p>
            <a:pPr marL="342900" indent="-342900">
              <a:spcBef>
                <a:spcPts val="0"/>
              </a:spcBef>
              <a:spcAft>
                <a:spcPts val="600"/>
              </a:spcAft>
              <a:buClr>
                <a:srgbClr val="ACC700"/>
              </a:buClr>
              <a:buFont typeface="+mj-lt"/>
              <a:buAutoNum type="arabicPeriod"/>
            </a:pPr>
            <a:r>
              <a:rPr lang="pt-PT" sz="1500" b="0" dirty="0">
                <a:solidFill>
                  <a:srgbClr val="003399"/>
                </a:solidFill>
              </a:rPr>
              <a:t>Envolvimento dos trabalhadores para uma introdução bem sucedida da tecnologia </a:t>
            </a:r>
          </a:p>
          <a:p>
            <a:pPr marL="342900" indent="-342900">
              <a:spcBef>
                <a:spcPts val="0"/>
              </a:spcBef>
              <a:spcAft>
                <a:spcPts val="600"/>
              </a:spcAft>
              <a:buClr>
                <a:srgbClr val="ACC700"/>
              </a:buClr>
              <a:buFont typeface="+mj-lt"/>
              <a:buAutoNum type="arabicPeriod"/>
            </a:pPr>
            <a:r>
              <a:rPr lang="pt-PT" sz="1500" b="0" dirty="0">
                <a:solidFill>
                  <a:srgbClr val="003399"/>
                </a:solidFill>
              </a:rPr>
              <a:t>Regulamentação e considerações de execução</a:t>
            </a:r>
          </a:p>
          <a:p>
            <a:pPr marL="342900" indent="-342900">
              <a:spcBef>
                <a:spcPts val="0"/>
              </a:spcBef>
              <a:spcAft>
                <a:spcPts val="600"/>
              </a:spcAft>
              <a:buClr>
                <a:srgbClr val="ACC700"/>
              </a:buClr>
              <a:buFont typeface="+mj-lt"/>
              <a:buAutoNum type="arabicPeriod"/>
            </a:pPr>
            <a:r>
              <a:rPr lang="pt-PT" sz="1500" b="0" dirty="0">
                <a:solidFill>
                  <a:srgbClr val="003399"/>
                </a:solidFill>
              </a:rPr>
              <a:t>Necessidade de ferramentas abrangentes de avaliação dos riscos</a:t>
            </a:r>
          </a:p>
        </p:txBody>
      </p:sp>
      <p:pic>
        <p:nvPicPr>
          <p:cNvPr id="6" name="Picture 5" descr="A key and checklist with a key&#10;&#10;Description automatically generated">
            <a:extLst>
              <a:ext uri="{FF2B5EF4-FFF2-40B4-BE49-F238E27FC236}">
                <a16:creationId xmlns:a16="http://schemas.microsoft.com/office/drawing/2014/main" id="{D4534313-764C-4F04-BD60-B9F816DD39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8788" y="2348792"/>
            <a:ext cx="1300149" cy="1416385"/>
          </a:xfrm>
          <a:prstGeom prst="rect">
            <a:avLst/>
          </a:prstGeom>
        </p:spPr>
      </p:pic>
    </p:spTree>
    <p:extLst>
      <p:ext uri="{BB962C8B-B14F-4D97-AF65-F5344CB8AC3E}">
        <p14:creationId xmlns:p14="http://schemas.microsoft.com/office/powerpoint/2010/main" val="384504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hand with a blue circle and a finger pressing a button&#10;&#10;Description automatically generated">
            <a:extLst>
              <a:ext uri="{FF2B5EF4-FFF2-40B4-BE49-F238E27FC236}">
                <a16:creationId xmlns:a16="http://schemas.microsoft.com/office/drawing/2014/main" id="{EFA04028-DED2-4508-93B0-CC87FD707D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305" y="955205"/>
            <a:ext cx="1708751" cy="1708751"/>
          </a:xfrm>
          <a:prstGeom prst="rect">
            <a:avLst/>
          </a:prstGeom>
        </p:spPr>
      </p:pic>
      <p:pic>
        <p:nvPicPr>
          <p:cNvPr id="7" name="Picture 6" descr="A computer with a screen on&#10;&#10;Description automatically generated">
            <a:extLst>
              <a:ext uri="{FF2B5EF4-FFF2-40B4-BE49-F238E27FC236}">
                <a16:creationId xmlns:a16="http://schemas.microsoft.com/office/drawing/2014/main" id="{8489CA9D-D157-4CC2-97DA-6C0008820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2617" y="698760"/>
            <a:ext cx="3610163" cy="2221639"/>
          </a:xfrm>
          <a:prstGeom prst="rect">
            <a:avLst/>
          </a:prstGeom>
        </p:spPr>
      </p:pic>
      <p:sp>
        <p:nvSpPr>
          <p:cNvPr id="2" name="Title 1">
            <a:extLst>
              <a:ext uri="{FF2B5EF4-FFF2-40B4-BE49-F238E27FC236}">
                <a16:creationId xmlns:a16="http://schemas.microsoft.com/office/drawing/2014/main" id="{F99F63CB-EFAF-85BA-DEFE-BB707F00318E}"/>
              </a:ext>
            </a:extLst>
          </p:cNvPr>
          <p:cNvSpPr>
            <a:spLocks noGrp="1"/>
          </p:cNvSpPr>
          <p:nvPr>
            <p:ph type="title"/>
          </p:nvPr>
        </p:nvSpPr>
        <p:spPr/>
        <p:txBody>
          <a:bodyPr/>
          <a:lstStyle/>
          <a:p>
            <a:r>
              <a:rPr lang="pt-PT"/>
              <a:t>Informações adicionais</a:t>
            </a:r>
          </a:p>
        </p:txBody>
      </p:sp>
      <p:sp>
        <p:nvSpPr>
          <p:cNvPr id="5" name="Content Placeholder 2">
            <a:extLst>
              <a:ext uri="{FF2B5EF4-FFF2-40B4-BE49-F238E27FC236}">
                <a16:creationId xmlns:a16="http://schemas.microsoft.com/office/drawing/2014/main" id="{F567A181-C4B7-4D4B-8398-84F814A78CCF}"/>
              </a:ext>
            </a:extLst>
          </p:cNvPr>
          <p:cNvSpPr txBox="1">
            <a:spLocks/>
          </p:cNvSpPr>
          <p:nvPr/>
        </p:nvSpPr>
        <p:spPr>
          <a:xfrm>
            <a:off x="457200" y="2920399"/>
            <a:ext cx="8432194" cy="1708751"/>
          </a:xfrm>
          <a:prstGeom prst="rect">
            <a:avLst/>
          </a:prstGeom>
        </p:spPr>
        <p:txBody>
          <a:bodyPr vert="horz" lIns="0" tIns="45720" rIns="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a:buClr>
                <a:srgbClr val="ACC700"/>
              </a:buClr>
            </a:pPr>
            <a:r>
              <a:rPr lang="pt-PT" sz="1500">
                <a:solidFill>
                  <a:srgbClr val="ACC700"/>
                </a:solidFill>
              </a:rPr>
              <a:t>Consulte todos os conteúdos relacionados na área prioritária «Automatização das tarefas»: </a:t>
            </a:r>
          </a:p>
          <a:p>
            <a:pPr marL="0" indent="0">
              <a:buNone/>
            </a:pPr>
            <a:r>
              <a:rPr lang="pt-PT" sz="1500" b="0">
                <a:solidFill>
                  <a:srgbClr val="003399"/>
                </a:solidFill>
                <a:hlinkClick r:id="rId4"/>
              </a:rPr>
              <a:t>https://healthy-workplaces.osha.europa.eu/pt/about-topic/priority-area/worker-management-through-ai</a:t>
            </a:r>
          </a:p>
          <a:p>
            <a:pPr>
              <a:buClr>
                <a:srgbClr val="ACC700"/>
              </a:buClr>
            </a:pPr>
            <a:r>
              <a:rPr lang="pt-PT" sz="1500">
                <a:solidFill>
                  <a:srgbClr val="ACC700"/>
                </a:solidFill>
              </a:rPr>
              <a:t>Consulte todas as publicações sobre o tema: </a:t>
            </a:r>
          </a:p>
          <a:p>
            <a:pPr marL="0" indent="0">
              <a:buNone/>
            </a:pPr>
            <a:r>
              <a:rPr lang="pt-PT" sz="1500" b="0">
                <a:hlinkClick r:id="rId5"/>
              </a:rPr>
              <a:t>https://osha.europa.eu/en/publications-priority-area/automation-tasks</a:t>
            </a:r>
          </a:p>
          <a:p>
            <a:pPr marL="0" indent="0">
              <a:buNone/>
            </a:pPr>
            <a:endParaRPr lang="en-GB" sz="1500" b="0" dirty="0"/>
          </a:p>
        </p:txBody>
      </p:sp>
    </p:spTree>
    <p:extLst>
      <p:ext uri="{BB962C8B-B14F-4D97-AF65-F5344CB8AC3E}">
        <p14:creationId xmlns:p14="http://schemas.microsoft.com/office/powerpoint/2010/main" val="2488266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B603804-E473-EAB5-215A-00D1CCF87C04}"/>
              </a:ext>
            </a:extLst>
          </p:cNvPr>
          <p:cNvSpPr>
            <a:spLocks noGrp="1"/>
          </p:cNvSpPr>
          <p:nvPr>
            <p:ph sz="half" idx="1"/>
          </p:nvPr>
        </p:nvSpPr>
        <p:spPr>
          <a:xfrm>
            <a:off x="450000" y="2714789"/>
            <a:ext cx="7560000" cy="1734750"/>
          </a:xfrm>
        </p:spPr>
        <p:txBody>
          <a:bodyPr>
            <a:normAutofit/>
          </a:bodyPr>
          <a:lstStyle/>
          <a:p>
            <a:pPr marL="0" indent="0" algn="just">
              <a:buNone/>
            </a:pPr>
            <a:r>
              <a:rPr lang="pt-BR" sz="1200" b="0" dirty="0"/>
              <a:t>Nem a Agência Europeia nem qualquer pessoa que aja em seu nome assumem responsabilidade por eventuais utilizações da informação que se segue.</a:t>
            </a:r>
          </a:p>
          <a:p>
            <a:pPr marL="0" indent="0" algn="just">
              <a:buNone/>
            </a:pPr>
            <a:endParaRPr lang="pt-BR" sz="1200" b="0" dirty="0"/>
          </a:p>
          <a:p>
            <a:pPr marL="0" indent="0" algn="just">
              <a:buNone/>
            </a:pPr>
            <a:r>
              <a:rPr lang="pt-BR" sz="1200" b="0" dirty="0"/>
              <a:t>© Agência Europeia para a Segurança e Saúde no Trabalho, 2024</a:t>
            </a:r>
          </a:p>
          <a:p>
            <a:pPr marL="0" indent="0" algn="just">
              <a:buNone/>
            </a:pPr>
            <a:r>
              <a:rPr lang="pt-BR" sz="1200" b="0" dirty="0"/>
              <a:t>Reprodução autorizada mediante indicação da fonte.</a:t>
            </a:r>
          </a:p>
          <a:p>
            <a:pPr marL="0" indent="0" algn="just">
              <a:buNone/>
            </a:pPr>
            <a:r>
              <a:rPr lang="pt-BR" sz="1200" b="0" dirty="0"/>
              <a:t>A utilização ou reprodução de fotografias ou de outro material não protegido por direitos de autor da EU-OSHA deve ser autorizada diretamente pelos titulares dos direitos de autor.</a:t>
            </a:r>
          </a:p>
          <a:p>
            <a:endParaRPr lang="en-GB" dirty="0"/>
          </a:p>
        </p:txBody>
      </p:sp>
    </p:spTree>
    <p:extLst>
      <p:ext uri="{BB962C8B-B14F-4D97-AF65-F5344CB8AC3E}">
        <p14:creationId xmlns:p14="http://schemas.microsoft.com/office/powerpoint/2010/main" val="118270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pt-PT" sz="2400"/>
              <a:t>Definição</a:t>
            </a:r>
          </a:p>
        </p:txBody>
      </p:sp>
      <p:graphicFrame>
        <p:nvGraphicFramePr>
          <p:cNvPr id="5" name="Diagram 4">
            <a:extLst>
              <a:ext uri="{FF2B5EF4-FFF2-40B4-BE49-F238E27FC236}">
                <a16:creationId xmlns:a16="http://schemas.microsoft.com/office/drawing/2014/main" id="{FC55DD8B-861D-4386-84A0-546682163CD0}"/>
              </a:ext>
            </a:extLst>
          </p:cNvPr>
          <p:cNvGraphicFramePr/>
          <p:nvPr>
            <p:extLst>
              <p:ext uri="{D42A27DB-BD31-4B8C-83A1-F6EECF244321}">
                <p14:modId xmlns:p14="http://schemas.microsoft.com/office/powerpoint/2010/main" val="1308696932"/>
              </p:ext>
            </p:extLst>
          </p:nvPr>
        </p:nvGraphicFramePr>
        <p:xfrm>
          <a:off x="1608127" y="2620179"/>
          <a:ext cx="6647491" cy="1519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green outline of a file&#10;&#10;Description automatically generated">
            <a:extLst>
              <a:ext uri="{FF2B5EF4-FFF2-40B4-BE49-F238E27FC236}">
                <a16:creationId xmlns:a16="http://schemas.microsoft.com/office/drawing/2014/main" id="{565A8D21-9014-4BC7-99CE-A4B9422F3E1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1394" y="891443"/>
            <a:ext cx="1221666" cy="1221666"/>
          </a:xfrm>
          <a:prstGeom prst="rect">
            <a:avLst/>
          </a:prstGeom>
        </p:spPr>
      </p:pic>
      <p:pic>
        <p:nvPicPr>
          <p:cNvPr id="8" name="Picture 7" descr="A blue and green background&#10;&#10;Description automatically generated">
            <a:extLst>
              <a:ext uri="{FF2B5EF4-FFF2-40B4-BE49-F238E27FC236}">
                <a16:creationId xmlns:a16="http://schemas.microsoft.com/office/drawing/2014/main" id="{054C05A5-0BEF-4BDD-8A82-E238E418AD8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596397" y="1004207"/>
            <a:ext cx="6647491" cy="1036864"/>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9" name="Content Placeholder 2">
            <a:extLst>
              <a:ext uri="{FF2B5EF4-FFF2-40B4-BE49-F238E27FC236}">
                <a16:creationId xmlns:a16="http://schemas.microsoft.com/office/drawing/2014/main" id="{AD7070E6-74C4-4212-B2DD-D4C920D0AAC7}"/>
              </a:ext>
            </a:extLst>
          </p:cNvPr>
          <p:cNvSpPr txBox="1">
            <a:spLocks/>
          </p:cNvSpPr>
          <p:nvPr/>
        </p:nvSpPr>
        <p:spPr>
          <a:xfrm>
            <a:off x="1698171" y="1042854"/>
            <a:ext cx="6447747" cy="866629"/>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54000" indent="0">
              <a:buFont typeface="Wingdings" pitchFamily="2" charset="2"/>
              <a:buNone/>
            </a:pPr>
            <a:r>
              <a:rPr lang="pt-PT" sz="1600" i="1" dirty="0">
                <a:solidFill>
                  <a:schemeClr val="bg1"/>
                </a:solidFill>
              </a:rPr>
              <a:t>IA (Inteligência Artificial): sistemas que apresentam comportamentos inteligentes através da análise do seu ambiente e da realização de ações — com algum grau de autonomia — para atingir objetivos específicos.</a:t>
            </a:r>
          </a:p>
        </p:txBody>
      </p:sp>
    </p:spTree>
    <p:extLst>
      <p:ext uri="{BB962C8B-B14F-4D97-AF65-F5344CB8AC3E}">
        <p14:creationId xmlns:p14="http://schemas.microsoft.com/office/powerpoint/2010/main" val="97188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Automation of person-related tasks"/>
          <p:cNvSpPr txBox="1">
            <a:spLocks noGrp="1"/>
          </p:cNvSpPr>
          <p:nvPr>
            <p:ph type="title"/>
          </p:nvPr>
        </p:nvSpPr>
        <p:spPr>
          <a:prstGeom prst="rect">
            <a:avLst/>
          </a:prstGeom>
        </p:spPr>
        <p:txBody>
          <a:bodyPr lIns="0"/>
          <a:lstStyle/>
          <a:p>
            <a:r>
              <a:rPr lang="pt-PT" sz="2400" dirty="0"/>
              <a:t>Abordagem à automatização através das tarefas</a:t>
            </a:r>
          </a:p>
        </p:txBody>
      </p:sp>
      <p:grpSp>
        <p:nvGrpSpPr>
          <p:cNvPr id="4" name="Group 3">
            <a:extLst>
              <a:ext uri="{FF2B5EF4-FFF2-40B4-BE49-F238E27FC236}">
                <a16:creationId xmlns:a16="http://schemas.microsoft.com/office/drawing/2014/main" id="{067FD3C4-99A8-431C-866A-E0D5DF0CAE48}"/>
              </a:ext>
            </a:extLst>
          </p:cNvPr>
          <p:cNvGrpSpPr/>
          <p:nvPr/>
        </p:nvGrpSpPr>
        <p:grpSpPr>
          <a:xfrm>
            <a:off x="973476" y="2532014"/>
            <a:ext cx="7036398" cy="1867575"/>
            <a:chOff x="1173843" y="2378848"/>
            <a:chExt cx="6458587" cy="1714213"/>
          </a:xfrm>
        </p:grpSpPr>
        <p:sp>
          <p:nvSpPr>
            <p:cNvPr id="8" name="Rechteck 7"/>
            <p:cNvSpPr/>
            <p:nvPr/>
          </p:nvSpPr>
          <p:spPr>
            <a:xfrm>
              <a:off x="1173843" y="2388081"/>
              <a:ext cx="6391280" cy="1704978"/>
            </a:xfrm>
            <a:prstGeom prst="rect">
              <a:avLst/>
            </a:prstGeom>
            <a:solidFill>
              <a:srgbClr val="D7E3A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hangingPunct="0">
                <a:defRPr/>
              </a:pPr>
              <a:endParaRPr lang="de-DE" kern="0" dirty="0">
                <a:solidFill>
                  <a:srgbClr val="FFFFFF"/>
                </a:solidFill>
                <a:latin typeface="Helvetica"/>
                <a:cs typeface="Helvetica"/>
                <a:sym typeface="Arial"/>
              </a:endParaRPr>
            </a:p>
          </p:txBody>
        </p:sp>
        <p:sp>
          <p:nvSpPr>
            <p:cNvPr id="9" name="Rechteck 8"/>
            <p:cNvSpPr/>
            <p:nvPr/>
          </p:nvSpPr>
          <p:spPr>
            <a:xfrm rot="16200000">
              <a:off x="6689138" y="3207842"/>
              <a:ext cx="1704978" cy="46990"/>
            </a:xfrm>
            <a:prstGeom prst="rect">
              <a:avLst/>
            </a:prstGeom>
            <a:solidFill>
              <a:srgbClr val="ACC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hangingPunct="0">
                <a:defRPr/>
              </a:pPr>
              <a:endParaRPr lang="de-DE" kern="0" dirty="0">
                <a:solidFill>
                  <a:srgbClr val="FFFFFF"/>
                </a:solidFill>
                <a:latin typeface="Helvetica"/>
                <a:cs typeface="Helvetica"/>
                <a:sym typeface="Arial"/>
              </a:endParaRPr>
            </a:p>
          </p:txBody>
        </p:sp>
        <p:sp>
          <p:nvSpPr>
            <p:cNvPr id="10" name="Rechteck 9"/>
            <p:cNvSpPr/>
            <p:nvPr/>
          </p:nvSpPr>
          <p:spPr>
            <a:xfrm rot="16200000">
              <a:off x="350253" y="3211679"/>
              <a:ext cx="1704977" cy="57785"/>
            </a:xfrm>
            <a:prstGeom prst="rect">
              <a:avLst/>
            </a:prstGeom>
            <a:solidFill>
              <a:srgbClr val="ACC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hangingPunct="0">
                <a:defRPr/>
              </a:pPr>
              <a:endParaRPr lang="de-DE" kern="0" dirty="0">
                <a:solidFill>
                  <a:srgbClr val="FFFFFF"/>
                </a:solidFill>
                <a:latin typeface="Helvetica"/>
                <a:cs typeface="Helvetica"/>
                <a:sym typeface="Arial"/>
              </a:endParaRPr>
            </a:p>
          </p:txBody>
        </p:sp>
        <p:sp>
          <p:nvSpPr>
            <p:cNvPr id="11" name="Rechteck 10"/>
            <p:cNvSpPr/>
            <p:nvPr/>
          </p:nvSpPr>
          <p:spPr>
            <a:xfrm>
              <a:off x="2099358" y="2388086"/>
              <a:ext cx="4533899" cy="1323975"/>
            </a:xfrm>
            <a:prstGeom prst="rect">
              <a:avLst/>
            </a:prstGeom>
            <a:solidFill>
              <a:schemeClr val="bg1"/>
            </a:solidFill>
            <a:ln>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hangingPunct="0">
                <a:defRPr/>
              </a:pPr>
              <a:endParaRPr lang="de-DE" kern="0" dirty="0">
                <a:solidFill>
                  <a:srgbClr val="FFFFFF"/>
                </a:solidFill>
                <a:latin typeface="Helvetica"/>
                <a:cs typeface="Helvetica"/>
                <a:sym typeface="Arial"/>
              </a:endParaRPr>
            </a:p>
          </p:txBody>
        </p:sp>
        <p:sp>
          <p:nvSpPr>
            <p:cNvPr id="12" name="Rechteck 11"/>
            <p:cNvSpPr/>
            <p:nvPr/>
          </p:nvSpPr>
          <p:spPr>
            <a:xfrm>
              <a:off x="2099358" y="3688794"/>
              <a:ext cx="4533899" cy="404267"/>
            </a:xfrm>
            <a:prstGeom prst="rect">
              <a:avLst/>
            </a:prstGeom>
            <a:solidFill>
              <a:schemeClr val="bg1"/>
            </a:solidFill>
            <a:ln>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hangingPunct="0">
                <a:defRPr/>
              </a:pPr>
              <a:endParaRPr lang="de-DE" kern="0" dirty="0">
                <a:solidFill>
                  <a:srgbClr val="FFFFFF"/>
                </a:solidFill>
                <a:latin typeface="Helvetica"/>
                <a:cs typeface="Helvetica"/>
                <a:sym typeface="Arial"/>
              </a:endParaRPr>
            </a:p>
          </p:txBody>
        </p:sp>
        <p:cxnSp>
          <p:nvCxnSpPr>
            <p:cNvPr id="13" name="Gerader Verbinder 12"/>
            <p:cNvCxnSpPr/>
            <p:nvPr/>
          </p:nvCxnSpPr>
          <p:spPr>
            <a:xfrm>
              <a:off x="2099358" y="2388084"/>
              <a:ext cx="4533899" cy="1300709"/>
            </a:xfrm>
            <a:prstGeom prst="line">
              <a:avLst/>
            </a:prstGeom>
            <a:ln w="12700">
              <a:solidFill>
                <a:srgbClr val="F8B734"/>
              </a:solidFill>
              <a:prstDash val="dash"/>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173843" y="3050491"/>
              <a:ext cx="925515" cy="369332"/>
            </a:xfrm>
            <a:prstGeom prst="rect">
              <a:avLst/>
            </a:prstGeom>
            <a:noFill/>
          </p:spPr>
          <p:txBody>
            <a:bodyPr wrap="square" rtlCol="0">
              <a:spAutoFit/>
            </a:bodyPr>
            <a:lstStyle/>
            <a:p>
              <a:pPr algn="ctr" defTabSz="914378" hangingPunct="0">
                <a:defRPr/>
              </a:pPr>
              <a:r>
                <a:rPr lang="pt-PT" sz="900" b="1">
                  <a:solidFill>
                    <a:srgbClr val="0E3399"/>
                  </a:solidFill>
                  <a:latin typeface="Arial" panose="020B0604020202020204" pitchFamily="34" charset="0"/>
                  <a:cs typeface="Arial" panose="020B0604020202020204" pitchFamily="34" charset="0"/>
                  <a:sym typeface="Arial"/>
                </a:rPr>
                <a:t>manipulação física</a:t>
              </a:r>
            </a:p>
          </p:txBody>
        </p:sp>
        <p:sp>
          <p:nvSpPr>
            <p:cNvPr id="15" name="Textfeld 14"/>
            <p:cNvSpPr txBox="1"/>
            <p:nvPr/>
          </p:nvSpPr>
          <p:spPr>
            <a:xfrm>
              <a:off x="6513400" y="2979793"/>
              <a:ext cx="1119030" cy="466129"/>
            </a:xfrm>
            <a:prstGeom prst="rect">
              <a:avLst/>
            </a:prstGeom>
            <a:noFill/>
          </p:spPr>
          <p:txBody>
            <a:bodyPr wrap="square" rtlCol="0">
              <a:spAutoFit/>
            </a:bodyPr>
            <a:lstStyle/>
            <a:p>
              <a:pPr algn="ctr" defTabSz="914378" hangingPunct="0">
                <a:defRPr/>
              </a:pPr>
              <a:r>
                <a:rPr lang="pt-PT" sz="900" b="1" dirty="0">
                  <a:solidFill>
                    <a:srgbClr val="0E3399"/>
                  </a:solidFill>
                  <a:latin typeface="Arial" panose="020B0604020202020204" pitchFamily="34" charset="0"/>
                  <a:cs typeface="Arial" panose="020B0604020202020204" pitchFamily="34" charset="0"/>
                  <a:sym typeface="Arial"/>
                </a:rPr>
                <a:t>cognitiva</a:t>
              </a:r>
            </a:p>
            <a:p>
              <a:pPr algn="ctr" defTabSz="914378" hangingPunct="0">
                <a:defRPr/>
              </a:pPr>
              <a:r>
                <a:rPr lang="pt-PT" sz="900" b="1" spc="-40" dirty="0">
                  <a:solidFill>
                    <a:srgbClr val="0E3399"/>
                  </a:solidFill>
                  <a:latin typeface="Arial" panose="020B0604020202020204" pitchFamily="34" charset="0"/>
                  <a:cs typeface="Arial" panose="020B0604020202020204" pitchFamily="34" charset="0"/>
                  <a:sym typeface="Arial"/>
                </a:rPr>
                <a:t>(sem manipulação física)</a:t>
              </a:r>
            </a:p>
          </p:txBody>
        </p:sp>
        <p:sp>
          <p:nvSpPr>
            <p:cNvPr id="16" name="Textfeld 15"/>
            <p:cNvSpPr txBox="1"/>
            <p:nvPr/>
          </p:nvSpPr>
          <p:spPr>
            <a:xfrm>
              <a:off x="2312875" y="3286043"/>
              <a:ext cx="1123950" cy="369332"/>
            </a:xfrm>
            <a:prstGeom prst="rect">
              <a:avLst/>
            </a:prstGeom>
            <a:noFill/>
          </p:spPr>
          <p:txBody>
            <a:bodyPr wrap="square" rtlCol="0">
              <a:spAutoFit/>
            </a:bodyPr>
            <a:lstStyle/>
            <a:p>
              <a:pPr algn="ctr" defTabSz="914378" hangingPunct="0">
                <a:defRPr/>
              </a:pPr>
              <a:r>
                <a:rPr lang="pt-PT" sz="900" dirty="0">
                  <a:solidFill>
                    <a:srgbClr val="0E3399"/>
                  </a:solidFill>
                  <a:latin typeface="Arial" panose="020B0604020202020204" pitchFamily="34" charset="0"/>
                  <a:cs typeface="Arial" panose="020B0604020202020204" pitchFamily="34" charset="0"/>
                  <a:sym typeface="Arial"/>
                </a:rPr>
                <a:t>montagem de peças soltas</a:t>
              </a:r>
            </a:p>
          </p:txBody>
        </p:sp>
        <p:sp>
          <p:nvSpPr>
            <p:cNvPr id="17" name="Textfeld 16"/>
            <p:cNvSpPr txBox="1"/>
            <p:nvPr/>
          </p:nvSpPr>
          <p:spPr>
            <a:xfrm>
              <a:off x="5396594" y="2631025"/>
              <a:ext cx="1000151" cy="339003"/>
            </a:xfrm>
            <a:prstGeom prst="rect">
              <a:avLst/>
            </a:prstGeom>
            <a:noFill/>
          </p:spPr>
          <p:txBody>
            <a:bodyPr wrap="square" rtlCol="0">
              <a:spAutoFit/>
            </a:bodyPr>
            <a:lstStyle/>
            <a:p>
              <a:pPr algn="ctr" defTabSz="914378" hangingPunct="0">
                <a:defRPr/>
              </a:pPr>
              <a:r>
                <a:rPr lang="pt-PT" sz="900">
                  <a:solidFill>
                    <a:srgbClr val="0E3399"/>
                  </a:solidFill>
                  <a:latin typeface="Arial" panose="020B0604020202020204" pitchFamily="34" charset="0"/>
                  <a:cs typeface="Arial" panose="020B0604020202020204" pitchFamily="34" charset="0"/>
                  <a:sym typeface="Arial"/>
                </a:rPr>
                <a:t>analisar dados de vendas</a:t>
              </a:r>
            </a:p>
          </p:txBody>
        </p:sp>
        <p:sp>
          <p:nvSpPr>
            <p:cNvPr id="18" name="Textfeld 17"/>
            <p:cNvSpPr txBox="1"/>
            <p:nvPr/>
          </p:nvSpPr>
          <p:spPr>
            <a:xfrm>
              <a:off x="3804331" y="2631025"/>
              <a:ext cx="1123950" cy="230832"/>
            </a:xfrm>
            <a:prstGeom prst="rect">
              <a:avLst/>
            </a:prstGeom>
            <a:noFill/>
          </p:spPr>
          <p:txBody>
            <a:bodyPr wrap="square" rtlCol="0">
              <a:spAutoFit/>
            </a:bodyPr>
            <a:lstStyle/>
            <a:p>
              <a:pPr algn="ctr" defTabSz="914378" hangingPunct="0">
                <a:defRPr/>
              </a:pPr>
              <a:r>
                <a:rPr lang="pt-PT" sz="900">
                  <a:solidFill>
                    <a:srgbClr val="0E3399"/>
                  </a:solidFill>
                  <a:latin typeface="Arial" panose="020B0604020202020204" pitchFamily="34" charset="0"/>
                  <a:cs typeface="Arial" panose="020B0604020202020204" pitchFamily="34" charset="0"/>
                  <a:sym typeface="Arial"/>
                </a:rPr>
                <a:t>dar terapia</a:t>
              </a:r>
            </a:p>
          </p:txBody>
        </p:sp>
        <p:sp>
          <p:nvSpPr>
            <p:cNvPr id="19" name="Textfeld 18"/>
            <p:cNvSpPr txBox="1"/>
            <p:nvPr/>
          </p:nvSpPr>
          <p:spPr>
            <a:xfrm>
              <a:off x="3840845" y="3288893"/>
              <a:ext cx="1123950" cy="230832"/>
            </a:xfrm>
            <a:prstGeom prst="rect">
              <a:avLst/>
            </a:prstGeom>
            <a:noFill/>
          </p:spPr>
          <p:txBody>
            <a:bodyPr wrap="square" rtlCol="0">
              <a:spAutoFit/>
            </a:bodyPr>
            <a:lstStyle/>
            <a:p>
              <a:pPr algn="ctr" defTabSz="914378" hangingPunct="0">
                <a:defRPr/>
              </a:pPr>
              <a:r>
                <a:rPr lang="pt-PT" sz="900">
                  <a:solidFill>
                    <a:srgbClr val="0E3399"/>
                  </a:solidFill>
                  <a:latin typeface="Arial" panose="020B0604020202020204" pitchFamily="34" charset="0"/>
                  <a:cs typeface="Arial" panose="020B0604020202020204" pitchFamily="34" charset="0"/>
                  <a:sym typeface="Arial"/>
                </a:rPr>
                <a:t>levantar um paciente</a:t>
              </a:r>
            </a:p>
          </p:txBody>
        </p:sp>
        <p:sp>
          <p:nvSpPr>
            <p:cNvPr id="20" name="Textfeld 19"/>
            <p:cNvSpPr txBox="1"/>
            <p:nvPr/>
          </p:nvSpPr>
          <p:spPr>
            <a:xfrm>
              <a:off x="2268029" y="3793354"/>
              <a:ext cx="1123950" cy="230832"/>
            </a:xfrm>
            <a:prstGeom prst="rect">
              <a:avLst/>
            </a:prstGeom>
            <a:noFill/>
          </p:spPr>
          <p:txBody>
            <a:bodyPr wrap="square" rtlCol="0">
              <a:spAutoFit/>
            </a:bodyPr>
            <a:lstStyle/>
            <a:p>
              <a:pPr algn="ctr" defTabSz="914378" hangingPunct="0">
                <a:defRPr/>
              </a:pPr>
              <a:r>
                <a:rPr lang="pt-PT" sz="900">
                  <a:solidFill>
                    <a:srgbClr val="0E3399"/>
                  </a:solidFill>
                  <a:latin typeface="Arial" panose="020B0604020202020204" pitchFamily="34" charset="0"/>
                  <a:cs typeface="Arial" panose="020B0604020202020204" pitchFamily="34" charset="0"/>
                  <a:sym typeface="Arial"/>
                </a:rPr>
                <a:t>relacionadas com objetos</a:t>
              </a:r>
            </a:p>
          </p:txBody>
        </p:sp>
        <p:sp>
          <p:nvSpPr>
            <p:cNvPr id="21" name="Textfeld 20"/>
            <p:cNvSpPr txBox="1"/>
            <p:nvPr/>
          </p:nvSpPr>
          <p:spPr>
            <a:xfrm>
              <a:off x="3804331" y="3793354"/>
              <a:ext cx="1123950" cy="230832"/>
            </a:xfrm>
            <a:prstGeom prst="rect">
              <a:avLst/>
            </a:prstGeom>
            <a:noFill/>
          </p:spPr>
          <p:txBody>
            <a:bodyPr wrap="square" rtlCol="0">
              <a:spAutoFit/>
            </a:bodyPr>
            <a:lstStyle/>
            <a:p>
              <a:pPr algn="ctr" defTabSz="914378" hangingPunct="0">
                <a:defRPr/>
              </a:pPr>
              <a:r>
                <a:rPr lang="pt-PT" sz="900">
                  <a:solidFill>
                    <a:srgbClr val="0E3399"/>
                  </a:solidFill>
                  <a:latin typeface="Arial" panose="020B0604020202020204" pitchFamily="34" charset="0"/>
                  <a:cs typeface="Arial" panose="020B0604020202020204" pitchFamily="34" charset="0"/>
                  <a:sym typeface="Arial"/>
                </a:rPr>
                <a:t>relacionadas com pessoas</a:t>
              </a:r>
            </a:p>
          </p:txBody>
        </p:sp>
        <p:sp>
          <p:nvSpPr>
            <p:cNvPr id="22" name="Textfeld 21"/>
            <p:cNvSpPr txBox="1"/>
            <p:nvPr/>
          </p:nvSpPr>
          <p:spPr>
            <a:xfrm>
              <a:off x="5329125" y="3784527"/>
              <a:ext cx="1160464" cy="230832"/>
            </a:xfrm>
            <a:prstGeom prst="rect">
              <a:avLst/>
            </a:prstGeom>
            <a:noFill/>
          </p:spPr>
          <p:txBody>
            <a:bodyPr wrap="square" rtlCol="0">
              <a:spAutoFit/>
            </a:bodyPr>
            <a:lstStyle/>
            <a:p>
              <a:pPr algn="ctr" defTabSz="914378" hangingPunct="0">
                <a:defRPr/>
              </a:pPr>
              <a:r>
                <a:rPr lang="pt-PT" sz="900">
                  <a:solidFill>
                    <a:srgbClr val="0E3399"/>
                  </a:solidFill>
                  <a:latin typeface="Arial" panose="020B0604020202020204" pitchFamily="34" charset="0"/>
                  <a:cs typeface="Arial" panose="020B0604020202020204" pitchFamily="34" charset="0"/>
                  <a:sym typeface="Arial"/>
                </a:rPr>
                <a:t>relacionadas com informação</a:t>
              </a:r>
            </a:p>
          </p:txBody>
        </p:sp>
        <p:cxnSp>
          <p:nvCxnSpPr>
            <p:cNvPr id="23" name="Gerader Verbinder 22"/>
            <p:cNvCxnSpPr/>
            <p:nvPr/>
          </p:nvCxnSpPr>
          <p:spPr>
            <a:xfrm flipH="1">
              <a:off x="3570176" y="2379451"/>
              <a:ext cx="794" cy="1688617"/>
            </a:xfrm>
            <a:prstGeom prst="line">
              <a:avLst/>
            </a:prstGeom>
            <a:ln>
              <a:solidFill>
                <a:srgbClr val="0054A8"/>
              </a:solidFill>
              <a:prstDash val="sysDash"/>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5175932" y="2379450"/>
              <a:ext cx="9525" cy="1704976"/>
            </a:xfrm>
            <a:prstGeom prst="line">
              <a:avLst/>
            </a:prstGeom>
            <a:ln>
              <a:solidFill>
                <a:srgbClr val="0054A8"/>
              </a:solidFill>
              <a:prstDash val="sysDash"/>
            </a:ln>
          </p:spPr>
          <p:style>
            <a:lnRef idx="1">
              <a:schemeClr val="accent1"/>
            </a:lnRef>
            <a:fillRef idx="0">
              <a:schemeClr val="accent1"/>
            </a:fillRef>
            <a:effectRef idx="0">
              <a:schemeClr val="accent1"/>
            </a:effectRef>
            <a:fontRef idx="minor">
              <a:schemeClr val="tx1"/>
            </a:fontRef>
          </p:style>
        </p:cxnSp>
      </p:grpSp>
      <p:sp>
        <p:nvSpPr>
          <p:cNvPr id="2" name="Textfeld 1"/>
          <p:cNvSpPr txBox="1"/>
          <p:nvPr/>
        </p:nvSpPr>
        <p:spPr>
          <a:xfrm>
            <a:off x="518031" y="857314"/>
            <a:ext cx="7753102" cy="984885"/>
          </a:xfrm>
          <a:prstGeom prst="rect">
            <a:avLst/>
          </a:prstGeom>
          <a:noFill/>
        </p:spPr>
        <p:txBody>
          <a:bodyPr wrap="square" lIns="0" tIns="0" rIns="0" bIns="0" rtlCol="0">
            <a:spAutoFit/>
          </a:bodyPr>
          <a:lstStyle/>
          <a:p>
            <a:pPr marL="54000" defTabSz="342900">
              <a:spcBef>
                <a:spcPts val="450"/>
              </a:spcBef>
              <a:buClr>
                <a:schemeClr val="tx2"/>
              </a:buClr>
            </a:pPr>
            <a:r>
              <a:rPr lang="pt-PT" sz="1600" b="1" i="1" dirty="0">
                <a:solidFill>
                  <a:srgbClr val="003399"/>
                </a:solidFill>
              </a:rPr>
              <a:t>As tarefas representam uma melhor unidade de análise quando investigamos o impacto do potencial da automatização. A abordagem de tarefas permite uma compreensão mais matizada e detalhada sobre quais os aspetos específicos do trabalho humano que podem ser automatizados mais facilmente.</a:t>
            </a:r>
          </a:p>
        </p:txBody>
      </p:sp>
      <p:sp>
        <p:nvSpPr>
          <p:cNvPr id="7" name="Speech Bubble: Rectangle 6">
            <a:extLst>
              <a:ext uri="{FF2B5EF4-FFF2-40B4-BE49-F238E27FC236}">
                <a16:creationId xmlns:a16="http://schemas.microsoft.com/office/drawing/2014/main" id="{75BAEB7C-F209-429B-9932-2637E2027AC7}"/>
              </a:ext>
            </a:extLst>
          </p:cNvPr>
          <p:cNvSpPr/>
          <p:nvPr/>
        </p:nvSpPr>
        <p:spPr>
          <a:xfrm>
            <a:off x="450001" y="743916"/>
            <a:ext cx="8010258" cy="1322047"/>
          </a:xfrm>
          <a:custGeom>
            <a:avLst/>
            <a:gdLst>
              <a:gd name="connsiteX0" fmla="*/ 0 w 7786688"/>
              <a:gd name="connsiteY0" fmla="*/ 0 h 1154162"/>
              <a:gd name="connsiteX1" fmla="*/ 4542235 w 7786688"/>
              <a:gd name="connsiteY1" fmla="*/ 0 h 1154162"/>
              <a:gd name="connsiteX2" fmla="*/ 4542235 w 7786688"/>
              <a:gd name="connsiteY2" fmla="*/ 0 h 1154162"/>
              <a:gd name="connsiteX3" fmla="*/ 6488907 w 7786688"/>
              <a:gd name="connsiteY3" fmla="*/ 0 h 1154162"/>
              <a:gd name="connsiteX4" fmla="*/ 7786688 w 7786688"/>
              <a:gd name="connsiteY4" fmla="*/ 0 h 1154162"/>
              <a:gd name="connsiteX5" fmla="*/ 7786688 w 7786688"/>
              <a:gd name="connsiteY5" fmla="*/ 673261 h 1154162"/>
              <a:gd name="connsiteX6" fmla="*/ 7786688 w 7786688"/>
              <a:gd name="connsiteY6" fmla="*/ 673261 h 1154162"/>
              <a:gd name="connsiteX7" fmla="*/ 7786688 w 7786688"/>
              <a:gd name="connsiteY7" fmla="*/ 961802 h 1154162"/>
              <a:gd name="connsiteX8" fmla="*/ 7786688 w 7786688"/>
              <a:gd name="connsiteY8" fmla="*/ 1154162 h 1154162"/>
              <a:gd name="connsiteX9" fmla="*/ 6488907 w 7786688"/>
              <a:gd name="connsiteY9" fmla="*/ 1154162 h 1154162"/>
              <a:gd name="connsiteX10" fmla="*/ 5959775 w 7786688"/>
              <a:gd name="connsiteY10" fmla="*/ 1353151 h 1154162"/>
              <a:gd name="connsiteX11" fmla="*/ 4542235 w 7786688"/>
              <a:gd name="connsiteY11" fmla="*/ 1154162 h 1154162"/>
              <a:gd name="connsiteX12" fmla="*/ 0 w 7786688"/>
              <a:gd name="connsiteY12" fmla="*/ 1154162 h 1154162"/>
              <a:gd name="connsiteX13" fmla="*/ 0 w 7786688"/>
              <a:gd name="connsiteY13" fmla="*/ 961802 h 1154162"/>
              <a:gd name="connsiteX14" fmla="*/ 0 w 7786688"/>
              <a:gd name="connsiteY14" fmla="*/ 673261 h 1154162"/>
              <a:gd name="connsiteX15" fmla="*/ 0 w 7786688"/>
              <a:gd name="connsiteY15" fmla="*/ 673261 h 1154162"/>
              <a:gd name="connsiteX16" fmla="*/ 0 w 7786688"/>
              <a:gd name="connsiteY16" fmla="*/ 0 h 1154162"/>
              <a:gd name="connsiteX0" fmla="*/ 0 w 7786688"/>
              <a:gd name="connsiteY0" fmla="*/ 0 h 1353151"/>
              <a:gd name="connsiteX1" fmla="*/ 4542235 w 7786688"/>
              <a:gd name="connsiteY1" fmla="*/ 0 h 1353151"/>
              <a:gd name="connsiteX2" fmla="*/ 4542235 w 7786688"/>
              <a:gd name="connsiteY2" fmla="*/ 0 h 1353151"/>
              <a:gd name="connsiteX3" fmla="*/ 6488907 w 7786688"/>
              <a:gd name="connsiteY3" fmla="*/ 0 h 1353151"/>
              <a:gd name="connsiteX4" fmla="*/ 7786688 w 7786688"/>
              <a:gd name="connsiteY4" fmla="*/ 0 h 1353151"/>
              <a:gd name="connsiteX5" fmla="*/ 7786688 w 7786688"/>
              <a:gd name="connsiteY5" fmla="*/ 673261 h 1353151"/>
              <a:gd name="connsiteX6" fmla="*/ 7786688 w 7786688"/>
              <a:gd name="connsiteY6" fmla="*/ 673261 h 1353151"/>
              <a:gd name="connsiteX7" fmla="*/ 7786688 w 7786688"/>
              <a:gd name="connsiteY7" fmla="*/ 961802 h 1353151"/>
              <a:gd name="connsiteX8" fmla="*/ 7786688 w 7786688"/>
              <a:gd name="connsiteY8" fmla="*/ 1154162 h 1353151"/>
              <a:gd name="connsiteX9" fmla="*/ 7205599 w 7786688"/>
              <a:gd name="connsiteY9" fmla="*/ 1121211 h 1353151"/>
              <a:gd name="connsiteX10" fmla="*/ 5959775 w 7786688"/>
              <a:gd name="connsiteY10" fmla="*/ 1353151 h 1353151"/>
              <a:gd name="connsiteX11" fmla="*/ 4542235 w 7786688"/>
              <a:gd name="connsiteY11" fmla="*/ 1154162 h 1353151"/>
              <a:gd name="connsiteX12" fmla="*/ 0 w 7786688"/>
              <a:gd name="connsiteY12" fmla="*/ 1154162 h 1353151"/>
              <a:gd name="connsiteX13" fmla="*/ 0 w 7786688"/>
              <a:gd name="connsiteY13" fmla="*/ 961802 h 1353151"/>
              <a:gd name="connsiteX14" fmla="*/ 0 w 7786688"/>
              <a:gd name="connsiteY14" fmla="*/ 673261 h 1353151"/>
              <a:gd name="connsiteX15" fmla="*/ 0 w 7786688"/>
              <a:gd name="connsiteY15" fmla="*/ 673261 h 1353151"/>
              <a:gd name="connsiteX16" fmla="*/ 0 w 7786688"/>
              <a:gd name="connsiteY16" fmla="*/ 0 h 1353151"/>
              <a:gd name="connsiteX0" fmla="*/ 0 w 7786688"/>
              <a:gd name="connsiteY0" fmla="*/ 0 h 1353151"/>
              <a:gd name="connsiteX1" fmla="*/ 4542235 w 7786688"/>
              <a:gd name="connsiteY1" fmla="*/ 0 h 1353151"/>
              <a:gd name="connsiteX2" fmla="*/ 4542235 w 7786688"/>
              <a:gd name="connsiteY2" fmla="*/ 0 h 1353151"/>
              <a:gd name="connsiteX3" fmla="*/ 6488907 w 7786688"/>
              <a:gd name="connsiteY3" fmla="*/ 0 h 1353151"/>
              <a:gd name="connsiteX4" fmla="*/ 7786688 w 7786688"/>
              <a:gd name="connsiteY4" fmla="*/ 0 h 1353151"/>
              <a:gd name="connsiteX5" fmla="*/ 7786688 w 7786688"/>
              <a:gd name="connsiteY5" fmla="*/ 673261 h 1353151"/>
              <a:gd name="connsiteX6" fmla="*/ 7786688 w 7786688"/>
              <a:gd name="connsiteY6" fmla="*/ 673261 h 1353151"/>
              <a:gd name="connsiteX7" fmla="*/ 7786688 w 7786688"/>
              <a:gd name="connsiteY7" fmla="*/ 961802 h 1353151"/>
              <a:gd name="connsiteX8" fmla="*/ 7786688 w 7786688"/>
              <a:gd name="connsiteY8" fmla="*/ 1154162 h 1353151"/>
              <a:gd name="connsiteX9" fmla="*/ 7205599 w 7786688"/>
              <a:gd name="connsiteY9" fmla="*/ 1121211 h 1353151"/>
              <a:gd name="connsiteX10" fmla="*/ 5959775 w 7786688"/>
              <a:gd name="connsiteY10" fmla="*/ 1353151 h 1353151"/>
              <a:gd name="connsiteX11" fmla="*/ 6601694 w 7786688"/>
              <a:gd name="connsiteY11" fmla="*/ 1154162 h 1353151"/>
              <a:gd name="connsiteX12" fmla="*/ 0 w 7786688"/>
              <a:gd name="connsiteY12" fmla="*/ 1154162 h 1353151"/>
              <a:gd name="connsiteX13" fmla="*/ 0 w 7786688"/>
              <a:gd name="connsiteY13" fmla="*/ 961802 h 1353151"/>
              <a:gd name="connsiteX14" fmla="*/ 0 w 7786688"/>
              <a:gd name="connsiteY14" fmla="*/ 673261 h 1353151"/>
              <a:gd name="connsiteX15" fmla="*/ 0 w 7786688"/>
              <a:gd name="connsiteY15" fmla="*/ 673261 h 1353151"/>
              <a:gd name="connsiteX16" fmla="*/ 0 w 7786688"/>
              <a:gd name="connsiteY16" fmla="*/ 0 h 1353151"/>
              <a:gd name="connsiteX0" fmla="*/ 0 w 7786688"/>
              <a:gd name="connsiteY0" fmla="*/ 0 h 1386103"/>
              <a:gd name="connsiteX1" fmla="*/ 4542235 w 7786688"/>
              <a:gd name="connsiteY1" fmla="*/ 0 h 1386103"/>
              <a:gd name="connsiteX2" fmla="*/ 4542235 w 7786688"/>
              <a:gd name="connsiteY2" fmla="*/ 0 h 1386103"/>
              <a:gd name="connsiteX3" fmla="*/ 6488907 w 7786688"/>
              <a:gd name="connsiteY3" fmla="*/ 0 h 1386103"/>
              <a:gd name="connsiteX4" fmla="*/ 7786688 w 7786688"/>
              <a:gd name="connsiteY4" fmla="*/ 0 h 1386103"/>
              <a:gd name="connsiteX5" fmla="*/ 7786688 w 7786688"/>
              <a:gd name="connsiteY5" fmla="*/ 673261 h 1386103"/>
              <a:gd name="connsiteX6" fmla="*/ 7786688 w 7786688"/>
              <a:gd name="connsiteY6" fmla="*/ 673261 h 1386103"/>
              <a:gd name="connsiteX7" fmla="*/ 7786688 w 7786688"/>
              <a:gd name="connsiteY7" fmla="*/ 961802 h 1386103"/>
              <a:gd name="connsiteX8" fmla="*/ 7786688 w 7786688"/>
              <a:gd name="connsiteY8" fmla="*/ 1154162 h 1386103"/>
              <a:gd name="connsiteX9" fmla="*/ 7205599 w 7786688"/>
              <a:gd name="connsiteY9" fmla="*/ 1121211 h 1386103"/>
              <a:gd name="connsiteX10" fmla="*/ 6898889 w 7786688"/>
              <a:gd name="connsiteY10" fmla="*/ 1386103 h 1386103"/>
              <a:gd name="connsiteX11" fmla="*/ 6601694 w 7786688"/>
              <a:gd name="connsiteY11" fmla="*/ 1154162 h 1386103"/>
              <a:gd name="connsiteX12" fmla="*/ 0 w 7786688"/>
              <a:gd name="connsiteY12" fmla="*/ 1154162 h 1386103"/>
              <a:gd name="connsiteX13" fmla="*/ 0 w 7786688"/>
              <a:gd name="connsiteY13" fmla="*/ 961802 h 1386103"/>
              <a:gd name="connsiteX14" fmla="*/ 0 w 7786688"/>
              <a:gd name="connsiteY14" fmla="*/ 673261 h 1386103"/>
              <a:gd name="connsiteX15" fmla="*/ 0 w 7786688"/>
              <a:gd name="connsiteY15" fmla="*/ 673261 h 1386103"/>
              <a:gd name="connsiteX16" fmla="*/ 0 w 7786688"/>
              <a:gd name="connsiteY16" fmla="*/ 0 h 1386103"/>
              <a:gd name="connsiteX0" fmla="*/ 0 w 7786688"/>
              <a:gd name="connsiteY0" fmla="*/ 0 h 1386103"/>
              <a:gd name="connsiteX1" fmla="*/ 4542235 w 7786688"/>
              <a:gd name="connsiteY1" fmla="*/ 0 h 1386103"/>
              <a:gd name="connsiteX2" fmla="*/ 4542235 w 7786688"/>
              <a:gd name="connsiteY2" fmla="*/ 0 h 1386103"/>
              <a:gd name="connsiteX3" fmla="*/ 6488907 w 7786688"/>
              <a:gd name="connsiteY3" fmla="*/ 0 h 1386103"/>
              <a:gd name="connsiteX4" fmla="*/ 7786688 w 7786688"/>
              <a:gd name="connsiteY4" fmla="*/ 0 h 1386103"/>
              <a:gd name="connsiteX5" fmla="*/ 7786688 w 7786688"/>
              <a:gd name="connsiteY5" fmla="*/ 673261 h 1386103"/>
              <a:gd name="connsiteX6" fmla="*/ 7786688 w 7786688"/>
              <a:gd name="connsiteY6" fmla="*/ 673261 h 1386103"/>
              <a:gd name="connsiteX7" fmla="*/ 7786688 w 7786688"/>
              <a:gd name="connsiteY7" fmla="*/ 961802 h 1386103"/>
              <a:gd name="connsiteX8" fmla="*/ 7786688 w 7786688"/>
              <a:gd name="connsiteY8" fmla="*/ 1154162 h 1386103"/>
              <a:gd name="connsiteX9" fmla="*/ 7192527 w 7786688"/>
              <a:gd name="connsiteY9" fmla="*/ 1152587 h 1386103"/>
              <a:gd name="connsiteX10" fmla="*/ 6898889 w 7786688"/>
              <a:gd name="connsiteY10" fmla="*/ 1386103 h 1386103"/>
              <a:gd name="connsiteX11" fmla="*/ 6601694 w 7786688"/>
              <a:gd name="connsiteY11" fmla="*/ 1154162 h 1386103"/>
              <a:gd name="connsiteX12" fmla="*/ 0 w 7786688"/>
              <a:gd name="connsiteY12" fmla="*/ 1154162 h 1386103"/>
              <a:gd name="connsiteX13" fmla="*/ 0 w 7786688"/>
              <a:gd name="connsiteY13" fmla="*/ 961802 h 1386103"/>
              <a:gd name="connsiteX14" fmla="*/ 0 w 7786688"/>
              <a:gd name="connsiteY14" fmla="*/ 673261 h 1386103"/>
              <a:gd name="connsiteX15" fmla="*/ 0 w 7786688"/>
              <a:gd name="connsiteY15" fmla="*/ 673261 h 1386103"/>
              <a:gd name="connsiteX16" fmla="*/ 0 w 7786688"/>
              <a:gd name="connsiteY16" fmla="*/ 0 h 1386103"/>
              <a:gd name="connsiteX0" fmla="*/ 0 w 7786688"/>
              <a:gd name="connsiteY0" fmla="*/ 0 h 1327833"/>
              <a:gd name="connsiteX1" fmla="*/ 4542235 w 7786688"/>
              <a:gd name="connsiteY1" fmla="*/ 0 h 1327833"/>
              <a:gd name="connsiteX2" fmla="*/ 4542235 w 7786688"/>
              <a:gd name="connsiteY2" fmla="*/ 0 h 1327833"/>
              <a:gd name="connsiteX3" fmla="*/ 6488907 w 7786688"/>
              <a:gd name="connsiteY3" fmla="*/ 0 h 1327833"/>
              <a:gd name="connsiteX4" fmla="*/ 7786688 w 7786688"/>
              <a:gd name="connsiteY4" fmla="*/ 0 h 1327833"/>
              <a:gd name="connsiteX5" fmla="*/ 7786688 w 7786688"/>
              <a:gd name="connsiteY5" fmla="*/ 673261 h 1327833"/>
              <a:gd name="connsiteX6" fmla="*/ 7786688 w 7786688"/>
              <a:gd name="connsiteY6" fmla="*/ 673261 h 1327833"/>
              <a:gd name="connsiteX7" fmla="*/ 7786688 w 7786688"/>
              <a:gd name="connsiteY7" fmla="*/ 961802 h 1327833"/>
              <a:gd name="connsiteX8" fmla="*/ 7786688 w 7786688"/>
              <a:gd name="connsiteY8" fmla="*/ 1154162 h 1327833"/>
              <a:gd name="connsiteX9" fmla="*/ 7192527 w 7786688"/>
              <a:gd name="connsiteY9" fmla="*/ 1152587 h 1327833"/>
              <a:gd name="connsiteX10" fmla="*/ 6894531 w 7786688"/>
              <a:gd name="connsiteY10" fmla="*/ 1327833 h 1327833"/>
              <a:gd name="connsiteX11" fmla="*/ 6601694 w 7786688"/>
              <a:gd name="connsiteY11" fmla="*/ 1154162 h 1327833"/>
              <a:gd name="connsiteX12" fmla="*/ 0 w 7786688"/>
              <a:gd name="connsiteY12" fmla="*/ 1154162 h 1327833"/>
              <a:gd name="connsiteX13" fmla="*/ 0 w 7786688"/>
              <a:gd name="connsiteY13" fmla="*/ 961802 h 1327833"/>
              <a:gd name="connsiteX14" fmla="*/ 0 w 7786688"/>
              <a:gd name="connsiteY14" fmla="*/ 673261 h 1327833"/>
              <a:gd name="connsiteX15" fmla="*/ 0 w 7786688"/>
              <a:gd name="connsiteY15" fmla="*/ 673261 h 1327833"/>
              <a:gd name="connsiteX16" fmla="*/ 0 w 7786688"/>
              <a:gd name="connsiteY16" fmla="*/ 0 h 1327833"/>
              <a:gd name="connsiteX0" fmla="*/ 0 w 7786688"/>
              <a:gd name="connsiteY0" fmla="*/ 0 h 1327833"/>
              <a:gd name="connsiteX1" fmla="*/ 4542235 w 7786688"/>
              <a:gd name="connsiteY1" fmla="*/ 0 h 1327833"/>
              <a:gd name="connsiteX2" fmla="*/ 4542235 w 7786688"/>
              <a:gd name="connsiteY2" fmla="*/ 0 h 1327833"/>
              <a:gd name="connsiteX3" fmla="*/ 6488907 w 7786688"/>
              <a:gd name="connsiteY3" fmla="*/ 0 h 1327833"/>
              <a:gd name="connsiteX4" fmla="*/ 7786688 w 7786688"/>
              <a:gd name="connsiteY4" fmla="*/ 0 h 1327833"/>
              <a:gd name="connsiteX5" fmla="*/ 7786688 w 7786688"/>
              <a:gd name="connsiteY5" fmla="*/ 673261 h 1327833"/>
              <a:gd name="connsiteX6" fmla="*/ 7786688 w 7786688"/>
              <a:gd name="connsiteY6" fmla="*/ 673261 h 1327833"/>
              <a:gd name="connsiteX7" fmla="*/ 7786688 w 7786688"/>
              <a:gd name="connsiteY7" fmla="*/ 961802 h 1327833"/>
              <a:gd name="connsiteX8" fmla="*/ 7786688 w 7786688"/>
              <a:gd name="connsiteY8" fmla="*/ 1154162 h 1327833"/>
              <a:gd name="connsiteX9" fmla="*/ 7192527 w 7786688"/>
              <a:gd name="connsiteY9" fmla="*/ 1152587 h 1327833"/>
              <a:gd name="connsiteX10" fmla="*/ 6894531 w 7786688"/>
              <a:gd name="connsiteY10" fmla="*/ 1327833 h 1327833"/>
              <a:gd name="connsiteX11" fmla="*/ 6749841 w 7786688"/>
              <a:gd name="connsiteY11" fmla="*/ 1158644 h 1327833"/>
              <a:gd name="connsiteX12" fmla="*/ 0 w 7786688"/>
              <a:gd name="connsiteY12" fmla="*/ 1154162 h 1327833"/>
              <a:gd name="connsiteX13" fmla="*/ 0 w 7786688"/>
              <a:gd name="connsiteY13" fmla="*/ 961802 h 1327833"/>
              <a:gd name="connsiteX14" fmla="*/ 0 w 7786688"/>
              <a:gd name="connsiteY14" fmla="*/ 673261 h 1327833"/>
              <a:gd name="connsiteX15" fmla="*/ 0 w 7786688"/>
              <a:gd name="connsiteY15" fmla="*/ 673261 h 1327833"/>
              <a:gd name="connsiteX16" fmla="*/ 0 w 7786688"/>
              <a:gd name="connsiteY16" fmla="*/ 0 h 1327833"/>
              <a:gd name="connsiteX0" fmla="*/ 0 w 7786688"/>
              <a:gd name="connsiteY0" fmla="*/ 0 h 1327833"/>
              <a:gd name="connsiteX1" fmla="*/ 4542235 w 7786688"/>
              <a:gd name="connsiteY1" fmla="*/ 0 h 1327833"/>
              <a:gd name="connsiteX2" fmla="*/ 4542235 w 7786688"/>
              <a:gd name="connsiteY2" fmla="*/ 0 h 1327833"/>
              <a:gd name="connsiteX3" fmla="*/ 6488907 w 7786688"/>
              <a:gd name="connsiteY3" fmla="*/ 0 h 1327833"/>
              <a:gd name="connsiteX4" fmla="*/ 7786688 w 7786688"/>
              <a:gd name="connsiteY4" fmla="*/ 0 h 1327833"/>
              <a:gd name="connsiteX5" fmla="*/ 7786688 w 7786688"/>
              <a:gd name="connsiteY5" fmla="*/ 673261 h 1327833"/>
              <a:gd name="connsiteX6" fmla="*/ 7786688 w 7786688"/>
              <a:gd name="connsiteY6" fmla="*/ 673261 h 1327833"/>
              <a:gd name="connsiteX7" fmla="*/ 7786688 w 7786688"/>
              <a:gd name="connsiteY7" fmla="*/ 961802 h 1327833"/>
              <a:gd name="connsiteX8" fmla="*/ 7786688 w 7786688"/>
              <a:gd name="connsiteY8" fmla="*/ 1154162 h 1327833"/>
              <a:gd name="connsiteX9" fmla="*/ 6987736 w 7786688"/>
              <a:gd name="connsiteY9" fmla="*/ 1170516 h 1327833"/>
              <a:gd name="connsiteX10" fmla="*/ 6894531 w 7786688"/>
              <a:gd name="connsiteY10" fmla="*/ 1327833 h 1327833"/>
              <a:gd name="connsiteX11" fmla="*/ 6749841 w 7786688"/>
              <a:gd name="connsiteY11" fmla="*/ 1158644 h 1327833"/>
              <a:gd name="connsiteX12" fmla="*/ 0 w 7786688"/>
              <a:gd name="connsiteY12" fmla="*/ 1154162 h 1327833"/>
              <a:gd name="connsiteX13" fmla="*/ 0 w 7786688"/>
              <a:gd name="connsiteY13" fmla="*/ 961802 h 1327833"/>
              <a:gd name="connsiteX14" fmla="*/ 0 w 7786688"/>
              <a:gd name="connsiteY14" fmla="*/ 673261 h 1327833"/>
              <a:gd name="connsiteX15" fmla="*/ 0 w 7786688"/>
              <a:gd name="connsiteY15" fmla="*/ 673261 h 1327833"/>
              <a:gd name="connsiteX16" fmla="*/ 0 w 7786688"/>
              <a:gd name="connsiteY16" fmla="*/ 0 h 1327833"/>
              <a:gd name="connsiteX0" fmla="*/ 0 w 7786688"/>
              <a:gd name="connsiteY0" fmla="*/ 0 h 1327833"/>
              <a:gd name="connsiteX1" fmla="*/ 4542235 w 7786688"/>
              <a:gd name="connsiteY1" fmla="*/ 0 h 1327833"/>
              <a:gd name="connsiteX2" fmla="*/ 4542235 w 7786688"/>
              <a:gd name="connsiteY2" fmla="*/ 0 h 1327833"/>
              <a:gd name="connsiteX3" fmla="*/ 6488907 w 7786688"/>
              <a:gd name="connsiteY3" fmla="*/ 0 h 1327833"/>
              <a:gd name="connsiteX4" fmla="*/ 7786688 w 7786688"/>
              <a:gd name="connsiteY4" fmla="*/ 0 h 1327833"/>
              <a:gd name="connsiteX5" fmla="*/ 7786688 w 7786688"/>
              <a:gd name="connsiteY5" fmla="*/ 673261 h 1327833"/>
              <a:gd name="connsiteX6" fmla="*/ 7786688 w 7786688"/>
              <a:gd name="connsiteY6" fmla="*/ 673261 h 1327833"/>
              <a:gd name="connsiteX7" fmla="*/ 7786688 w 7786688"/>
              <a:gd name="connsiteY7" fmla="*/ 961802 h 1327833"/>
              <a:gd name="connsiteX8" fmla="*/ 7786688 w 7786688"/>
              <a:gd name="connsiteY8" fmla="*/ 1154162 h 1327833"/>
              <a:gd name="connsiteX9" fmla="*/ 6987736 w 7786688"/>
              <a:gd name="connsiteY9" fmla="*/ 1166034 h 1327833"/>
              <a:gd name="connsiteX10" fmla="*/ 6894531 w 7786688"/>
              <a:gd name="connsiteY10" fmla="*/ 1327833 h 1327833"/>
              <a:gd name="connsiteX11" fmla="*/ 6749841 w 7786688"/>
              <a:gd name="connsiteY11" fmla="*/ 1158644 h 1327833"/>
              <a:gd name="connsiteX12" fmla="*/ 0 w 7786688"/>
              <a:gd name="connsiteY12" fmla="*/ 1154162 h 1327833"/>
              <a:gd name="connsiteX13" fmla="*/ 0 w 7786688"/>
              <a:gd name="connsiteY13" fmla="*/ 961802 h 1327833"/>
              <a:gd name="connsiteX14" fmla="*/ 0 w 7786688"/>
              <a:gd name="connsiteY14" fmla="*/ 673261 h 1327833"/>
              <a:gd name="connsiteX15" fmla="*/ 0 w 7786688"/>
              <a:gd name="connsiteY15" fmla="*/ 673261 h 1327833"/>
              <a:gd name="connsiteX16" fmla="*/ 0 w 7786688"/>
              <a:gd name="connsiteY16" fmla="*/ 0 h 1327833"/>
              <a:gd name="connsiteX0" fmla="*/ 0 w 7786688"/>
              <a:gd name="connsiteY0" fmla="*/ 0 h 1305421"/>
              <a:gd name="connsiteX1" fmla="*/ 4542235 w 7786688"/>
              <a:gd name="connsiteY1" fmla="*/ 0 h 1305421"/>
              <a:gd name="connsiteX2" fmla="*/ 4542235 w 7786688"/>
              <a:gd name="connsiteY2" fmla="*/ 0 h 1305421"/>
              <a:gd name="connsiteX3" fmla="*/ 6488907 w 7786688"/>
              <a:gd name="connsiteY3" fmla="*/ 0 h 1305421"/>
              <a:gd name="connsiteX4" fmla="*/ 7786688 w 7786688"/>
              <a:gd name="connsiteY4" fmla="*/ 0 h 1305421"/>
              <a:gd name="connsiteX5" fmla="*/ 7786688 w 7786688"/>
              <a:gd name="connsiteY5" fmla="*/ 673261 h 1305421"/>
              <a:gd name="connsiteX6" fmla="*/ 7786688 w 7786688"/>
              <a:gd name="connsiteY6" fmla="*/ 673261 h 1305421"/>
              <a:gd name="connsiteX7" fmla="*/ 7786688 w 7786688"/>
              <a:gd name="connsiteY7" fmla="*/ 961802 h 1305421"/>
              <a:gd name="connsiteX8" fmla="*/ 7786688 w 7786688"/>
              <a:gd name="connsiteY8" fmla="*/ 1154162 h 1305421"/>
              <a:gd name="connsiteX9" fmla="*/ 6987736 w 7786688"/>
              <a:gd name="connsiteY9" fmla="*/ 1166034 h 1305421"/>
              <a:gd name="connsiteX10" fmla="*/ 6868388 w 7786688"/>
              <a:gd name="connsiteY10" fmla="*/ 1305421 h 1305421"/>
              <a:gd name="connsiteX11" fmla="*/ 6749841 w 7786688"/>
              <a:gd name="connsiteY11" fmla="*/ 1158644 h 1305421"/>
              <a:gd name="connsiteX12" fmla="*/ 0 w 7786688"/>
              <a:gd name="connsiteY12" fmla="*/ 1154162 h 1305421"/>
              <a:gd name="connsiteX13" fmla="*/ 0 w 7786688"/>
              <a:gd name="connsiteY13" fmla="*/ 961802 h 1305421"/>
              <a:gd name="connsiteX14" fmla="*/ 0 w 7786688"/>
              <a:gd name="connsiteY14" fmla="*/ 673261 h 1305421"/>
              <a:gd name="connsiteX15" fmla="*/ 0 w 7786688"/>
              <a:gd name="connsiteY15" fmla="*/ 673261 h 1305421"/>
              <a:gd name="connsiteX16" fmla="*/ 0 w 7786688"/>
              <a:gd name="connsiteY16" fmla="*/ 0 h 1305421"/>
              <a:gd name="connsiteX0" fmla="*/ 0 w 7786688"/>
              <a:gd name="connsiteY0" fmla="*/ 0 h 1305421"/>
              <a:gd name="connsiteX1" fmla="*/ 4542235 w 7786688"/>
              <a:gd name="connsiteY1" fmla="*/ 0 h 1305421"/>
              <a:gd name="connsiteX2" fmla="*/ 4542235 w 7786688"/>
              <a:gd name="connsiteY2" fmla="*/ 0 h 1305421"/>
              <a:gd name="connsiteX3" fmla="*/ 6488907 w 7786688"/>
              <a:gd name="connsiteY3" fmla="*/ 0 h 1305421"/>
              <a:gd name="connsiteX4" fmla="*/ 7786688 w 7786688"/>
              <a:gd name="connsiteY4" fmla="*/ 0 h 1305421"/>
              <a:gd name="connsiteX5" fmla="*/ 7786688 w 7786688"/>
              <a:gd name="connsiteY5" fmla="*/ 673261 h 1305421"/>
              <a:gd name="connsiteX6" fmla="*/ 7786688 w 7786688"/>
              <a:gd name="connsiteY6" fmla="*/ 673261 h 1305421"/>
              <a:gd name="connsiteX7" fmla="*/ 7786688 w 7786688"/>
              <a:gd name="connsiteY7" fmla="*/ 961802 h 1305421"/>
              <a:gd name="connsiteX8" fmla="*/ 7786688 w 7786688"/>
              <a:gd name="connsiteY8" fmla="*/ 1154162 h 1305421"/>
              <a:gd name="connsiteX9" fmla="*/ 6987736 w 7786688"/>
              <a:gd name="connsiteY9" fmla="*/ 1166034 h 1305421"/>
              <a:gd name="connsiteX10" fmla="*/ 6868388 w 7786688"/>
              <a:gd name="connsiteY10" fmla="*/ 1305421 h 1305421"/>
              <a:gd name="connsiteX11" fmla="*/ 6681155 w 7786688"/>
              <a:gd name="connsiteY11" fmla="*/ 1158644 h 1305421"/>
              <a:gd name="connsiteX12" fmla="*/ 0 w 7786688"/>
              <a:gd name="connsiteY12" fmla="*/ 1154162 h 1305421"/>
              <a:gd name="connsiteX13" fmla="*/ 0 w 7786688"/>
              <a:gd name="connsiteY13" fmla="*/ 961802 h 1305421"/>
              <a:gd name="connsiteX14" fmla="*/ 0 w 7786688"/>
              <a:gd name="connsiteY14" fmla="*/ 673261 h 1305421"/>
              <a:gd name="connsiteX15" fmla="*/ 0 w 7786688"/>
              <a:gd name="connsiteY15" fmla="*/ 673261 h 1305421"/>
              <a:gd name="connsiteX16" fmla="*/ 0 w 7786688"/>
              <a:gd name="connsiteY16" fmla="*/ 0 h 1305421"/>
              <a:gd name="connsiteX0" fmla="*/ 0 w 7786688"/>
              <a:gd name="connsiteY0" fmla="*/ 0 h 1305421"/>
              <a:gd name="connsiteX1" fmla="*/ 4542235 w 7786688"/>
              <a:gd name="connsiteY1" fmla="*/ 0 h 1305421"/>
              <a:gd name="connsiteX2" fmla="*/ 4542235 w 7786688"/>
              <a:gd name="connsiteY2" fmla="*/ 0 h 1305421"/>
              <a:gd name="connsiteX3" fmla="*/ 6488907 w 7786688"/>
              <a:gd name="connsiteY3" fmla="*/ 0 h 1305421"/>
              <a:gd name="connsiteX4" fmla="*/ 7786688 w 7786688"/>
              <a:gd name="connsiteY4" fmla="*/ 0 h 1305421"/>
              <a:gd name="connsiteX5" fmla="*/ 7786688 w 7786688"/>
              <a:gd name="connsiteY5" fmla="*/ 673261 h 1305421"/>
              <a:gd name="connsiteX6" fmla="*/ 7786688 w 7786688"/>
              <a:gd name="connsiteY6" fmla="*/ 673261 h 1305421"/>
              <a:gd name="connsiteX7" fmla="*/ 7786688 w 7786688"/>
              <a:gd name="connsiteY7" fmla="*/ 961802 h 1305421"/>
              <a:gd name="connsiteX8" fmla="*/ 7786688 w 7786688"/>
              <a:gd name="connsiteY8" fmla="*/ 1154162 h 1305421"/>
              <a:gd name="connsiteX9" fmla="*/ 7068543 w 7786688"/>
              <a:gd name="connsiteY9" fmla="*/ 1161878 h 1305421"/>
              <a:gd name="connsiteX10" fmla="*/ 6868388 w 7786688"/>
              <a:gd name="connsiteY10" fmla="*/ 1305421 h 1305421"/>
              <a:gd name="connsiteX11" fmla="*/ 6681155 w 7786688"/>
              <a:gd name="connsiteY11" fmla="*/ 1158644 h 1305421"/>
              <a:gd name="connsiteX12" fmla="*/ 0 w 7786688"/>
              <a:gd name="connsiteY12" fmla="*/ 1154162 h 1305421"/>
              <a:gd name="connsiteX13" fmla="*/ 0 w 7786688"/>
              <a:gd name="connsiteY13" fmla="*/ 961802 h 1305421"/>
              <a:gd name="connsiteX14" fmla="*/ 0 w 7786688"/>
              <a:gd name="connsiteY14" fmla="*/ 673261 h 1305421"/>
              <a:gd name="connsiteX15" fmla="*/ 0 w 7786688"/>
              <a:gd name="connsiteY15" fmla="*/ 673261 h 1305421"/>
              <a:gd name="connsiteX16" fmla="*/ 0 w 7786688"/>
              <a:gd name="connsiteY16" fmla="*/ 0 h 1305421"/>
              <a:gd name="connsiteX0" fmla="*/ 0 w 7786688"/>
              <a:gd name="connsiteY0" fmla="*/ 0 h 1322047"/>
              <a:gd name="connsiteX1" fmla="*/ 4542235 w 7786688"/>
              <a:gd name="connsiteY1" fmla="*/ 0 h 1322047"/>
              <a:gd name="connsiteX2" fmla="*/ 4542235 w 7786688"/>
              <a:gd name="connsiteY2" fmla="*/ 0 h 1322047"/>
              <a:gd name="connsiteX3" fmla="*/ 6488907 w 7786688"/>
              <a:gd name="connsiteY3" fmla="*/ 0 h 1322047"/>
              <a:gd name="connsiteX4" fmla="*/ 7786688 w 7786688"/>
              <a:gd name="connsiteY4" fmla="*/ 0 h 1322047"/>
              <a:gd name="connsiteX5" fmla="*/ 7786688 w 7786688"/>
              <a:gd name="connsiteY5" fmla="*/ 673261 h 1322047"/>
              <a:gd name="connsiteX6" fmla="*/ 7786688 w 7786688"/>
              <a:gd name="connsiteY6" fmla="*/ 673261 h 1322047"/>
              <a:gd name="connsiteX7" fmla="*/ 7786688 w 7786688"/>
              <a:gd name="connsiteY7" fmla="*/ 961802 h 1322047"/>
              <a:gd name="connsiteX8" fmla="*/ 7786688 w 7786688"/>
              <a:gd name="connsiteY8" fmla="*/ 1154162 h 1322047"/>
              <a:gd name="connsiteX9" fmla="*/ 7068543 w 7786688"/>
              <a:gd name="connsiteY9" fmla="*/ 1161878 h 1322047"/>
              <a:gd name="connsiteX10" fmla="*/ 6900711 w 7786688"/>
              <a:gd name="connsiteY10" fmla="*/ 1322047 h 1322047"/>
              <a:gd name="connsiteX11" fmla="*/ 6681155 w 7786688"/>
              <a:gd name="connsiteY11" fmla="*/ 1158644 h 1322047"/>
              <a:gd name="connsiteX12" fmla="*/ 0 w 7786688"/>
              <a:gd name="connsiteY12" fmla="*/ 1154162 h 1322047"/>
              <a:gd name="connsiteX13" fmla="*/ 0 w 7786688"/>
              <a:gd name="connsiteY13" fmla="*/ 961802 h 1322047"/>
              <a:gd name="connsiteX14" fmla="*/ 0 w 7786688"/>
              <a:gd name="connsiteY14" fmla="*/ 673261 h 1322047"/>
              <a:gd name="connsiteX15" fmla="*/ 0 w 7786688"/>
              <a:gd name="connsiteY15" fmla="*/ 673261 h 1322047"/>
              <a:gd name="connsiteX16" fmla="*/ 0 w 7786688"/>
              <a:gd name="connsiteY16" fmla="*/ 0 h 132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86688" h="1322047">
                <a:moveTo>
                  <a:pt x="0" y="0"/>
                </a:moveTo>
                <a:lnTo>
                  <a:pt x="4542235" y="0"/>
                </a:lnTo>
                <a:lnTo>
                  <a:pt x="4542235" y="0"/>
                </a:lnTo>
                <a:lnTo>
                  <a:pt x="6488907" y="0"/>
                </a:lnTo>
                <a:lnTo>
                  <a:pt x="7786688" y="0"/>
                </a:lnTo>
                <a:lnTo>
                  <a:pt x="7786688" y="673261"/>
                </a:lnTo>
                <a:lnTo>
                  <a:pt x="7786688" y="673261"/>
                </a:lnTo>
                <a:lnTo>
                  <a:pt x="7786688" y="961802"/>
                </a:lnTo>
                <a:lnTo>
                  <a:pt x="7786688" y="1154162"/>
                </a:lnTo>
                <a:lnTo>
                  <a:pt x="7068543" y="1161878"/>
                </a:lnTo>
                <a:lnTo>
                  <a:pt x="6900711" y="1322047"/>
                </a:lnTo>
                <a:lnTo>
                  <a:pt x="6681155" y="1158644"/>
                </a:lnTo>
                <a:lnTo>
                  <a:pt x="0" y="1154162"/>
                </a:lnTo>
                <a:lnTo>
                  <a:pt x="0" y="961802"/>
                </a:lnTo>
                <a:lnTo>
                  <a:pt x="0" y="673261"/>
                </a:lnTo>
                <a:lnTo>
                  <a:pt x="0" y="673261"/>
                </a:lnTo>
                <a:lnTo>
                  <a:pt x="0" y="0"/>
                </a:lnTo>
                <a:close/>
              </a:path>
            </a:pathLst>
          </a:custGeom>
          <a:noFill/>
          <a:ln>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894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pt-PT" sz="2400"/>
              <a:t>Taxonomia</a:t>
            </a:r>
          </a:p>
        </p:txBody>
      </p:sp>
      <p:grpSp>
        <p:nvGrpSpPr>
          <p:cNvPr id="31" name="Group 30">
            <a:extLst>
              <a:ext uri="{FF2B5EF4-FFF2-40B4-BE49-F238E27FC236}">
                <a16:creationId xmlns:a16="http://schemas.microsoft.com/office/drawing/2014/main" id="{9CCB0116-5626-561D-6F97-10D44C3E9BAD}"/>
              </a:ext>
            </a:extLst>
          </p:cNvPr>
          <p:cNvGrpSpPr/>
          <p:nvPr/>
        </p:nvGrpSpPr>
        <p:grpSpPr>
          <a:xfrm>
            <a:off x="1823044" y="732656"/>
            <a:ext cx="4813786" cy="4074898"/>
            <a:chOff x="1713394" y="502200"/>
            <a:chExt cx="5829935" cy="4998974"/>
          </a:xfrm>
        </p:grpSpPr>
        <p:sp>
          <p:nvSpPr>
            <p:cNvPr id="3" name="Rechteck 3">
              <a:extLst>
                <a:ext uri="{FF2B5EF4-FFF2-40B4-BE49-F238E27FC236}">
                  <a16:creationId xmlns:a16="http://schemas.microsoft.com/office/drawing/2014/main" id="{65B4E2D3-8FD3-9046-75C8-BB5C9CE980A8}"/>
                </a:ext>
              </a:extLst>
            </p:cNvPr>
            <p:cNvSpPr/>
            <p:nvPr/>
          </p:nvSpPr>
          <p:spPr>
            <a:xfrm>
              <a:off x="1713394" y="4818549"/>
              <a:ext cx="5813425" cy="667385"/>
            </a:xfrm>
            <a:prstGeom prst="rect">
              <a:avLst/>
            </a:prstGeom>
            <a:solidFill>
              <a:srgbClr val="D7E3AF">
                <a:alpha val="50000"/>
              </a:srgbClr>
            </a:solidFill>
            <a:ln w="12700" cap="flat" cmpd="sng" algn="ctr">
              <a:noFill/>
              <a:prstDash val="solid"/>
              <a:miter lim="800000"/>
            </a:ln>
            <a:effectLst/>
          </p:spPr>
          <p:txBody>
            <a:bodyPr rtlCol="0" anchor="ctr"/>
            <a:lstStyle/>
            <a:p>
              <a:endParaRPr lang="de-DE" sz="1600"/>
            </a:p>
          </p:txBody>
        </p:sp>
        <p:sp>
          <p:nvSpPr>
            <p:cNvPr id="4" name="Rechteck 4">
              <a:extLst>
                <a:ext uri="{FF2B5EF4-FFF2-40B4-BE49-F238E27FC236}">
                  <a16:creationId xmlns:a16="http://schemas.microsoft.com/office/drawing/2014/main" id="{C19CA67F-DE49-AAD0-2571-758A791BEF92}"/>
                </a:ext>
              </a:extLst>
            </p:cNvPr>
            <p:cNvSpPr/>
            <p:nvPr/>
          </p:nvSpPr>
          <p:spPr>
            <a:xfrm>
              <a:off x="1713394" y="3994954"/>
              <a:ext cx="5813425" cy="667385"/>
            </a:xfrm>
            <a:prstGeom prst="rect">
              <a:avLst/>
            </a:prstGeom>
            <a:solidFill>
              <a:srgbClr val="D7E3AF">
                <a:alpha val="50000"/>
              </a:srgbClr>
            </a:solidFill>
            <a:ln w="12700" cap="flat" cmpd="sng" algn="ctr">
              <a:noFill/>
              <a:prstDash val="solid"/>
              <a:miter lim="800000"/>
            </a:ln>
            <a:effectLst/>
          </p:spPr>
          <p:txBody>
            <a:bodyPr rtlCol="0" anchor="ctr"/>
            <a:lstStyle/>
            <a:p>
              <a:endParaRPr lang="de-DE" sz="1600"/>
            </a:p>
          </p:txBody>
        </p:sp>
        <p:sp>
          <p:nvSpPr>
            <p:cNvPr id="6" name="Rechteck 5">
              <a:extLst>
                <a:ext uri="{FF2B5EF4-FFF2-40B4-BE49-F238E27FC236}">
                  <a16:creationId xmlns:a16="http://schemas.microsoft.com/office/drawing/2014/main" id="{957C5087-9FEF-F30B-119B-C1A3863822AC}"/>
                </a:ext>
              </a:extLst>
            </p:cNvPr>
            <p:cNvSpPr/>
            <p:nvPr/>
          </p:nvSpPr>
          <p:spPr>
            <a:xfrm>
              <a:off x="1729904" y="3119289"/>
              <a:ext cx="5813425" cy="667385"/>
            </a:xfrm>
            <a:prstGeom prst="rect">
              <a:avLst/>
            </a:prstGeom>
            <a:solidFill>
              <a:srgbClr val="D7E3AF">
                <a:alpha val="50000"/>
              </a:srgbClr>
            </a:solidFill>
            <a:ln w="12700" cap="flat" cmpd="sng" algn="ctr">
              <a:noFill/>
              <a:prstDash val="solid"/>
              <a:miter lim="800000"/>
            </a:ln>
            <a:effectLst/>
          </p:spPr>
          <p:txBody>
            <a:bodyPr rtlCol="0" anchor="ctr"/>
            <a:lstStyle/>
            <a:p>
              <a:endParaRPr lang="de-DE" sz="1600"/>
            </a:p>
          </p:txBody>
        </p:sp>
        <p:sp>
          <p:nvSpPr>
            <p:cNvPr id="7" name="Rechteck 6">
              <a:extLst>
                <a:ext uri="{FF2B5EF4-FFF2-40B4-BE49-F238E27FC236}">
                  <a16:creationId xmlns:a16="http://schemas.microsoft.com/office/drawing/2014/main" id="{3B768A2A-1AD6-AED2-752E-DF2329881297}"/>
                </a:ext>
              </a:extLst>
            </p:cNvPr>
            <p:cNvSpPr/>
            <p:nvPr/>
          </p:nvSpPr>
          <p:spPr>
            <a:xfrm>
              <a:off x="1714029" y="2300774"/>
              <a:ext cx="5813425" cy="667385"/>
            </a:xfrm>
            <a:prstGeom prst="rect">
              <a:avLst/>
            </a:prstGeom>
            <a:solidFill>
              <a:srgbClr val="D7E3AF">
                <a:alpha val="50000"/>
              </a:srgbClr>
            </a:solidFill>
            <a:ln w="12700" cap="flat" cmpd="sng" algn="ctr">
              <a:noFill/>
              <a:prstDash val="solid"/>
              <a:miter lim="800000"/>
            </a:ln>
            <a:effectLst/>
          </p:spPr>
          <p:txBody>
            <a:bodyPr rtlCol="0" anchor="ctr"/>
            <a:lstStyle/>
            <a:p>
              <a:endParaRPr lang="de-DE" sz="1600"/>
            </a:p>
          </p:txBody>
        </p:sp>
        <p:sp>
          <p:nvSpPr>
            <p:cNvPr id="8" name="Rechteck 7">
              <a:extLst>
                <a:ext uri="{FF2B5EF4-FFF2-40B4-BE49-F238E27FC236}">
                  <a16:creationId xmlns:a16="http://schemas.microsoft.com/office/drawing/2014/main" id="{ECF274B0-8C99-0488-5105-790E638C6B7B}"/>
                </a:ext>
              </a:extLst>
            </p:cNvPr>
            <p:cNvSpPr/>
            <p:nvPr/>
          </p:nvSpPr>
          <p:spPr>
            <a:xfrm>
              <a:off x="1714029" y="1381294"/>
              <a:ext cx="5813425" cy="667385"/>
            </a:xfrm>
            <a:prstGeom prst="rect">
              <a:avLst/>
            </a:prstGeom>
            <a:solidFill>
              <a:srgbClr val="D7E3AF">
                <a:alpha val="50000"/>
              </a:srgbClr>
            </a:solidFill>
            <a:ln w="12700" cap="flat" cmpd="sng" algn="ctr">
              <a:noFill/>
              <a:prstDash val="solid"/>
              <a:miter lim="800000"/>
            </a:ln>
            <a:effectLst/>
          </p:spPr>
          <p:txBody>
            <a:bodyPr rtlCol="0" anchor="ctr"/>
            <a:lstStyle/>
            <a:p>
              <a:endParaRPr lang="de-DE" sz="1600"/>
            </a:p>
          </p:txBody>
        </p:sp>
        <p:sp>
          <p:nvSpPr>
            <p:cNvPr id="9" name="Rechteck 8">
              <a:extLst>
                <a:ext uri="{FF2B5EF4-FFF2-40B4-BE49-F238E27FC236}">
                  <a16:creationId xmlns:a16="http://schemas.microsoft.com/office/drawing/2014/main" id="{EDC91961-118E-F96C-9D81-E1879FDA4689}"/>
                </a:ext>
              </a:extLst>
            </p:cNvPr>
            <p:cNvSpPr/>
            <p:nvPr/>
          </p:nvSpPr>
          <p:spPr>
            <a:xfrm>
              <a:off x="1713394" y="517694"/>
              <a:ext cx="5813425" cy="667385"/>
            </a:xfrm>
            <a:prstGeom prst="rect">
              <a:avLst/>
            </a:prstGeom>
            <a:solidFill>
              <a:srgbClr val="D7E3AF">
                <a:alpha val="50000"/>
              </a:srgbClr>
            </a:solidFill>
            <a:ln w="12700" cap="flat" cmpd="sng" algn="ctr">
              <a:noFill/>
              <a:prstDash val="solid"/>
              <a:miter lim="800000"/>
            </a:ln>
            <a:effectLst/>
          </p:spPr>
          <p:txBody>
            <a:bodyPr rtlCol="0" anchor="ctr"/>
            <a:lstStyle/>
            <a:p>
              <a:endParaRPr lang="de-DE" sz="1600"/>
            </a:p>
          </p:txBody>
        </p:sp>
        <p:sp>
          <p:nvSpPr>
            <p:cNvPr id="10" name="Rechteck 9">
              <a:extLst>
                <a:ext uri="{FF2B5EF4-FFF2-40B4-BE49-F238E27FC236}">
                  <a16:creationId xmlns:a16="http://schemas.microsoft.com/office/drawing/2014/main" id="{86EBA126-43BF-A4A4-BEAB-744A64C4A2D2}"/>
                </a:ext>
              </a:extLst>
            </p:cNvPr>
            <p:cNvSpPr/>
            <p:nvPr/>
          </p:nvSpPr>
          <p:spPr>
            <a:xfrm rot="16200000">
              <a:off x="-119658" y="2335889"/>
              <a:ext cx="4998974" cy="1331595"/>
            </a:xfrm>
            <a:prstGeom prst="rect">
              <a:avLst/>
            </a:prstGeom>
            <a:solidFill>
              <a:srgbClr val="ACC700"/>
            </a:solidFill>
            <a:ln w="12700" cap="flat" cmpd="sng" algn="ctr">
              <a:noFill/>
              <a:prstDash val="solid"/>
              <a:miter lim="800000"/>
            </a:ln>
            <a:effectLst/>
          </p:spPr>
          <p:txBody>
            <a:bodyPr rtlCol="0" anchor="ctr"/>
            <a:lstStyle/>
            <a:p>
              <a:endParaRPr lang="de-DE" sz="1600"/>
            </a:p>
          </p:txBody>
        </p:sp>
        <p:sp>
          <p:nvSpPr>
            <p:cNvPr id="11" name="Rechteck 19">
              <a:extLst>
                <a:ext uri="{FF2B5EF4-FFF2-40B4-BE49-F238E27FC236}">
                  <a16:creationId xmlns:a16="http://schemas.microsoft.com/office/drawing/2014/main" id="{E2874F16-D6D2-4F25-4022-68474B7DD5ED}"/>
                </a:ext>
              </a:extLst>
            </p:cNvPr>
            <p:cNvSpPr>
              <a:spLocks noChangeArrowheads="1"/>
            </p:cNvSpPr>
            <p:nvPr/>
          </p:nvSpPr>
          <p:spPr bwMode="auto">
            <a:xfrm>
              <a:off x="1773719" y="517694"/>
              <a:ext cx="1120775" cy="619264"/>
            </a:xfrm>
            <a:prstGeom prst="rect">
              <a:avLst/>
            </a:prstGeom>
            <a:solidFill>
              <a:srgbClr val="FFFFFF"/>
            </a:solidFill>
            <a:ln w="6350">
              <a:solidFill>
                <a:srgbClr val="D7E3A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1" i="1"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Backend</a:t>
              </a:r>
              <a:br>
                <a:rPr kumimoji="0" lang="pt-PT" sz="800" b="1"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br>
              <a:r>
                <a:rPr kumimoji="0" lang="pt-PT" sz="800" b="1"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a:t>
              </a:r>
              <a:r>
                <a:rPr kumimoji="0" lang="pt-PT" sz="800" b="1" i="1"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software</a:t>
              </a:r>
              <a:r>
                <a:rPr kumimoji="0" lang="pt-PT" sz="800" b="1"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a:t>
              </a:r>
            </a:p>
          </p:txBody>
        </p:sp>
        <p:sp>
          <p:nvSpPr>
            <p:cNvPr id="12" name="Rechteck 22">
              <a:extLst>
                <a:ext uri="{FF2B5EF4-FFF2-40B4-BE49-F238E27FC236}">
                  <a16:creationId xmlns:a16="http://schemas.microsoft.com/office/drawing/2014/main" id="{9255B243-1633-1DB0-FEB5-7ECEB886A6E0}"/>
                </a:ext>
              </a:extLst>
            </p:cNvPr>
            <p:cNvSpPr>
              <a:spLocks noChangeArrowheads="1"/>
            </p:cNvSpPr>
            <p:nvPr/>
          </p:nvSpPr>
          <p:spPr bwMode="auto">
            <a:xfrm>
              <a:off x="1791181" y="1370321"/>
              <a:ext cx="1120775" cy="678358"/>
            </a:xfrm>
            <a:prstGeom prst="rect">
              <a:avLst/>
            </a:prstGeom>
            <a:solidFill>
              <a:srgbClr val="FFFFFF"/>
            </a:solidFill>
            <a:ln w="6350">
              <a:solidFill>
                <a:srgbClr val="D7E3A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1" i="1"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Frontend</a:t>
              </a:r>
              <a:br>
                <a:rPr kumimoji="0" lang="pt-PT" sz="800" b="1"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br>
              <a:r>
                <a:rPr kumimoji="0" lang="pt-PT" sz="800" b="1"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(dispositivo)</a:t>
              </a:r>
            </a:p>
          </p:txBody>
        </p:sp>
        <p:sp>
          <p:nvSpPr>
            <p:cNvPr id="13" name="Rechteck 23">
              <a:extLst>
                <a:ext uri="{FF2B5EF4-FFF2-40B4-BE49-F238E27FC236}">
                  <a16:creationId xmlns:a16="http://schemas.microsoft.com/office/drawing/2014/main" id="{0E9BBCC4-A3F6-57A1-9925-0BF4F6383E8B}"/>
                </a:ext>
              </a:extLst>
            </p:cNvPr>
            <p:cNvSpPr>
              <a:spLocks noChangeArrowheads="1"/>
            </p:cNvSpPr>
            <p:nvPr/>
          </p:nvSpPr>
          <p:spPr bwMode="auto">
            <a:xfrm>
              <a:off x="1803880" y="2263012"/>
              <a:ext cx="1120775" cy="670717"/>
            </a:xfrm>
            <a:prstGeom prst="rect">
              <a:avLst/>
            </a:prstGeom>
            <a:solidFill>
              <a:srgbClr val="FFFFFF"/>
            </a:solidFill>
            <a:ln w="6350">
              <a:solidFill>
                <a:srgbClr val="D7E3A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1"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Tipo de tarefa</a:t>
              </a:r>
            </a:p>
          </p:txBody>
        </p:sp>
        <p:sp>
          <p:nvSpPr>
            <p:cNvPr id="14" name="Rechteck 24">
              <a:extLst>
                <a:ext uri="{FF2B5EF4-FFF2-40B4-BE49-F238E27FC236}">
                  <a16:creationId xmlns:a16="http://schemas.microsoft.com/office/drawing/2014/main" id="{2286F2A8-1E38-F55A-AC6A-FF5ADC0F34A4}"/>
                </a:ext>
              </a:extLst>
            </p:cNvPr>
            <p:cNvSpPr>
              <a:spLocks noChangeArrowheads="1"/>
            </p:cNvSpPr>
            <p:nvPr/>
          </p:nvSpPr>
          <p:spPr bwMode="auto">
            <a:xfrm>
              <a:off x="1784831" y="3146733"/>
              <a:ext cx="1120775" cy="639941"/>
            </a:xfrm>
            <a:prstGeom prst="rect">
              <a:avLst/>
            </a:prstGeom>
            <a:solidFill>
              <a:srgbClr val="FFFFFF"/>
            </a:solidFill>
            <a:ln w="6350">
              <a:solidFill>
                <a:srgbClr val="D7E3A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1"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Características da tarefa</a:t>
              </a:r>
            </a:p>
          </p:txBody>
        </p:sp>
        <p:sp>
          <p:nvSpPr>
            <p:cNvPr id="15" name="Rechteck 26">
              <a:extLst>
                <a:ext uri="{FF2B5EF4-FFF2-40B4-BE49-F238E27FC236}">
                  <a16:creationId xmlns:a16="http://schemas.microsoft.com/office/drawing/2014/main" id="{16C4D990-ACD2-3CA1-6948-EB21678C879D}"/>
                </a:ext>
              </a:extLst>
            </p:cNvPr>
            <p:cNvSpPr>
              <a:spLocks noChangeArrowheads="1"/>
            </p:cNvSpPr>
            <p:nvPr/>
          </p:nvSpPr>
          <p:spPr bwMode="auto">
            <a:xfrm>
              <a:off x="1797531" y="3994954"/>
              <a:ext cx="1120775" cy="667385"/>
            </a:xfrm>
            <a:prstGeom prst="rect">
              <a:avLst/>
            </a:prstGeom>
            <a:solidFill>
              <a:srgbClr val="FFFFFF"/>
            </a:solidFill>
            <a:ln w="6350">
              <a:solidFill>
                <a:srgbClr val="D7E3A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1" i="0" u="none" strike="noStrike" cap="none" normalizeH="0" baseline="0" dirty="0">
                  <a:ln>
                    <a:noFill/>
                  </a:ln>
                  <a:solidFill>
                    <a:srgbClr val="0E3399"/>
                  </a:solidFill>
                  <a:effectLst/>
                  <a:latin typeface="Arial" panose="020B0604020202020204" pitchFamily="34" charset="0"/>
                  <a:ea typeface="+mn-ea"/>
                  <a:cs typeface="Arial" panose="020B0604020202020204" pitchFamily="34" charset="0"/>
                </a:rPr>
                <a:t>(</a:t>
              </a:r>
              <a:r>
                <a:rPr kumimoji="0" lang="pt-PT" sz="800" b="1" i="0" u="none" strike="noStrike" cap="none" normalizeH="0" baseline="0" dirty="0" err="1">
                  <a:ln>
                    <a:noFill/>
                  </a:ln>
                  <a:solidFill>
                    <a:srgbClr val="0E3399"/>
                  </a:solidFill>
                  <a:effectLst/>
                  <a:latin typeface="Arial" panose="020B0604020202020204" pitchFamily="34" charset="0"/>
                  <a:ea typeface="+mn-ea"/>
                  <a:cs typeface="Arial" panose="020B0604020202020204" pitchFamily="34" charset="0"/>
                </a:rPr>
                <a:t>Semi</a:t>
              </a:r>
              <a:r>
                <a:rPr kumimoji="0" lang="pt-PT" sz="800" b="1" i="0" u="none" strike="noStrike" cap="none" normalizeH="0" baseline="0" dirty="0">
                  <a:ln>
                    <a:noFill/>
                  </a:ln>
                  <a:solidFill>
                    <a:srgbClr val="0E3399"/>
                  </a:solidFill>
                  <a:effectLst/>
                  <a:latin typeface="Arial" panose="020B0604020202020204" pitchFamily="34" charset="0"/>
                  <a:ea typeface="+mn-ea"/>
                  <a:cs typeface="Arial" panose="020B0604020202020204" pitchFamily="34" charset="0"/>
                </a:rPr>
                <a:t>) Automatização das tarefas</a:t>
              </a:r>
            </a:p>
          </p:txBody>
        </p:sp>
        <p:sp>
          <p:nvSpPr>
            <p:cNvPr id="16" name="Rechteck 30">
              <a:extLst>
                <a:ext uri="{FF2B5EF4-FFF2-40B4-BE49-F238E27FC236}">
                  <a16:creationId xmlns:a16="http://schemas.microsoft.com/office/drawing/2014/main" id="{F9A1AB9A-D7D4-B2F3-171F-AE50957776EC}"/>
                </a:ext>
              </a:extLst>
            </p:cNvPr>
            <p:cNvSpPr>
              <a:spLocks noChangeArrowheads="1"/>
            </p:cNvSpPr>
            <p:nvPr/>
          </p:nvSpPr>
          <p:spPr bwMode="auto">
            <a:xfrm>
              <a:off x="3149445" y="648645"/>
              <a:ext cx="1886269" cy="400050"/>
            </a:xfrm>
            <a:prstGeom prst="rect">
              <a:avLst/>
            </a:prstGeom>
            <a:solidFill>
              <a:schemeClr val="bg1"/>
            </a:solidFill>
            <a:ln w="6350">
              <a:solidFill>
                <a:srgbClr val="ACC70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pt-PT" sz="800" dirty="0">
                  <a:solidFill>
                    <a:srgbClr val="0E3399"/>
                  </a:solidFill>
                  <a:latin typeface="Arial" panose="020B0604020202020204" pitchFamily="34" charset="0"/>
                  <a:cs typeface="Arial" panose="020B0604020202020204" pitchFamily="34" charset="0"/>
                </a:rPr>
                <a:t>complexo, </a:t>
              </a:r>
              <a:br>
                <a:rPr lang="pt-PT" sz="800" dirty="0">
                  <a:solidFill>
                    <a:srgbClr val="0E3399"/>
                  </a:solidFill>
                  <a:latin typeface="Arial" panose="020B0604020202020204" pitchFamily="34" charset="0"/>
                  <a:cs typeface="Arial" panose="020B0604020202020204" pitchFamily="34" charset="0"/>
                </a:rPr>
              </a:br>
              <a:r>
                <a:rPr lang="pt-PT" sz="800" dirty="0">
                  <a:solidFill>
                    <a:srgbClr val="0E3399"/>
                  </a:solidFill>
                  <a:latin typeface="Arial" panose="020B0604020202020204" pitchFamily="34" charset="0"/>
                  <a:cs typeface="Arial" panose="020B0604020202020204" pitchFamily="34" charset="0"/>
                </a:rPr>
                <a:t>não baseado em IA</a:t>
              </a:r>
            </a:p>
          </p:txBody>
        </p:sp>
        <p:sp>
          <p:nvSpPr>
            <p:cNvPr id="17" name="Rechteck 33">
              <a:extLst>
                <a:ext uri="{FF2B5EF4-FFF2-40B4-BE49-F238E27FC236}">
                  <a16:creationId xmlns:a16="http://schemas.microsoft.com/office/drawing/2014/main" id="{F5B47CD3-FCCA-78AB-74C9-3432A0A0CE3E}"/>
                </a:ext>
              </a:extLst>
            </p:cNvPr>
            <p:cNvSpPr>
              <a:spLocks noChangeArrowheads="1"/>
            </p:cNvSpPr>
            <p:nvPr/>
          </p:nvSpPr>
          <p:spPr bwMode="auto">
            <a:xfrm>
              <a:off x="5479579" y="648645"/>
              <a:ext cx="1945004" cy="400050"/>
            </a:xfrm>
            <a:prstGeom prst="rect">
              <a:avLst/>
            </a:prstGeom>
            <a:solidFill>
              <a:schemeClr val="bg1"/>
            </a:solidFill>
            <a:ln w="6350">
              <a:solidFill>
                <a:srgbClr val="ACC7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dirty="0">
                  <a:ln>
                    <a:noFill/>
                  </a:ln>
                  <a:solidFill>
                    <a:srgbClr val="0E3399"/>
                  </a:solidFill>
                  <a:effectLst/>
                  <a:latin typeface="Arial" panose="020B0604020202020204" pitchFamily="34" charset="0"/>
                  <a:ea typeface="+mn-ea"/>
                  <a:cs typeface="Arial" panose="020B0604020202020204" pitchFamily="34" charset="0"/>
                </a:rPr>
                <a:t>Baseado </a:t>
              </a:r>
              <a:r>
                <a:rPr lang="pt-PT" sz="800" dirty="0">
                  <a:solidFill>
                    <a:srgbClr val="0E3399"/>
                  </a:solidFill>
                  <a:latin typeface="Arial" panose="020B0604020202020204" pitchFamily="34" charset="0"/>
                  <a:cs typeface="Arial" panose="020B0604020202020204" pitchFamily="34" charset="0"/>
                </a:rPr>
                <a:t>em</a:t>
              </a:r>
              <a:r>
                <a:rPr kumimoji="0" lang="pt-PT" sz="800" b="0" i="0" u="none" strike="noStrike" cap="none" normalizeH="0" baseline="0" dirty="0">
                  <a:ln>
                    <a:noFill/>
                  </a:ln>
                  <a:solidFill>
                    <a:srgbClr val="FF0000"/>
                  </a:solidFill>
                  <a:effectLst/>
                  <a:latin typeface="Arial" panose="020B0604020202020204" pitchFamily="34" charset="0"/>
                  <a:ea typeface="+mn-ea"/>
                  <a:cs typeface="Arial" panose="020B0604020202020204" pitchFamily="34" charset="0"/>
                </a:rPr>
                <a:t> </a:t>
              </a:r>
              <a:r>
                <a:rPr kumimoji="0" lang="pt-PT" sz="800" b="0" i="0" u="none" strike="noStrike" cap="none" normalizeH="0" baseline="0" dirty="0">
                  <a:ln>
                    <a:noFill/>
                  </a:ln>
                  <a:solidFill>
                    <a:srgbClr val="0E3399"/>
                  </a:solidFill>
                  <a:effectLst/>
                  <a:latin typeface="Arial" panose="020B0604020202020204" pitchFamily="34" charset="0"/>
                  <a:ea typeface="+mn-ea"/>
                  <a:cs typeface="Arial" panose="020B0604020202020204" pitchFamily="34" charset="0"/>
                </a:rPr>
                <a:t>IA</a:t>
              </a:r>
            </a:p>
          </p:txBody>
        </p:sp>
        <p:sp>
          <p:nvSpPr>
            <p:cNvPr id="18" name="Rechteck 37">
              <a:extLst>
                <a:ext uri="{FF2B5EF4-FFF2-40B4-BE49-F238E27FC236}">
                  <a16:creationId xmlns:a16="http://schemas.microsoft.com/office/drawing/2014/main" id="{DBE608F4-48D8-D064-76F0-3DA24B03C991}"/>
                </a:ext>
              </a:extLst>
            </p:cNvPr>
            <p:cNvSpPr>
              <a:spLocks noChangeArrowheads="1"/>
            </p:cNvSpPr>
            <p:nvPr/>
          </p:nvSpPr>
          <p:spPr bwMode="auto">
            <a:xfrm>
              <a:off x="5479579" y="1517819"/>
              <a:ext cx="1936750" cy="393700"/>
            </a:xfrm>
            <a:prstGeom prst="rect">
              <a:avLst/>
            </a:prstGeom>
            <a:solidFill>
              <a:srgbClr val="FFFFFF"/>
            </a:solidFill>
            <a:ln w="6350">
              <a:solidFill>
                <a:srgbClr val="ACC700"/>
              </a:solidFill>
              <a:miter lim="800000"/>
              <a:headEnd/>
              <a:tailEnd/>
            </a:ln>
          </p:spPr>
          <p:txBody>
            <a:bodyPr vert="horz" wrap="square" lIns="0" tIns="45720" rIns="0" bIns="45720" numCol="1" anchor="ctr" anchorCtr="0" compatLnSpc="1">
              <a:prstTxWarp prst="textNoShape">
                <a:avLst/>
              </a:prstTxWarp>
            </a:bodyPr>
            <a:lstStyle/>
            <a:p>
              <a:pPr lvl="0" algn="ctr" eaLnBrk="0" fontAlgn="base" hangingPunct="0">
                <a:spcBef>
                  <a:spcPct val="0"/>
                </a:spcBef>
                <a:spcAft>
                  <a:spcPct val="0"/>
                </a:spcAft>
              </a:pPr>
              <a:r>
                <a:rPr lang="pt-PT" sz="800">
                  <a:solidFill>
                    <a:srgbClr val="0E3399"/>
                  </a:solidFill>
                  <a:latin typeface="Arial" panose="020B0604020202020204" pitchFamily="34" charset="0"/>
                  <a:cs typeface="Arial" panose="020B0604020202020204" pitchFamily="34" charset="0"/>
                </a:rPr>
                <a:t>sem manipulação física/ação:</a:t>
              </a:r>
            </a:p>
            <a:p>
              <a:pPr lvl="0" algn="ctr" eaLnBrk="0" fontAlgn="base" hangingPunct="0">
                <a:spcBef>
                  <a:spcPct val="0"/>
                </a:spcBef>
                <a:spcAft>
                  <a:spcPct val="0"/>
                </a:spcAft>
              </a:pPr>
              <a:r>
                <a:rPr lang="pt-PT" sz="800">
                  <a:solidFill>
                    <a:srgbClr val="0E3399"/>
                  </a:solidFill>
                  <a:latin typeface="Arial" panose="020B0604020202020204" pitchFamily="34" charset="0"/>
                  <a:cs typeface="Arial" panose="020B0604020202020204" pitchFamily="34" charset="0"/>
                </a:rPr>
                <a:t>TIC inteligentes</a:t>
              </a:r>
            </a:p>
          </p:txBody>
        </p:sp>
        <p:sp>
          <p:nvSpPr>
            <p:cNvPr id="19" name="Rechteck 18">
              <a:extLst>
                <a:ext uri="{FF2B5EF4-FFF2-40B4-BE49-F238E27FC236}">
                  <a16:creationId xmlns:a16="http://schemas.microsoft.com/office/drawing/2014/main" id="{2500B2BA-169B-A912-B29E-C10DB395F69B}"/>
                </a:ext>
              </a:extLst>
            </p:cNvPr>
            <p:cNvSpPr/>
            <p:nvPr/>
          </p:nvSpPr>
          <p:spPr>
            <a:xfrm>
              <a:off x="3140240" y="2362369"/>
              <a:ext cx="4276090" cy="542925"/>
            </a:xfrm>
            <a:prstGeom prst="rect">
              <a:avLst/>
            </a:prstGeom>
            <a:solidFill>
              <a:sysClr val="window" lastClr="FFFFFF"/>
            </a:solidFill>
            <a:ln w="6350" cap="flat" cmpd="sng" algn="ctr">
              <a:solidFill>
                <a:srgbClr val="ACC700"/>
              </a:solidFill>
              <a:prstDash val="solid"/>
              <a:miter lim="800000"/>
            </a:ln>
            <a:effectLst/>
          </p:spPr>
          <p:txBody>
            <a:bodyPr rtlCol="0" anchor="ctr"/>
            <a:lstStyle/>
            <a:p>
              <a:endParaRPr lang="de-DE" sz="1600"/>
            </a:p>
          </p:txBody>
        </p:sp>
        <p:sp>
          <p:nvSpPr>
            <p:cNvPr id="20" name="Rechteck 61">
              <a:extLst>
                <a:ext uri="{FF2B5EF4-FFF2-40B4-BE49-F238E27FC236}">
                  <a16:creationId xmlns:a16="http://schemas.microsoft.com/office/drawing/2014/main" id="{B8E05741-F736-4033-9149-C8756A961F15}"/>
                </a:ext>
              </a:extLst>
            </p:cNvPr>
            <p:cNvSpPr>
              <a:spLocks noChangeArrowheads="1"/>
            </p:cNvSpPr>
            <p:nvPr/>
          </p:nvSpPr>
          <p:spPr bwMode="auto">
            <a:xfrm>
              <a:off x="3142461" y="3197763"/>
              <a:ext cx="4276725" cy="495300"/>
            </a:xfrm>
            <a:prstGeom prst="rect">
              <a:avLst/>
            </a:prstGeom>
            <a:solidFill>
              <a:schemeClr val="bg1"/>
            </a:solidFill>
            <a:ln w="6350">
              <a:solidFill>
                <a:srgbClr val="ACC7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rotineira</a:t>
              </a:r>
              <a:br>
                <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br>
              <a:endPar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não rotineira</a:t>
              </a:r>
            </a:p>
          </p:txBody>
        </p:sp>
        <p:cxnSp>
          <p:nvCxnSpPr>
            <p:cNvPr id="21" name="Gerader Verbinder 20">
              <a:extLst>
                <a:ext uri="{FF2B5EF4-FFF2-40B4-BE49-F238E27FC236}">
                  <a16:creationId xmlns:a16="http://schemas.microsoft.com/office/drawing/2014/main" id="{C9F80317-CAB6-CEFE-9039-A06812D0D8AE}"/>
                </a:ext>
              </a:extLst>
            </p:cNvPr>
            <p:cNvCxnSpPr>
              <a:cxnSpLocks/>
            </p:cNvCxnSpPr>
            <p:nvPr/>
          </p:nvCxnSpPr>
          <p:spPr>
            <a:xfrm>
              <a:off x="3172624" y="2394753"/>
              <a:ext cx="4243706" cy="510541"/>
            </a:xfrm>
            <a:prstGeom prst="line">
              <a:avLst/>
            </a:prstGeom>
            <a:noFill/>
            <a:ln w="9525" cap="flat" cmpd="sng" algn="ctr">
              <a:solidFill>
                <a:srgbClr val="F8B734"/>
              </a:solidFill>
              <a:prstDash val="dash"/>
              <a:miter lim="800000"/>
            </a:ln>
            <a:effectLst/>
          </p:spPr>
        </p:cxnSp>
        <p:sp>
          <p:nvSpPr>
            <p:cNvPr id="22" name="Textfeld 64">
              <a:extLst>
                <a:ext uri="{FF2B5EF4-FFF2-40B4-BE49-F238E27FC236}">
                  <a16:creationId xmlns:a16="http://schemas.microsoft.com/office/drawing/2014/main" id="{F6826743-43B9-6070-57E9-EC27EB6C6F8E}"/>
                </a:ext>
              </a:extLst>
            </p:cNvPr>
            <p:cNvSpPr txBox="1">
              <a:spLocks noChangeArrowheads="1"/>
            </p:cNvSpPr>
            <p:nvPr/>
          </p:nvSpPr>
          <p:spPr bwMode="auto">
            <a:xfrm>
              <a:off x="4405863" y="2382688"/>
              <a:ext cx="1849706" cy="566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dirty="0">
                  <a:ln>
                    <a:noFill/>
                  </a:ln>
                  <a:solidFill>
                    <a:srgbClr val="0E3399"/>
                  </a:solidFill>
                  <a:effectLst/>
                  <a:latin typeface="Arial" panose="020B0604020202020204" pitchFamily="34" charset="0"/>
                  <a:ea typeface="+mn-ea"/>
                  <a:cs typeface="Arial" panose="020B0604020202020204" pitchFamily="34" charset="0"/>
                </a:rPr>
                <a:t>relacionada com informação</a:t>
              </a:r>
              <a:br>
                <a:rPr kumimoji="0" lang="pt-PT" sz="800" b="0" i="0" u="none" strike="noStrike" cap="none" normalizeH="0" baseline="0" dirty="0">
                  <a:ln>
                    <a:noFill/>
                  </a:ln>
                  <a:solidFill>
                    <a:srgbClr val="0E3399"/>
                  </a:solidFill>
                  <a:effectLst/>
                  <a:latin typeface="Arial" panose="020B0604020202020204" pitchFamily="34" charset="0"/>
                  <a:ea typeface="+mn-ea"/>
                  <a:cs typeface="Arial" panose="020B0604020202020204" pitchFamily="34" charset="0"/>
                </a:rPr>
              </a:br>
              <a:r>
                <a:rPr kumimoji="0" lang="pt-PT" sz="800" b="0" i="0" u="none" strike="noStrike" cap="none" normalizeH="0" baseline="0" dirty="0">
                  <a:ln>
                    <a:noFill/>
                  </a:ln>
                  <a:solidFill>
                    <a:srgbClr val="0E3399"/>
                  </a:solidFill>
                  <a:effectLst/>
                  <a:latin typeface="Arial" panose="020B0604020202020204" pitchFamily="34" charset="0"/>
                  <a:ea typeface="+mn-ea"/>
                  <a:cs typeface="Arial" panose="020B0604020202020204" pitchFamily="34" charset="0"/>
                </a:rPr>
                <a:t>relacionada com pessoas</a:t>
              </a:r>
              <a:br>
                <a:rPr kumimoji="0" lang="pt-PT" sz="800" b="0" i="0" u="none" strike="noStrike" cap="none" normalizeH="0" baseline="0" dirty="0">
                  <a:ln>
                    <a:noFill/>
                  </a:ln>
                  <a:solidFill>
                    <a:srgbClr val="0E3399"/>
                  </a:solidFill>
                  <a:effectLst/>
                  <a:latin typeface="Arial" panose="020B0604020202020204" pitchFamily="34" charset="0"/>
                  <a:ea typeface="+mn-ea"/>
                  <a:cs typeface="Arial" panose="020B0604020202020204" pitchFamily="34" charset="0"/>
                </a:rPr>
              </a:br>
              <a:r>
                <a:rPr kumimoji="0" lang="pt-PT" sz="800" b="0" i="0" u="none" strike="noStrike" cap="none" normalizeH="0" baseline="0" dirty="0">
                  <a:ln>
                    <a:noFill/>
                  </a:ln>
                  <a:solidFill>
                    <a:srgbClr val="0E3399"/>
                  </a:solidFill>
                  <a:effectLst/>
                  <a:latin typeface="Arial" panose="020B0604020202020204" pitchFamily="34" charset="0"/>
                  <a:ea typeface="+mn-ea"/>
                  <a:cs typeface="Arial" panose="020B0604020202020204" pitchFamily="34" charset="0"/>
                </a:rPr>
                <a:t>relacionada com objetos</a:t>
              </a:r>
            </a:p>
          </p:txBody>
        </p:sp>
        <p:cxnSp>
          <p:nvCxnSpPr>
            <p:cNvPr id="23" name="Gerader Verbinder 22">
              <a:extLst>
                <a:ext uri="{FF2B5EF4-FFF2-40B4-BE49-F238E27FC236}">
                  <a16:creationId xmlns:a16="http://schemas.microsoft.com/office/drawing/2014/main" id="{77E466C6-E509-208E-A7EF-94E733ACF655}"/>
                </a:ext>
              </a:extLst>
            </p:cNvPr>
            <p:cNvCxnSpPr/>
            <p:nvPr/>
          </p:nvCxnSpPr>
          <p:spPr>
            <a:xfrm>
              <a:off x="3144049" y="3428534"/>
              <a:ext cx="4276090" cy="0"/>
            </a:xfrm>
            <a:prstGeom prst="line">
              <a:avLst/>
            </a:prstGeom>
            <a:noFill/>
            <a:ln w="9525" cap="flat" cmpd="sng" algn="ctr">
              <a:solidFill>
                <a:srgbClr val="F8B734"/>
              </a:solidFill>
              <a:prstDash val="dash"/>
              <a:miter lim="800000"/>
            </a:ln>
            <a:effectLst/>
          </p:spPr>
        </p:cxnSp>
        <p:sp>
          <p:nvSpPr>
            <p:cNvPr id="24" name="Rechteck 29">
              <a:extLst>
                <a:ext uri="{FF2B5EF4-FFF2-40B4-BE49-F238E27FC236}">
                  <a16:creationId xmlns:a16="http://schemas.microsoft.com/office/drawing/2014/main" id="{AFC49164-06CE-23EC-A6C6-C8D96A65B354}"/>
                </a:ext>
              </a:extLst>
            </p:cNvPr>
            <p:cNvSpPr>
              <a:spLocks noChangeArrowheads="1"/>
            </p:cNvSpPr>
            <p:nvPr/>
          </p:nvSpPr>
          <p:spPr bwMode="auto">
            <a:xfrm>
              <a:off x="1819439" y="4857284"/>
              <a:ext cx="1120775" cy="643890"/>
            </a:xfrm>
            <a:prstGeom prst="rect">
              <a:avLst/>
            </a:prstGeom>
            <a:solidFill>
              <a:srgbClr val="FFFFFF"/>
            </a:solidFill>
            <a:ln w="6350">
              <a:solidFill>
                <a:srgbClr val="D7E3A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1"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Dimensão da SST</a:t>
              </a:r>
            </a:p>
          </p:txBody>
        </p:sp>
        <p:sp>
          <p:nvSpPr>
            <p:cNvPr id="25" name="Rechteck 31">
              <a:extLst>
                <a:ext uri="{FF2B5EF4-FFF2-40B4-BE49-F238E27FC236}">
                  <a16:creationId xmlns:a16="http://schemas.microsoft.com/office/drawing/2014/main" id="{FC6F0277-8098-FB25-2BAD-A14252409D2E}"/>
                </a:ext>
              </a:extLst>
            </p:cNvPr>
            <p:cNvSpPr>
              <a:spLocks noChangeArrowheads="1"/>
            </p:cNvSpPr>
            <p:nvPr/>
          </p:nvSpPr>
          <p:spPr bwMode="auto">
            <a:xfrm>
              <a:off x="3147859" y="4918649"/>
              <a:ext cx="4276725" cy="495300"/>
            </a:xfrm>
            <a:prstGeom prst="rect">
              <a:avLst/>
            </a:prstGeom>
            <a:solidFill>
              <a:schemeClr val="bg1"/>
            </a:solidFill>
            <a:ln w="6350">
              <a:solidFill>
                <a:srgbClr val="ACC7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organização física e/ou </a:t>
              </a:r>
              <a:br>
                <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br>
              <a:r>
                <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psicossocial</a:t>
              </a:r>
            </a:p>
          </p:txBody>
        </p:sp>
        <p:sp>
          <p:nvSpPr>
            <p:cNvPr id="26" name="Rechteck 42">
              <a:extLst>
                <a:ext uri="{FF2B5EF4-FFF2-40B4-BE49-F238E27FC236}">
                  <a16:creationId xmlns:a16="http://schemas.microsoft.com/office/drawing/2014/main" id="{0990881A-A28A-1528-4613-91520F927D2F}"/>
                </a:ext>
              </a:extLst>
            </p:cNvPr>
            <p:cNvSpPr>
              <a:spLocks noChangeArrowheads="1"/>
            </p:cNvSpPr>
            <p:nvPr/>
          </p:nvSpPr>
          <p:spPr bwMode="auto">
            <a:xfrm>
              <a:off x="3147858" y="4077274"/>
              <a:ext cx="4276725" cy="506413"/>
            </a:xfrm>
            <a:prstGeom prst="rect">
              <a:avLst/>
            </a:prstGeom>
            <a:solidFill>
              <a:schemeClr val="bg1"/>
            </a:solidFill>
            <a:ln w="6350">
              <a:solidFill>
                <a:srgbClr val="ACC7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pt-PT" sz="800">
                  <a:solidFill>
                    <a:srgbClr val="0E3399"/>
                  </a:solidFill>
                  <a:latin typeface="Arial" panose="020B0604020202020204" pitchFamily="34" charset="0"/>
                  <a:cs typeface="Arial" panose="020B0604020202020204" pitchFamily="34" charset="0"/>
                </a:rPr>
                <a:t>assistência</a:t>
              </a:r>
              <a:br>
                <a:rPr lang="pt-PT" sz="800">
                  <a:solidFill>
                    <a:srgbClr val="0E3399"/>
                  </a:solidFill>
                  <a:latin typeface="Arial" panose="020B0604020202020204" pitchFamily="34" charset="0"/>
                  <a:cs typeface="Arial" panose="020B0604020202020204" pitchFamily="34" charset="0"/>
                </a:rPr>
              </a:br>
              <a:endParaRPr lang="pt-PT" sz="800">
                <a:solidFill>
                  <a:srgbClr val="0E3399"/>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a:ln>
                    <a:noFill/>
                  </a:ln>
                  <a:solidFill>
                    <a:srgbClr val="0E3399"/>
                  </a:solidFill>
                  <a:effectLst/>
                  <a:latin typeface="Arial" panose="020B0604020202020204" pitchFamily="34" charset="0"/>
                  <a:cs typeface="Arial" panose="020B0604020202020204" pitchFamily="34" charset="0"/>
                </a:rPr>
                <a:t>substituição</a:t>
              </a:r>
            </a:p>
          </p:txBody>
        </p:sp>
        <p:cxnSp>
          <p:nvCxnSpPr>
            <p:cNvPr id="27" name="Gerader Verbinder 26">
              <a:extLst>
                <a:ext uri="{FF2B5EF4-FFF2-40B4-BE49-F238E27FC236}">
                  <a16:creationId xmlns:a16="http://schemas.microsoft.com/office/drawing/2014/main" id="{5B621ED7-DB06-7AFD-E53D-A7D9867CB3EF}"/>
                </a:ext>
              </a:extLst>
            </p:cNvPr>
            <p:cNvCxnSpPr/>
            <p:nvPr/>
          </p:nvCxnSpPr>
          <p:spPr>
            <a:xfrm>
              <a:off x="3140239" y="4327694"/>
              <a:ext cx="4276090" cy="0"/>
            </a:xfrm>
            <a:prstGeom prst="line">
              <a:avLst/>
            </a:prstGeom>
            <a:noFill/>
            <a:ln w="9525" cap="flat" cmpd="sng" algn="ctr">
              <a:solidFill>
                <a:srgbClr val="F8B734"/>
              </a:solidFill>
              <a:prstDash val="dash"/>
              <a:miter lim="800000"/>
            </a:ln>
            <a:effectLst/>
          </p:spPr>
        </p:cxnSp>
        <p:sp>
          <p:nvSpPr>
            <p:cNvPr id="28" name="Text Box 2">
              <a:extLst>
                <a:ext uri="{FF2B5EF4-FFF2-40B4-BE49-F238E27FC236}">
                  <a16:creationId xmlns:a16="http://schemas.microsoft.com/office/drawing/2014/main" id="{CCA7F2BF-C9CE-B1E9-D38B-411ABF434A47}"/>
                </a:ext>
              </a:extLst>
            </p:cNvPr>
            <p:cNvSpPr txBox="1">
              <a:spLocks noChangeArrowheads="1"/>
            </p:cNvSpPr>
            <p:nvPr/>
          </p:nvSpPr>
          <p:spPr bwMode="auto">
            <a:xfrm>
              <a:off x="3214057" y="2628117"/>
              <a:ext cx="815975" cy="264301"/>
            </a:xfrm>
            <a:prstGeom prst="rect">
              <a:avLst/>
            </a:prstGeom>
            <a:solidFill>
              <a:schemeClr val="bg1"/>
            </a:solidFill>
            <a:ln w="6350">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a:ln>
                    <a:noFill/>
                  </a:ln>
                  <a:solidFill>
                    <a:srgbClr val="0E3399"/>
                  </a:solidFill>
                  <a:effectLst/>
                  <a:latin typeface="Arial" panose="020B0604020202020204" pitchFamily="34" charset="0"/>
                  <a:ea typeface="Times New Roman" panose="02020603050405020304" pitchFamily="18" charset="0"/>
                  <a:cs typeface="Arial" panose="020B0604020202020204" pitchFamily="34" charset="0"/>
                </a:rPr>
                <a:t>física</a:t>
              </a:r>
            </a:p>
          </p:txBody>
        </p:sp>
        <p:sp>
          <p:nvSpPr>
            <p:cNvPr id="29" name="Rechteck 38">
              <a:extLst>
                <a:ext uri="{FF2B5EF4-FFF2-40B4-BE49-F238E27FC236}">
                  <a16:creationId xmlns:a16="http://schemas.microsoft.com/office/drawing/2014/main" id="{80709727-E9F5-83E3-C3F8-027F8F1618EA}"/>
                </a:ext>
              </a:extLst>
            </p:cNvPr>
            <p:cNvSpPr>
              <a:spLocks noChangeArrowheads="1"/>
            </p:cNvSpPr>
            <p:nvPr/>
          </p:nvSpPr>
          <p:spPr bwMode="auto">
            <a:xfrm>
              <a:off x="3140239" y="1520459"/>
              <a:ext cx="1895475" cy="400050"/>
            </a:xfrm>
            <a:prstGeom prst="rect">
              <a:avLst/>
            </a:prstGeom>
            <a:solidFill>
              <a:schemeClr val="bg1"/>
            </a:solidFill>
            <a:ln w="6350">
              <a:solidFill>
                <a:srgbClr val="ACC7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manipulação física/ação:</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robótica avançada</a:t>
              </a:r>
            </a:p>
          </p:txBody>
        </p:sp>
        <p:sp>
          <p:nvSpPr>
            <p:cNvPr id="30" name="Textfeld 2">
              <a:extLst>
                <a:ext uri="{FF2B5EF4-FFF2-40B4-BE49-F238E27FC236}">
                  <a16:creationId xmlns:a16="http://schemas.microsoft.com/office/drawing/2014/main" id="{42C42656-A7F9-6B5D-EA4A-DD8B40DA32FB}"/>
                </a:ext>
              </a:extLst>
            </p:cNvPr>
            <p:cNvSpPr txBox="1">
              <a:spLocks noChangeArrowheads="1"/>
            </p:cNvSpPr>
            <p:nvPr/>
          </p:nvSpPr>
          <p:spPr bwMode="auto">
            <a:xfrm>
              <a:off x="6503539" y="2406500"/>
              <a:ext cx="815975" cy="264301"/>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sz="800" b="0" i="0" u="none" strike="noStrike" cap="none" normalizeH="0" baseline="0">
                  <a:ln>
                    <a:noFill/>
                  </a:ln>
                  <a:solidFill>
                    <a:srgbClr val="0E3399"/>
                  </a:solidFill>
                  <a:effectLst/>
                  <a:latin typeface="Arial" panose="020B0604020202020204" pitchFamily="34" charset="0"/>
                  <a:ea typeface="+mn-ea"/>
                  <a:cs typeface="Arial" panose="020B0604020202020204" pitchFamily="34" charset="0"/>
                </a:rPr>
                <a:t>cognitiva</a:t>
              </a:r>
            </a:p>
          </p:txBody>
        </p:sp>
      </p:grpSp>
    </p:spTree>
    <p:extLst>
      <p:ext uri="{BB962C8B-B14F-4D97-AF65-F5344CB8AC3E}">
        <p14:creationId xmlns:p14="http://schemas.microsoft.com/office/powerpoint/2010/main" val="351955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27B3957-4392-4D36-AD3B-F134CBEBA669}"/>
              </a:ext>
            </a:extLst>
          </p:cNvPr>
          <p:cNvGrpSpPr/>
          <p:nvPr/>
        </p:nvGrpSpPr>
        <p:grpSpPr>
          <a:xfrm>
            <a:off x="1541214" y="1420294"/>
            <a:ext cx="7303241" cy="3395548"/>
            <a:chOff x="1541214" y="1420294"/>
            <a:chExt cx="7303241" cy="3395548"/>
          </a:xfrm>
        </p:grpSpPr>
        <p:sp>
          <p:nvSpPr>
            <p:cNvPr id="7" name="Textfeld 6"/>
            <p:cNvSpPr txBox="1"/>
            <p:nvPr/>
          </p:nvSpPr>
          <p:spPr>
            <a:xfrm>
              <a:off x="1706618" y="4338457"/>
              <a:ext cx="382313" cy="230832"/>
            </a:xfrm>
            <a:prstGeom prst="rect">
              <a:avLst/>
            </a:prstGeom>
            <a:noFill/>
          </p:spPr>
          <p:txBody>
            <a:bodyPr wrap="square" rtlCol="0">
              <a:spAutoFit/>
            </a:bodyPr>
            <a:lstStyle/>
            <a:p>
              <a:pPr defTabSz="685800">
                <a:defRPr/>
              </a:pPr>
              <a:r>
                <a:rPr lang="pt-PT" sz="900">
                  <a:solidFill>
                    <a:prstClr val="black"/>
                  </a:solidFill>
                  <a:latin typeface="Calibri" panose="020F0502020204030204"/>
                </a:rPr>
                <a:t>0 %</a:t>
              </a:r>
            </a:p>
          </p:txBody>
        </p:sp>
        <p:sp>
          <p:nvSpPr>
            <p:cNvPr id="8" name="Textfeld 7"/>
            <p:cNvSpPr txBox="1"/>
            <p:nvPr/>
          </p:nvSpPr>
          <p:spPr>
            <a:xfrm>
              <a:off x="2387456" y="4312112"/>
              <a:ext cx="382313" cy="230832"/>
            </a:xfrm>
            <a:prstGeom prst="rect">
              <a:avLst/>
            </a:prstGeom>
            <a:noFill/>
          </p:spPr>
          <p:txBody>
            <a:bodyPr wrap="square" rtlCol="0">
              <a:spAutoFit/>
            </a:bodyPr>
            <a:lstStyle/>
            <a:p>
              <a:pPr defTabSz="685800">
                <a:defRPr/>
              </a:pPr>
              <a:r>
                <a:rPr lang="pt-PT" sz="900">
                  <a:solidFill>
                    <a:prstClr val="black"/>
                  </a:solidFill>
                  <a:latin typeface="Calibri" panose="020F0502020204030204"/>
                </a:rPr>
                <a:t>5 %</a:t>
              </a:r>
            </a:p>
          </p:txBody>
        </p:sp>
        <p:sp>
          <p:nvSpPr>
            <p:cNvPr id="9" name="Textfeld 8"/>
            <p:cNvSpPr txBox="1"/>
            <p:nvPr/>
          </p:nvSpPr>
          <p:spPr>
            <a:xfrm>
              <a:off x="3068294" y="4315587"/>
              <a:ext cx="466361" cy="230832"/>
            </a:xfrm>
            <a:prstGeom prst="rect">
              <a:avLst/>
            </a:prstGeom>
            <a:noFill/>
          </p:spPr>
          <p:txBody>
            <a:bodyPr wrap="square" rtlCol="0">
              <a:spAutoFit/>
            </a:bodyPr>
            <a:lstStyle/>
            <a:p>
              <a:pPr defTabSz="685800">
                <a:defRPr/>
              </a:pPr>
              <a:r>
                <a:rPr lang="pt-PT" sz="900" dirty="0">
                  <a:solidFill>
                    <a:prstClr val="black"/>
                  </a:solidFill>
                  <a:latin typeface="Calibri" panose="020F0502020204030204"/>
                </a:rPr>
                <a:t>10 %</a:t>
              </a:r>
            </a:p>
          </p:txBody>
        </p:sp>
        <p:sp>
          <p:nvSpPr>
            <p:cNvPr id="10" name="Textfeld 9"/>
            <p:cNvSpPr txBox="1"/>
            <p:nvPr/>
          </p:nvSpPr>
          <p:spPr>
            <a:xfrm>
              <a:off x="3749132" y="4315587"/>
              <a:ext cx="466361" cy="230832"/>
            </a:xfrm>
            <a:prstGeom prst="rect">
              <a:avLst/>
            </a:prstGeom>
            <a:noFill/>
          </p:spPr>
          <p:txBody>
            <a:bodyPr wrap="square" rtlCol="0">
              <a:spAutoFit/>
            </a:bodyPr>
            <a:lstStyle/>
            <a:p>
              <a:pPr defTabSz="685800">
                <a:defRPr/>
              </a:pPr>
              <a:r>
                <a:rPr lang="pt-PT" sz="900" dirty="0">
                  <a:solidFill>
                    <a:prstClr val="black"/>
                  </a:solidFill>
                  <a:latin typeface="Calibri" panose="020F0502020204030204"/>
                </a:rPr>
                <a:t>15 %</a:t>
              </a:r>
            </a:p>
          </p:txBody>
        </p:sp>
        <p:sp>
          <p:nvSpPr>
            <p:cNvPr id="11" name="Textfeld 10"/>
            <p:cNvSpPr txBox="1"/>
            <p:nvPr/>
          </p:nvSpPr>
          <p:spPr>
            <a:xfrm>
              <a:off x="4429970" y="4315586"/>
              <a:ext cx="466361" cy="230832"/>
            </a:xfrm>
            <a:prstGeom prst="rect">
              <a:avLst/>
            </a:prstGeom>
            <a:noFill/>
          </p:spPr>
          <p:txBody>
            <a:bodyPr wrap="square" rtlCol="0">
              <a:spAutoFit/>
            </a:bodyPr>
            <a:lstStyle/>
            <a:p>
              <a:pPr defTabSz="685800">
                <a:defRPr/>
              </a:pPr>
              <a:r>
                <a:rPr lang="pt-PT" sz="900" dirty="0">
                  <a:solidFill>
                    <a:prstClr val="black"/>
                  </a:solidFill>
                  <a:latin typeface="Calibri" panose="020F0502020204030204"/>
                </a:rPr>
                <a:t>20 %</a:t>
              </a:r>
            </a:p>
          </p:txBody>
        </p:sp>
        <p:sp>
          <p:nvSpPr>
            <p:cNvPr id="12" name="Textfeld 11"/>
            <p:cNvSpPr txBox="1"/>
            <p:nvPr/>
          </p:nvSpPr>
          <p:spPr>
            <a:xfrm>
              <a:off x="5110808" y="4312111"/>
              <a:ext cx="466361" cy="230832"/>
            </a:xfrm>
            <a:prstGeom prst="rect">
              <a:avLst/>
            </a:prstGeom>
            <a:noFill/>
          </p:spPr>
          <p:txBody>
            <a:bodyPr wrap="square" rtlCol="0">
              <a:spAutoFit/>
            </a:bodyPr>
            <a:lstStyle/>
            <a:p>
              <a:pPr defTabSz="685800">
                <a:defRPr/>
              </a:pPr>
              <a:r>
                <a:rPr lang="pt-PT" sz="900" dirty="0">
                  <a:solidFill>
                    <a:prstClr val="black"/>
                  </a:solidFill>
                  <a:latin typeface="Calibri" panose="020F0502020204030204"/>
                </a:rPr>
                <a:t>25 %</a:t>
              </a:r>
            </a:p>
          </p:txBody>
        </p:sp>
        <p:sp>
          <p:nvSpPr>
            <p:cNvPr id="13" name="Textfeld 12"/>
            <p:cNvSpPr txBox="1"/>
            <p:nvPr/>
          </p:nvSpPr>
          <p:spPr>
            <a:xfrm>
              <a:off x="5791645" y="4312111"/>
              <a:ext cx="466361" cy="230832"/>
            </a:xfrm>
            <a:prstGeom prst="rect">
              <a:avLst/>
            </a:prstGeom>
            <a:noFill/>
          </p:spPr>
          <p:txBody>
            <a:bodyPr wrap="square" rtlCol="0">
              <a:spAutoFit/>
            </a:bodyPr>
            <a:lstStyle/>
            <a:p>
              <a:pPr defTabSz="685800">
                <a:defRPr/>
              </a:pPr>
              <a:r>
                <a:rPr lang="pt-PT" sz="900" dirty="0">
                  <a:solidFill>
                    <a:prstClr val="black"/>
                  </a:solidFill>
                  <a:latin typeface="Calibri" panose="020F0502020204030204"/>
                </a:rPr>
                <a:t>30 %</a:t>
              </a:r>
            </a:p>
          </p:txBody>
        </p:sp>
        <p:graphicFrame>
          <p:nvGraphicFramePr>
            <p:cNvPr id="6" name="Diagramm 5"/>
            <p:cNvGraphicFramePr/>
            <p:nvPr>
              <p:extLst>
                <p:ext uri="{D42A27DB-BD31-4B8C-83A1-F6EECF244321}">
                  <p14:modId xmlns:p14="http://schemas.microsoft.com/office/powerpoint/2010/main" val="1971351350"/>
                </p:ext>
              </p:extLst>
            </p:nvPr>
          </p:nvGraphicFramePr>
          <p:xfrm>
            <a:off x="1541214" y="1420294"/>
            <a:ext cx="4582303" cy="305486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feld 13"/>
            <p:cNvSpPr txBox="1"/>
            <p:nvPr/>
          </p:nvSpPr>
          <p:spPr>
            <a:xfrm>
              <a:off x="2756659" y="1593074"/>
              <a:ext cx="2679311" cy="242374"/>
            </a:xfrm>
            <a:prstGeom prst="rect">
              <a:avLst/>
            </a:prstGeom>
            <a:noFill/>
          </p:spPr>
          <p:txBody>
            <a:bodyPr wrap="square" rtlCol="0">
              <a:spAutoFit/>
            </a:bodyPr>
            <a:lstStyle/>
            <a:p>
              <a:pPr defTabSz="685800">
                <a:defRPr/>
              </a:pPr>
              <a:r>
                <a:rPr lang="pt-PT" sz="975">
                  <a:solidFill>
                    <a:prstClr val="black"/>
                  </a:solidFill>
                  <a:latin typeface="Calibri" panose="020F0502020204030204"/>
                </a:rPr>
                <a:t>Atividades financeiras e de seguros</a:t>
              </a:r>
            </a:p>
          </p:txBody>
        </p:sp>
        <p:sp>
          <p:nvSpPr>
            <p:cNvPr id="15" name="Textfeld 14"/>
            <p:cNvSpPr txBox="1"/>
            <p:nvPr/>
          </p:nvSpPr>
          <p:spPr>
            <a:xfrm>
              <a:off x="2833289" y="1858476"/>
              <a:ext cx="2679311" cy="242374"/>
            </a:xfrm>
            <a:prstGeom prst="rect">
              <a:avLst/>
            </a:prstGeom>
            <a:noFill/>
          </p:spPr>
          <p:txBody>
            <a:bodyPr wrap="square" rtlCol="0">
              <a:spAutoFit/>
            </a:bodyPr>
            <a:lstStyle/>
            <a:p>
              <a:pPr defTabSz="685800">
                <a:defRPr/>
              </a:pPr>
              <a:r>
                <a:rPr lang="pt-PT" sz="975">
                  <a:solidFill>
                    <a:prstClr val="black"/>
                  </a:solidFill>
                  <a:latin typeface="Calibri" panose="020F0502020204030204"/>
                </a:rPr>
                <a:t>Transportes e armazenagem</a:t>
              </a:r>
            </a:p>
          </p:txBody>
        </p:sp>
        <p:sp>
          <p:nvSpPr>
            <p:cNvPr id="16" name="Textfeld 15"/>
            <p:cNvSpPr txBox="1"/>
            <p:nvPr/>
          </p:nvSpPr>
          <p:spPr>
            <a:xfrm>
              <a:off x="2970376" y="2131764"/>
              <a:ext cx="2679311" cy="242374"/>
            </a:xfrm>
            <a:prstGeom prst="rect">
              <a:avLst/>
            </a:prstGeom>
            <a:noFill/>
          </p:spPr>
          <p:txBody>
            <a:bodyPr wrap="square" rtlCol="0">
              <a:spAutoFit/>
            </a:bodyPr>
            <a:lstStyle/>
            <a:p>
              <a:pPr defTabSz="685800">
                <a:defRPr/>
              </a:pPr>
              <a:r>
                <a:rPr lang="pt-PT" sz="975">
                  <a:solidFill>
                    <a:prstClr val="black"/>
                  </a:solidFill>
                  <a:latin typeface="Calibri" panose="020F0502020204030204"/>
                </a:rPr>
                <a:t>Agricultura, floresta e pesca</a:t>
              </a:r>
            </a:p>
          </p:txBody>
        </p:sp>
        <p:sp>
          <p:nvSpPr>
            <p:cNvPr id="17" name="Textfeld 16"/>
            <p:cNvSpPr txBox="1"/>
            <p:nvPr/>
          </p:nvSpPr>
          <p:spPr>
            <a:xfrm>
              <a:off x="2996820" y="2405048"/>
              <a:ext cx="2679311" cy="242374"/>
            </a:xfrm>
            <a:prstGeom prst="rect">
              <a:avLst/>
            </a:prstGeom>
            <a:noFill/>
          </p:spPr>
          <p:txBody>
            <a:bodyPr wrap="square" rtlCol="0">
              <a:spAutoFit/>
            </a:bodyPr>
            <a:lstStyle/>
            <a:p>
              <a:pPr defTabSz="685800">
                <a:defRPr/>
              </a:pPr>
              <a:r>
                <a:rPr lang="pt-PT" sz="975">
                  <a:solidFill>
                    <a:prstClr val="black"/>
                  </a:solidFill>
                  <a:latin typeface="Calibri" panose="020F0502020204030204"/>
                </a:rPr>
                <a:t>Educação</a:t>
              </a:r>
            </a:p>
          </p:txBody>
        </p:sp>
        <p:sp>
          <p:nvSpPr>
            <p:cNvPr id="18" name="Textfeld 17"/>
            <p:cNvSpPr txBox="1"/>
            <p:nvPr/>
          </p:nvSpPr>
          <p:spPr>
            <a:xfrm>
              <a:off x="3078800" y="2680434"/>
              <a:ext cx="2679311" cy="242374"/>
            </a:xfrm>
            <a:prstGeom prst="rect">
              <a:avLst/>
            </a:prstGeom>
            <a:noFill/>
          </p:spPr>
          <p:txBody>
            <a:bodyPr wrap="square" rtlCol="0">
              <a:spAutoFit/>
            </a:bodyPr>
            <a:lstStyle/>
            <a:p>
              <a:pPr defTabSz="685800">
                <a:defRPr/>
              </a:pPr>
              <a:r>
                <a:rPr lang="pt-PT" sz="975">
                  <a:solidFill>
                    <a:prstClr val="black"/>
                  </a:solidFill>
                  <a:latin typeface="Calibri" panose="020F0502020204030204"/>
                </a:rPr>
                <a:t>Saúde humana e ação social</a:t>
              </a:r>
            </a:p>
          </p:txBody>
        </p:sp>
        <p:sp>
          <p:nvSpPr>
            <p:cNvPr id="19" name="Textfeld 18"/>
            <p:cNvSpPr txBox="1"/>
            <p:nvPr/>
          </p:nvSpPr>
          <p:spPr>
            <a:xfrm>
              <a:off x="3078798" y="2946362"/>
              <a:ext cx="2679311" cy="242374"/>
            </a:xfrm>
            <a:prstGeom prst="rect">
              <a:avLst/>
            </a:prstGeom>
            <a:noFill/>
          </p:spPr>
          <p:txBody>
            <a:bodyPr wrap="square" rtlCol="0">
              <a:spAutoFit/>
            </a:bodyPr>
            <a:lstStyle/>
            <a:p>
              <a:pPr defTabSz="685800">
                <a:defRPr/>
              </a:pPr>
              <a:r>
                <a:rPr lang="pt-PT" sz="975">
                  <a:solidFill>
                    <a:prstClr val="black"/>
                  </a:solidFill>
                  <a:latin typeface="Calibri" panose="020F0502020204030204"/>
                </a:rPr>
                <a:t>Atividades de alojamento e restauração</a:t>
              </a:r>
            </a:p>
          </p:txBody>
        </p:sp>
        <p:sp>
          <p:nvSpPr>
            <p:cNvPr id="20" name="Textfeld 19"/>
            <p:cNvSpPr txBox="1"/>
            <p:nvPr/>
          </p:nvSpPr>
          <p:spPr>
            <a:xfrm>
              <a:off x="3081596" y="3212290"/>
              <a:ext cx="2679311" cy="242374"/>
            </a:xfrm>
            <a:prstGeom prst="rect">
              <a:avLst/>
            </a:prstGeom>
            <a:noFill/>
          </p:spPr>
          <p:txBody>
            <a:bodyPr wrap="square" rtlCol="0">
              <a:spAutoFit/>
            </a:bodyPr>
            <a:lstStyle/>
            <a:p>
              <a:pPr defTabSz="685800">
                <a:defRPr/>
              </a:pPr>
              <a:r>
                <a:rPr lang="pt-PT" sz="975" dirty="0">
                  <a:solidFill>
                    <a:prstClr val="black"/>
                  </a:solidFill>
                  <a:latin typeface="Calibri" panose="020F0502020204030204"/>
                </a:rPr>
                <a:t>Atividades de consultoria, científicas, técnicas</a:t>
              </a:r>
            </a:p>
          </p:txBody>
        </p:sp>
        <p:sp>
          <p:nvSpPr>
            <p:cNvPr id="21" name="Textfeld 20"/>
            <p:cNvSpPr txBox="1"/>
            <p:nvPr/>
          </p:nvSpPr>
          <p:spPr>
            <a:xfrm>
              <a:off x="3286480" y="3504186"/>
              <a:ext cx="2679311" cy="242374"/>
            </a:xfrm>
            <a:prstGeom prst="rect">
              <a:avLst/>
            </a:prstGeom>
            <a:noFill/>
          </p:spPr>
          <p:txBody>
            <a:bodyPr wrap="square" rtlCol="0">
              <a:spAutoFit/>
            </a:bodyPr>
            <a:lstStyle/>
            <a:p>
              <a:pPr defTabSz="685800">
                <a:defRPr/>
              </a:pPr>
              <a:r>
                <a:rPr lang="pt-PT" sz="975">
                  <a:solidFill>
                    <a:prstClr val="black"/>
                  </a:solidFill>
                  <a:latin typeface="Calibri" panose="020F0502020204030204"/>
                </a:rPr>
                <a:t>Construção</a:t>
              </a:r>
            </a:p>
          </p:txBody>
        </p:sp>
        <p:sp>
          <p:nvSpPr>
            <p:cNvPr id="22" name="Textfeld 21"/>
            <p:cNvSpPr txBox="1"/>
            <p:nvPr/>
          </p:nvSpPr>
          <p:spPr>
            <a:xfrm>
              <a:off x="4944268" y="3648745"/>
              <a:ext cx="3900187" cy="242374"/>
            </a:xfrm>
            <a:prstGeom prst="rect">
              <a:avLst/>
            </a:prstGeom>
            <a:noFill/>
          </p:spPr>
          <p:txBody>
            <a:bodyPr wrap="square" rtlCol="0">
              <a:spAutoFit/>
            </a:bodyPr>
            <a:lstStyle/>
            <a:p>
              <a:pPr defTabSz="685800">
                <a:defRPr/>
              </a:pPr>
              <a:r>
                <a:rPr lang="pt-PT" sz="975" dirty="0">
                  <a:solidFill>
                    <a:prstClr val="black"/>
                  </a:solidFill>
                  <a:latin typeface="Calibri" panose="020F0502020204030204"/>
                </a:rPr>
                <a:t>Comércio por grosso e a retalho; reparação de veículos automóveis e motociclos</a:t>
              </a:r>
            </a:p>
          </p:txBody>
        </p:sp>
        <p:sp>
          <p:nvSpPr>
            <p:cNvPr id="23" name="Textfeld 22"/>
            <p:cNvSpPr txBox="1"/>
            <p:nvPr/>
          </p:nvSpPr>
          <p:spPr>
            <a:xfrm>
              <a:off x="6218804" y="4086128"/>
              <a:ext cx="2130539" cy="242374"/>
            </a:xfrm>
            <a:prstGeom prst="rect">
              <a:avLst/>
            </a:prstGeom>
            <a:noFill/>
          </p:spPr>
          <p:txBody>
            <a:bodyPr wrap="square" rtlCol="0">
              <a:spAutoFit/>
            </a:bodyPr>
            <a:lstStyle/>
            <a:p>
              <a:pPr defTabSz="685800">
                <a:defRPr/>
              </a:pPr>
              <a:r>
                <a:rPr lang="pt-PT" sz="975">
                  <a:solidFill>
                    <a:prstClr val="black"/>
                  </a:solidFill>
                  <a:latin typeface="Calibri" panose="020F0502020204030204"/>
                </a:rPr>
                <a:t>Indústrias transformadoras</a:t>
              </a:r>
            </a:p>
          </p:txBody>
        </p:sp>
        <p:sp>
          <p:nvSpPr>
            <p:cNvPr id="24" name="Textfeld 23"/>
            <p:cNvSpPr txBox="1"/>
            <p:nvPr/>
          </p:nvSpPr>
          <p:spPr>
            <a:xfrm>
              <a:off x="1616660" y="4585010"/>
              <a:ext cx="6206540" cy="230832"/>
            </a:xfrm>
            <a:prstGeom prst="rect">
              <a:avLst/>
            </a:prstGeom>
            <a:noFill/>
          </p:spPr>
          <p:txBody>
            <a:bodyPr wrap="square" rtlCol="0">
              <a:spAutoFit/>
            </a:bodyPr>
            <a:lstStyle/>
            <a:p>
              <a:pPr defTabSz="685800">
                <a:defRPr/>
              </a:pPr>
              <a:r>
                <a:rPr lang="pt-PT" sz="900" b="1" dirty="0">
                  <a:solidFill>
                    <a:srgbClr val="00499A"/>
                  </a:solidFill>
                  <a:latin typeface="Arial" panose="020B0604020202020204" pitchFamily="34" charset="0"/>
                  <a:cs typeface="Arial" panose="020B0604020202020204" pitchFamily="34" charset="0"/>
                </a:rPr>
                <a:t>Código NACE (v. 2) de empresas com interação entre seres humanos e robôs de acordo com o ESENER 2019</a:t>
              </a:r>
            </a:p>
          </p:txBody>
        </p:sp>
      </p:grpSp>
      <p:sp>
        <p:nvSpPr>
          <p:cNvPr id="2" name="Framework: the automation of tasks">
            <a:extLst>
              <a:ext uri="{FF2B5EF4-FFF2-40B4-BE49-F238E27FC236}">
                <a16:creationId xmlns:a16="http://schemas.microsoft.com/office/drawing/2014/main" id="{EBB96B1D-EB92-5BD1-595A-AF0157A73316}"/>
              </a:ext>
            </a:extLst>
          </p:cNvPr>
          <p:cNvSpPr txBox="1">
            <a:spLocks noGrp="1"/>
          </p:cNvSpPr>
          <p:nvPr>
            <p:ph type="title"/>
          </p:nvPr>
        </p:nvSpPr>
        <p:spPr>
          <a:xfrm>
            <a:off x="450001" y="135000"/>
            <a:ext cx="7559873" cy="367200"/>
          </a:xfrm>
          <a:prstGeom prst="rect">
            <a:avLst/>
          </a:prstGeom>
        </p:spPr>
        <p:txBody>
          <a:bodyPr lIns="0"/>
          <a:lstStyle/>
          <a:p>
            <a:pPr lvl="1"/>
            <a:r>
              <a:rPr lang="pt-PT" sz="2400" b="1">
                <a:latin typeface="Arial" panose="020B0604020202020204" pitchFamily="34" charset="0"/>
                <a:cs typeface="Arial" panose="020B0604020202020204" pitchFamily="34" charset="0"/>
              </a:rPr>
              <a:t>Robótica avançada na Europa </a:t>
            </a:r>
          </a:p>
        </p:txBody>
      </p:sp>
      <p:sp>
        <p:nvSpPr>
          <p:cNvPr id="3" name="Textfeld 14">
            <a:extLst>
              <a:ext uri="{FF2B5EF4-FFF2-40B4-BE49-F238E27FC236}">
                <a16:creationId xmlns:a16="http://schemas.microsoft.com/office/drawing/2014/main" id="{3351FDCB-7386-DEAB-22F9-BDE836880579}"/>
              </a:ext>
            </a:extLst>
          </p:cNvPr>
          <p:cNvSpPr txBox="1"/>
          <p:nvPr/>
        </p:nvSpPr>
        <p:spPr>
          <a:xfrm>
            <a:off x="686799" y="759440"/>
            <a:ext cx="7868653" cy="338554"/>
          </a:xfrm>
          <a:prstGeom prst="rect">
            <a:avLst/>
          </a:prstGeom>
          <a:noFill/>
        </p:spPr>
        <p:txBody>
          <a:bodyPr wrap="square" rtlCol="0">
            <a:spAutoFit/>
          </a:bodyPr>
          <a:lstStyle/>
          <a:p>
            <a:r>
              <a:rPr lang="pt-PT" sz="1600" b="1">
                <a:solidFill>
                  <a:srgbClr val="ACC700"/>
                </a:solidFill>
              </a:rPr>
              <a:t>Setores com Interação Entre Seres Humanos e Robôs</a:t>
            </a:r>
          </a:p>
        </p:txBody>
      </p:sp>
      <p:sp>
        <p:nvSpPr>
          <p:cNvPr id="4" name="TextBox 3">
            <a:extLst>
              <a:ext uri="{FF2B5EF4-FFF2-40B4-BE49-F238E27FC236}">
                <a16:creationId xmlns:a16="http://schemas.microsoft.com/office/drawing/2014/main" id="{742A9DD1-7D68-C16B-A5EA-89537BE14A06}"/>
              </a:ext>
            </a:extLst>
          </p:cNvPr>
          <p:cNvSpPr txBox="1"/>
          <p:nvPr/>
        </p:nvSpPr>
        <p:spPr>
          <a:xfrm>
            <a:off x="622407" y="1140273"/>
            <a:ext cx="7933045" cy="292388"/>
          </a:xfrm>
          <a:prstGeom prst="rect">
            <a:avLst/>
          </a:prstGeom>
          <a:noFill/>
        </p:spPr>
        <p:txBody>
          <a:bodyPr wrap="square" rtlCol="0">
            <a:spAutoFit/>
          </a:bodyPr>
          <a:lstStyle/>
          <a:p>
            <a:pPr marL="342900" indent="-342900">
              <a:buFont typeface="Wingdings" panose="05000000000000000000" pitchFamily="2" charset="2"/>
              <a:buChar char="ü"/>
            </a:pPr>
            <a:r>
              <a:rPr lang="pt-PT" sz="1300" dirty="0">
                <a:solidFill>
                  <a:srgbClr val="003399"/>
                </a:solidFill>
              </a:rPr>
              <a:t>A interação entre seres humanos e robôs verifica-se sobretudo no setor da indústria transformadora</a:t>
            </a:r>
          </a:p>
        </p:txBody>
      </p:sp>
    </p:spTree>
    <p:extLst>
      <p:ext uri="{BB962C8B-B14F-4D97-AF65-F5344CB8AC3E}">
        <p14:creationId xmlns:p14="http://schemas.microsoft.com/office/powerpoint/2010/main" val="131304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365201" y="688580"/>
            <a:ext cx="7868653" cy="338554"/>
          </a:xfrm>
          <a:prstGeom prst="rect">
            <a:avLst/>
          </a:prstGeom>
          <a:noFill/>
        </p:spPr>
        <p:txBody>
          <a:bodyPr wrap="square" rtlCol="0">
            <a:spAutoFit/>
          </a:bodyPr>
          <a:lstStyle/>
          <a:p>
            <a:r>
              <a:rPr lang="pt-PT" sz="1600" b="1">
                <a:solidFill>
                  <a:srgbClr val="ACC700"/>
                </a:solidFill>
              </a:rPr>
              <a:t>Setores com Interação Entre Seres Humanos e Robôs</a:t>
            </a:r>
          </a:p>
        </p:txBody>
      </p:sp>
      <p:sp>
        <p:nvSpPr>
          <p:cNvPr id="3" name="TextBox 2">
            <a:extLst>
              <a:ext uri="{FF2B5EF4-FFF2-40B4-BE49-F238E27FC236}">
                <a16:creationId xmlns:a16="http://schemas.microsoft.com/office/drawing/2014/main" id="{E9D6C5B0-B01D-EDDE-F54E-923405220FB9}"/>
              </a:ext>
            </a:extLst>
          </p:cNvPr>
          <p:cNvSpPr txBox="1"/>
          <p:nvPr/>
        </p:nvSpPr>
        <p:spPr>
          <a:xfrm>
            <a:off x="622408" y="990499"/>
            <a:ext cx="6016518" cy="338554"/>
          </a:xfrm>
          <a:prstGeom prst="rect">
            <a:avLst/>
          </a:prstGeom>
          <a:noFill/>
        </p:spPr>
        <p:txBody>
          <a:bodyPr wrap="square" rtlCol="0">
            <a:spAutoFit/>
          </a:bodyPr>
          <a:lstStyle/>
          <a:p>
            <a:pPr marL="342900" indent="-342900">
              <a:buFont typeface="Wingdings" panose="05000000000000000000" pitchFamily="2" charset="2"/>
              <a:buChar char="ü"/>
            </a:pPr>
            <a:r>
              <a:rPr lang="pt-PT" sz="1600">
                <a:solidFill>
                  <a:srgbClr val="003399"/>
                </a:solidFill>
              </a:rPr>
              <a:t>Existe uma predominância de robôs no setor automóvel</a:t>
            </a:r>
          </a:p>
        </p:txBody>
      </p:sp>
      <p:sp>
        <p:nvSpPr>
          <p:cNvPr id="7" name="Framework: the automation of tasks">
            <a:extLst>
              <a:ext uri="{FF2B5EF4-FFF2-40B4-BE49-F238E27FC236}">
                <a16:creationId xmlns:a16="http://schemas.microsoft.com/office/drawing/2014/main" id="{419FE3D3-1436-91A3-F46A-C58F73B97873}"/>
              </a:ext>
            </a:extLst>
          </p:cNvPr>
          <p:cNvSpPr txBox="1">
            <a:spLocks noGrp="1"/>
          </p:cNvSpPr>
          <p:nvPr>
            <p:ph type="title"/>
          </p:nvPr>
        </p:nvSpPr>
        <p:spPr>
          <a:xfrm>
            <a:off x="449263" y="134938"/>
            <a:ext cx="7561262" cy="366712"/>
          </a:xfrm>
          <a:prstGeom prst="rect">
            <a:avLst/>
          </a:prstGeom>
        </p:spPr>
        <p:txBody>
          <a:bodyPr lIns="0"/>
          <a:lstStyle/>
          <a:p>
            <a:pPr lvl="1"/>
            <a:r>
              <a:rPr lang="pt-PT" sz="2400" b="1">
                <a:latin typeface="Arial" panose="020B0604020202020204" pitchFamily="34" charset="0"/>
                <a:cs typeface="Arial" panose="020B0604020202020204" pitchFamily="34" charset="0"/>
              </a:rPr>
              <a:t>Robótica avançada na Europa </a:t>
            </a:r>
          </a:p>
        </p:txBody>
      </p:sp>
      <p:sp>
        <p:nvSpPr>
          <p:cNvPr id="10" name="TextBox 9">
            <a:extLst>
              <a:ext uri="{FF2B5EF4-FFF2-40B4-BE49-F238E27FC236}">
                <a16:creationId xmlns:a16="http://schemas.microsoft.com/office/drawing/2014/main" id="{CC855A1A-4129-4E69-866A-F9C47811B966}"/>
              </a:ext>
            </a:extLst>
          </p:cNvPr>
          <p:cNvSpPr txBox="1"/>
          <p:nvPr/>
        </p:nvSpPr>
        <p:spPr>
          <a:xfrm>
            <a:off x="5477530" y="3348989"/>
            <a:ext cx="825547" cy="92333"/>
          </a:xfrm>
          <a:prstGeom prst="rect">
            <a:avLst/>
          </a:prstGeom>
          <a:solidFill>
            <a:schemeClr val="bg1"/>
          </a:solidFill>
        </p:spPr>
        <p:txBody>
          <a:bodyPr wrap="square" lIns="0" tIns="0" rIns="0" bIns="0" rtlCol="0">
            <a:spAutoFit/>
          </a:bodyPr>
          <a:lstStyle/>
          <a:p>
            <a:r>
              <a:rPr lang="pt-PT" sz="600">
                <a:solidFill>
                  <a:srgbClr val="67CDBE"/>
                </a:solidFill>
              </a:rPr>
              <a:t>Borracha e plástico (22) </a:t>
            </a:r>
          </a:p>
        </p:txBody>
      </p:sp>
      <p:grpSp>
        <p:nvGrpSpPr>
          <p:cNvPr id="4" name="Group 3">
            <a:extLst>
              <a:ext uri="{FF2B5EF4-FFF2-40B4-BE49-F238E27FC236}">
                <a16:creationId xmlns:a16="http://schemas.microsoft.com/office/drawing/2014/main" id="{1C863BA8-544D-4B6E-A3D5-CC8671314CB9}"/>
              </a:ext>
            </a:extLst>
          </p:cNvPr>
          <p:cNvGrpSpPr/>
          <p:nvPr/>
        </p:nvGrpSpPr>
        <p:grpSpPr>
          <a:xfrm>
            <a:off x="959230" y="1329053"/>
            <a:ext cx="6933546" cy="3259948"/>
            <a:chOff x="959230" y="1329053"/>
            <a:chExt cx="6933546" cy="3259948"/>
          </a:xfrm>
        </p:grpSpPr>
        <p:pic>
          <p:nvPicPr>
            <p:cNvPr id="9" name="Picture 8">
              <a:extLst>
                <a:ext uri="{FF2B5EF4-FFF2-40B4-BE49-F238E27FC236}">
                  <a16:creationId xmlns:a16="http://schemas.microsoft.com/office/drawing/2014/main" id="{C192ED4B-AF3B-9087-972B-527D9DBF0982}"/>
                </a:ext>
              </a:extLst>
            </p:cNvPr>
            <p:cNvPicPr>
              <a:picLocks noChangeAspect="1"/>
            </p:cNvPicPr>
            <p:nvPr/>
          </p:nvPicPr>
          <p:blipFill>
            <a:blip r:embed="rId3"/>
            <a:stretch>
              <a:fillRect/>
            </a:stretch>
          </p:blipFill>
          <p:spPr>
            <a:xfrm>
              <a:off x="1808739" y="1329053"/>
              <a:ext cx="4729221" cy="3259948"/>
            </a:xfrm>
            <a:prstGeom prst="rect">
              <a:avLst/>
            </a:prstGeom>
          </p:spPr>
        </p:pic>
        <p:sp>
          <p:nvSpPr>
            <p:cNvPr id="2" name="TextBox 1">
              <a:extLst>
                <a:ext uri="{FF2B5EF4-FFF2-40B4-BE49-F238E27FC236}">
                  <a16:creationId xmlns:a16="http://schemas.microsoft.com/office/drawing/2014/main" id="{EB317488-24D5-45BD-AE1C-A65F501A0CDC}"/>
                </a:ext>
              </a:extLst>
            </p:cNvPr>
            <p:cNvSpPr txBox="1"/>
            <p:nvPr/>
          </p:nvSpPr>
          <p:spPr>
            <a:xfrm>
              <a:off x="959230" y="1447126"/>
              <a:ext cx="6933546" cy="246221"/>
            </a:xfrm>
            <a:prstGeom prst="rect">
              <a:avLst/>
            </a:prstGeom>
            <a:solidFill>
              <a:schemeClr val="bg1"/>
            </a:solidFill>
          </p:spPr>
          <p:txBody>
            <a:bodyPr wrap="square" rtlCol="0">
              <a:spAutoFit/>
            </a:bodyPr>
            <a:lstStyle/>
            <a:p>
              <a:r>
                <a:rPr lang="pt-PT" sz="1000" i="1" dirty="0">
                  <a:solidFill>
                    <a:schemeClr val="tx1">
                      <a:lumMod val="65000"/>
                      <a:lumOff val="35000"/>
                    </a:schemeClr>
                  </a:solidFill>
                </a:rPr>
                <a:t>Densidade de robôs por setor na UE, 1995-2015 (fonte: análise dos autores da IFR [2019] e da Eurofound [2019]) </a:t>
              </a:r>
            </a:p>
          </p:txBody>
        </p:sp>
        <p:sp>
          <p:nvSpPr>
            <p:cNvPr id="8" name="TextBox 7">
              <a:extLst>
                <a:ext uri="{FF2B5EF4-FFF2-40B4-BE49-F238E27FC236}">
                  <a16:creationId xmlns:a16="http://schemas.microsoft.com/office/drawing/2014/main" id="{776DB54B-A02B-490A-B8FD-D7A80004B148}"/>
                </a:ext>
              </a:extLst>
            </p:cNvPr>
            <p:cNvSpPr txBox="1"/>
            <p:nvPr/>
          </p:nvSpPr>
          <p:spPr>
            <a:xfrm>
              <a:off x="5477530" y="2170463"/>
              <a:ext cx="750526" cy="184666"/>
            </a:xfrm>
            <a:prstGeom prst="rect">
              <a:avLst/>
            </a:prstGeom>
            <a:solidFill>
              <a:schemeClr val="bg1"/>
            </a:solidFill>
          </p:spPr>
          <p:txBody>
            <a:bodyPr wrap="square" rtlCol="0">
              <a:spAutoFit/>
            </a:bodyPr>
            <a:lstStyle/>
            <a:p>
              <a:r>
                <a:rPr lang="pt-PT" sz="600">
                  <a:solidFill>
                    <a:srgbClr val="C00000"/>
                  </a:solidFill>
                </a:rPr>
                <a:t>Automóvel (29) </a:t>
              </a:r>
            </a:p>
          </p:txBody>
        </p:sp>
        <p:sp>
          <p:nvSpPr>
            <p:cNvPr id="11" name="TextBox 10">
              <a:extLst>
                <a:ext uri="{FF2B5EF4-FFF2-40B4-BE49-F238E27FC236}">
                  <a16:creationId xmlns:a16="http://schemas.microsoft.com/office/drawing/2014/main" id="{B0DF9B6D-28BD-4269-B670-62EE9D25734F}"/>
                </a:ext>
              </a:extLst>
            </p:cNvPr>
            <p:cNvSpPr txBox="1"/>
            <p:nvPr/>
          </p:nvSpPr>
          <p:spPr>
            <a:xfrm>
              <a:off x="5440019" y="3348989"/>
              <a:ext cx="825547" cy="92333"/>
            </a:xfrm>
            <a:prstGeom prst="rect">
              <a:avLst/>
            </a:prstGeom>
            <a:solidFill>
              <a:schemeClr val="bg1"/>
            </a:solidFill>
          </p:spPr>
          <p:txBody>
            <a:bodyPr wrap="square" lIns="0" tIns="0" rIns="0" bIns="0" rtlCol="0">
              <a:spAutoFit/>
            </a:bodyPr>
            <a:lstStyle/>
            <a:p>
              <a:r>
                <a:rPr lang="pt-PT" sz="600" i="1">
                  <a:solidFill>
                    <a:srgbClr val="67CDBE"/>
                  </a:solidFill>
                </a:rPr>
                <a:t>Borracha e plástico (22) </a:t>
              </a:r>
            </a:p>
          </p:txBody>
        </p:sp>
        <p:sp>
          <p:nvSpPr>
            <p:cNvPr id="12" name="TextBox 11">
              <a:extLst>
                <a:ext uri="{FF2B5EF4-FFF2-40B4-BE49-F238E27FC236}">
                  <a16:creationId xmlns:a16="http://schemas.microsoft.com/office/drawing/2014/main" id="{AD952A37-A84D-4192-B54E-463CECEFF4C5}"/>
                </a:ext>
              </a:extLst>
            </p:cNvPr>
            <p:cNvSpPr txBox="1"/>
            <p:nvPr/>
          </p:nvSpPr>
          <p:spPr>
            <a:xfrm>
              <a:off x="5477530" y="3952862"/>
              <a:ext cx="686085" cy="92333"/>
            </a:xfrm>
            <a:prstGeom prst="rect">
              <a:avLst/>
            </a:prstGeom>
            <a:solidFill>
              <a:schemeClr val="bg1"/>
            </a:solidFill>
          </p:spPr>
          <p:txBody>
            <a:bodyPr wrap="none" lIns="0" tIns="0" rIns="0" bIns="0" rtlCol="0">
              <a:spAutoFit/>
            </a:bodyPr>
            <a:lstStyle/>
            <a:p>
              <a:r>
                <a:rPr lang="pt-PT" sz="600">
                  <a:solidFill>
                    <a:schemeClr val="accent1"/>
                  </a:solidFill>
                </a:rPr>
                <a:t>Produtos metálicos (25) </a:t>
              </a:r>
            </a:p>
          </p:txBody>
        </p:sp>
        <p:sp>
          <p:nvSpPr>
            <p:cNvPr id="14" name="TextBox 13">
              <a:extLst>
                <a:ext uri="{FF2B5EF4-FFF2-40B4-BE49-F238E27FC236}">
                  <a16:creationId xmlns:a16="http://schemas.microsoft.com/office/drawing/2014/main" id="{240945EA-0222-4943-BC71-7C11CC4CBC8C}"/>
                </a:ext>
              </a:extLst>
            </p:cNvPr>
            <p:cNvSpPr txBox="1"/>
            <p:nvPr/>
          </p:nvSpPr>
          <p:spPr>
            <a:xfrm>
              <a:off x="5453198" y="4086216"/>
              <a:ext cx="872034" cy="92333"/>
            </a:xfrm>
            <a:prstGeom prst="rect">
              <a:avLst/>
            </a:prstGeom>
            <a:solidFill>
              <a:schemeClr val="bg1"/>
            </a:solidFill>
          </p:spPr>
          <p:txBody>
            <a:bodyPr wrap="none" lIns="0" tIns="0" rIns="0" bIns="0" rtlCol="0">
              <a:spAutoFit/>
            </a:bodyPr>
            <a:lstStyle/>
            <a:p>
              <a:r>
                <a:rPr lang="pt-PT" sz="600">
                  <a:solidFill>
                    <a:schemeClr val="accent2">
                      <a:lumMod val="50000"/>
                    </a:schemeClr>
                  </a:solidFill>
                </a:rPr>
                <a:t>Máquinas industriais (28) </a:t>
              </a:r>
            </a:p>
          </p:txBody>
        </p:sp>
      </p:grpSp>
    </p:spTree>
    <p:extLst>
      <p:ext uri="{BB962C8B-B14F-4D97-AF65-F5344CB8AC3E}">
        <p14:creationId xmlns:p14="http://schemas.microsoft.com/office/powerpoint/2010/main" val="311890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989BC77C-A5F2-425A-992B-886D626EE061}"/>
              </a:ext>
            </a:extLst>
          </p:cNvPr>
          <p:cNvGraphicFramePr/>
          <p:nvPr>
            <p:extLst>
              <p:ext uri="{D42A27DB-BD31-4B8C-83A1-F6EECF244321}">
                <p14:modId xmlns:p14="http://schemas.microsoft.com/office/powerpoint/2010/main" val="2733697202"/>
              </p:ext>
            </p:extLst>
          </p:nvPr>
        </p:nvGraphicFramePr>
        <p:xfrm>
          <a:off x="3679356" y="605121"/>
          <a:ext cx="5272544" cy="37014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0002" y="118862"/>
            <a:ext cx="7993412" cy="444555"/>
          </a:xfrm>
        </p:spPr>
        <p:txBody>
          <a:bodyPr lIns="0"/>
          <a:lstStyle/>
          <a:p>
            <a:r>
              <a:rPr lang="pt-PT" sz="2400" dirty="0"/>
              <a:t>Automatização atual e potencial de tarefas físicas</a:t>
            </a:r>
          </a:p>
        </p:txBody>
      </p:sp>
      <p:sp>
        <p:nvSpPr>
          <p:cNvPr id="8" name="TextBox 7">
            <a:extLst>
              <a:ext uri="{FF2B5EF4-FFF2-40B4-BE49-F238E27FC236}">
                <a16:creationId xmlns:a16="http://schemas.microsoft.com/office/drawing/2014/main" id="{BBA722FE-C2F9-4911-A5FE-094E1049E71F}"/>
              </a:ext>
            </a:extLst>
          </p:cNvPr>
          <p:cNvSpPr txBox="1"/>
          <p:nvPr/>
        </p:nvSpPr>
        <p:spPr>
          <a:xfrm>
            <a:off x="450002" y="894011"/>
            <a:ext cx="3314690" cy="3093154"/>
          </a:xfrm>
          <a:prstGeom prst="rect">
            <a:avLst/>
          </a:prstGeom>
          <a:noFill/>
        </p:spPr>
        <p:txBody>
          <a:bodyPr wrap="square" lIns="0" tIns="0" rIns="0" bIns="0" rtlCol="0">
            <a:spAutoFit/>
          </a:bodyPr>
          <a:lstStyle/>
          <a:p>
            <a:pPr>
              <a:spcAft>
                <a:spcPts val="600"/>
              </a:spcAft>
            </a:pPr>
            <a:r>
              <a:rPr lang="pt-PT" sz="1600" b="1" dirty="0">
                <a:solidFill>
                  <a:srgbClr val="ACC700"/>
                </a:solidFill>
              </a:rPr>
              <a:t>Exemplos:</a:t>
            </a:r>
          </a:p>
          <a:p>
            <a:pPr marL="285750" indent="-285750">
              <a:spcAft>
                <a:spcPts val="600"/>
              </a:spcAft>
              <a:buFont typeface="Arial" panose="020B0604020202020204" pitchFamily="34" charset="0"/>
              <a:buChar char="•"/>
            </a:pPr>
            <a:r>
              <a:rPr lang="pt-PT" sz="1500" dirty="0">
                <a:solidFill>
                  <a:srgbClr val="003399"/>
                </a:solidFill>
              </a:rPr>
              <a:t>As atividades de saúde humana e ação social incluem robôs que fornecem medicamentos</a:t>
            </a:r>
          </a:p>
          <a:p>
            <a:pPr marL="285750" indent="-285750">
              <a:spcAft>
                <a:spcPts val="600"/>
              </a:spcAft>
              <a:buFont typeface="Arial" panose="020B0604020202020204" pitchFamily="34" charset="0"/>
              <a:buChar char="•"/>
            </a:pPr>
            <a:r>
              <a:rPr lang="pt-PT" sz="1500" dirty="0">
                <a:solidFill>
                  <a:srgbClr val="003399"/>
                </a:solidFill>
              </a:rPr>
              <a:t>Nas indústrias transformadoras, existem robôs de assistência à elevação e de limpeza </a:t>
            </a:r>
          </a:p>
          <a:p>
            <a:pPr marL="285750" indent="-285750">
              <a:spcAft>
                <a:spcPts val="600"/>
              </a:spcAft>
              <a:buFont typeface="Arial" panose="020B0604020202020204" pitchFamily="34" charset="0"/>
              <a:buChar char="•"/>
            </a:pPr>
            <a:r>
              <a:rPr lang="pt-PT" sz="1500" dirty="0">
                <a:solidFill>
                  <a:srgbClr val="003399"/>
                </a:solidFill>
              </a:rPr>
              <a:t>Os veículos guiados autónomos são comuns nos transportes e armazenagem</a:t>
            </a:r>
          </a:p>
          <a:p>
            <a:pPr marL="285750" indent="-285750">
              <a:spcAft>
                <a:spcPts val="600"/>
              </a:spcAft>
              <a:buFont typeface="Arial" panose="020B0604020202020204" pitchFamily="34" charset="0"/>
              <a:buChar char="•"/>
            </a:pPr>
            <a:r>
              <a:rPr lang="pt-PT" sz="1500" dirty="0">
                <a:solidFill>
                  <a:srgbClr val="003399"/>
                </a:solidFill>
              </a:rPr>
              <a:t>Os robôs de inspeção são úteis no setor da construção</a:t>
            </a:r>
          </a:p>
        </p:txBody>
      </p:sp>
      <p:grpSp>
        <p:nvGrpSpPr>
          <p:cNvPr id="3" name="Group 2">
            <a:extLst>
              <a:ext uri="{FF2B5EF4-FFF2-40B4-BE49-F238E27FC236}">
                <a16:creationId xmlns:a16="http://schemas.microsoft.com/office/drawing/2014/main" id="{AAC8D910-CD30-4795-900A-B0CB3A70CF50}"/>
              </a:ext>
            </a:extLst>
          </p:cNvPr>
          <p:cNvGrpSpPr/>
          <p:nvPr/>
        </p:nvGrpSpPr>
        <p:grpSpPr>
          <a:xfrm>
            <a:off x="7373952" y="856368"/>
            <a:ext cx="1665779" cy="3428057"/>
            <a:chOff x="7373952" y="856368"/>
            <a:chExt cx="1665779" cy="3428057"/>
          </a:xfrm>
        </p:grpSpPr>
        <p:sp>
          <p:nvSpPr>
            <p:cNvPr id="14" name="Textfeld 5">
              <a:extLst>
                <a:ext uri="{FF2B5EF4-FFF2-40B4-BE49-F238E27FC236}">
                  <a16:creationId xmlns:a16="http://schemas.microsoft.com/office/drawing/2014/main" id="{309561ED-09F4-4F4C-9169-70642433EAD2}"/>
                </a:ext>
              </a:extLst>
            </p:cNvPr>
            <p:cNvSpPr txBox="1"/>
            <p:nvPr/>
          </p:nvSpPr>
          <p:spPr>
            <a:xfrm>
              <a:off x="7373952" y="856368"/>
              <a:ext cx="1665779" cy="523220"/>
            </a:xfrm>
            <a:prstGeom prst="rect">
              <a:avLst/>
            </a:prstGeom>
            <a:solidFill>
              <a:schemeClr val="bg1"/>
            </a:solidFill>
          </p:spPr>
          <p:txBody>
            <a:bodyPr wrap="square" lIns="91440" tIns="9144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a:ln>
                    <a:noFill/>
                  </a:ln>
                  <a:solidFill>
                    <a:srgbClr val="003399"/>
                  </a:solidFill>
                  <a:effectLst/>
                  <a:uLnTx/>
                  <a:uFillTx/>
                  <a:latin typeface="Arial" panose="020B0604020202020204" pitchFamily="34" charset="0"/>
                  <a:ea typeface="+mn-ea"/>
                  <a:cs typeface="Arial" panose="020B0604020202020204" pitchFamily="34" charset="0"/>
                </a:rPr>
                <a:t>Saúde humana e ação social</a:t>
              </a:r>
            </a:p>
          </p:txBody>
        </p:sp>
        <p:sp>
          <p:nvSpPr>
            <p:cNvPr id="16" name="Textfeld 5">
              <a:extLst>
                <a:ext uri="{FF2B5EF4-FFF2-40B4-BE49-F238E27FC236}">
                  <a16:creationId xmlns:a16="http://schemas.microsoft.com/office/drawing/2014/main" id="{8906DC9A-56BC-4C8E-A176-2D6BC5226170}"/>
                </a:ext>
              </a:extLst>
            </p:cNvPr>
            <p:cNvSpPr txBox="1"/>
            <p:nvPr/>
          </p:nvSpPr>
          <p:spPr>
            <a:xfrm>
              <a:off x="7373952" y="1363469"/>
              <a:ext cx="1421999" cy="353943"/>
            </a:xfrm>
            <a:prstGeom prst="rect">
              <a:avLst/>
            </a:prstGeom>
            <a:solidFill>
              <a:schemeClr val="bg1"/>
            </a:solidFill>
          </p:spPr>
          <p:txBody>
            <a:bodyPr wrap="square" lIns="91440" tIns="9144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a:ln>
                    <a:noFill/>
                  </a:ln>
                  <a:solidFill>
                    <a:srgbClr val="003399"/>
                  </a:solidFill>
                  <a:effectLst/>
                  <a:uLnTx/>
                  <a:uFillTx/>
                  <a:latin typeface="Arial" panose="020B0604020202020204" pitchFamily="34" charset="0"/>
                  <a:ea typeface="+mn-ea"/>
                  <a:cs typeface="Arial" panose="020B0604020202020204" pitchFamily="34" charset="0"/>
                </a:rPr>
                <a:t>Indústrias transformadoras</a:t>
              </a:r>
            </a:p>
          </p:txBody>
        </p:sp>
        <p:sp>
          <p:nvSpPr>
            <p:cNvPr id="17" name="Textfeld 5">
              <a:extLst>
                <a:ext uri="{FF2B5EF4-FFF2-40B4-BE49-F238E27FC236}">
                  <a16:creationId xmlns:a16="http://schemas.microsoft.com/office/drawing/2014/main" id="{919A3C2E-7DF8-489D-AE9A-BEE632431002}"/>
                </a:ext>
              </a:extLst>
            </p:cNvPr>
            <p:cNvSpPr txBox="1"/>
            <p:nvPr/>
          </p:nvSpPr>
          <p:spPr>
            <a:xfrm>
              <a:off x="7373952" y="1831900"/>
              <a:ext cx="886710" cy="353943"/>
            </a:xfrm>
            <a:prstGeom prst="rect">
              <a:avLst/>
            </a:prstGeom>
            <a:solidFill>
              <a:schemeClr val="bg1"/>
            </a:solidFill>
          </p:spPr>
          <p:txBody>
            <a:bodyPr wrap="square" lIns="91440" tIns="9144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a:ln>
                    <a:noFill/>
                  </a:ln>
                  <a:solidFill>
                    <a:srgbClr val="003399"/>
                  </a:solidFill>
                  <a:effectLst/>
                  <a:uLnTx/>
                  <a:uFillTx/>
                  <a:latin typeface="Arial" panose="020B0604020202020204" pitchFamily="34" charset="0"/>
                  <a:ea typeface="+mn-ea"/>
                  <a:cs typeface="Arial" panose="020B0604020202020204" pitchFamily="34" charset="0"/>
                </a:rPr>
                <a:t>Outras</a:t>
              </a:r>
            </a:p>
          </p:txBody>
        </p:sp>
        <p:sp>
          <p:nvSpPr>
            <p:cNvPr id="18" name="Textfeld 5">
              <a:extLst>
                <a:ext uri="{FF2B5EF4-FFF2-40B4-BE49-F238E27FC236}">
                  <a16:creationId xmlns:a16="http://schemas.microsoft.com/office/drawing/2014/main" id="{61B1B6FA-B4E9-4EEF-AD92-2A9D123CB8CD}"/>
                </a:ext>
              </a:extLst>
            </p:cNvPr>
            <p:cNvSpPr txBox="1"/>
            <p:nvPr/>
          </p:nvSpPr>
          <p:spPr>
            <a:xfrm>
              <a:off x="7373953" y="2346434"/>
              <a:ext cx="1320046" cy="523220"/>
            </a:xfrm>
            <a:prstGeom prst="rect">
              <a:avLst/>
            </a:prstGeom>
            <a:solidFill>
              <a:schemeClr val="bg1"/>
            </a:solidFill>
          </p:spPr>
          <p:txBody>
            <a:bodyPr wrap="square" lIns="91440" tIns="9144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Transportes e armazenagem</a:t>
              </a:r>
            </a:p>
          </p:txBody>
        </p:sp>
        <p:sp>
          <p:nvSpPr>
            <p:cNvPr id="19" name="Textfeld 5">
              <a:extLst>
                <a:ext uri="{FF2B5EF4-FFF2-40B4-BE49-F238E27FC236}">
                  <a16:creationId xmlns:a16="http://schemas.microsoft.com/office/drawing/2014/main" id="{7AAC6CBB-9BB8-48BA-B486-9E7DDABE7700}"/>
                </a:ext>
              </a:extLst>
            </p:cNvPr>
            <p:cNvSpPr txBox="1"/>
            <p:nvPr/>
          </p:nvSpPr>
          <p:spPr>
            <a:xfrm>
              <a:off x="7373952" y="2816661"/>
              <a:ext cx="1252950" cy="353943"/>
            </a:xfrm>
            <a:prstGeom prst="rect">
              <a:avLst/>
            </a:prstGeom>
            <a:solidFill>
              <a:schemeClr val="bg1"/>
            </a:solidFill>
          </p:spPr>
          <p:txBody>
            <a:bodyPr wrap="square" lIns="91440" tIns="9144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a:ln>
                    <a:noFill/>
                  </a:ln>
                  <a:solidFill>
                    <a:srgbClr val="003399"/>
                  </a:solidFill>
                  <a:effectLst/>
                  <a:uLnTx/>
                  <a:uFillTx/>
                  <a:latin typeface="Arial" panose="020B0604020202020204" pitchFamily="34" charset="0"/>
                  <a:ea typeface="+mn-ea"/>
                  <a:cs typeface="Arial" panose="020B0604020202020204" pitchFamily="34" charset="0"/>
                </a:rPr>
                <a:t>Construção</a:t>
              </a:r>
            </a:p>
          </p:txBody>
        </p:sp>
        <p:sp>
          <p:nvSpPr>
            <p:cNvPr id="20" name="Textfeld 5">
              <a:extLst>
                <a:ext uri="{FF2B5EF4-FFF2-40B4-BE49-F238E27FC236}">
                  <a16:creationId xmlns:a16="http://schemas.microsoft.com/office/drawing/2014/main" id="{B91EDF4A-A2AB-4578-88F1-913789B7C02C}"/>
                </a:ext>
              </a:extLst>
            </p:cNvPr>
            <p:cNvSpPr txBox="1"/>
            <p:nvPr/>
          </p:nvSpPr>
          <p:spPr>
            <a:xfrm>
              <a:off x="7373952" y="3292776"/>
              <a:ext cx="1516475" cy="353943"/>
            </a:xfrm>
            <a:prstGeom prst="rect">
              <a:avLst/>
            </a:prstGeom>
            <a:solidFill>
              <a:schemeClr val="bg1"/>
            </a:solidFill>
          </p:spPr>
          <p:txBody>
            <a:bodyPr wrap="square" lIns="91440" tIns="9144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Indústrias extrativas</a:t>
              </a:r>
            </a:p>
          </p:txBody>
        </p:sp>
        <p:sp>
          <p:nvSpPr>
            <p:cNvPr id="21" name="Textfeld 5">
              <a:extLst>
                <a:ext uri="{FF2B5EF4-FFF2-40B4-BE49-F238E27FC236}">
                  <a16:creationId xmlns:a16="http://schemas.microsoft.com/office/drawing/2014/main" id="{73BCB090-EEBF-4E92-9E8F-CE049390FC00}"/>
                </a:ext>
              </a:extLst>
            </p:cNvPr>
            <p:cNvSpPr txBox="1"/>
            <p:nvPr/>
          </p:nvSpPr>
          <p:spPr>
            <a:xfrm>
              <a:off x="7373952" y="3761205"/>
              <a:ext cx="1516475" cy="523220"/>
            </a:xfrm>
            <a:prstGeom prst="rect">
              <a:avLst/>
            </a:prstGeom>
            <a:solidFill>
              <a:schemeClr val="bg1"/>
            </a:solidFill>
          </p:spPr>
          <p:txBody>
            <a:bodyPr wrap="square" lIns="91440" tIns="9144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Administração pública e defesa</a:t>
              </a:r>
            </a:p>
          </p:txBody>
        </p:sp>
      </p:grpSp>
    </p:spTree>
    <p:extLst>
      <p:ext uri="{BB962C8B-B14F-4D97-AF65-F5344CB8AC3E}">
        <p14:creationId xmlns:p14="http://schemas.microsoft.com/office/powerpoint/2010/main" val="31514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3" y="75509"/>
            <a:ext cx="8226455" cy="524378"/>
          </a:xfrm>
        </p:spPr>
        <p:txBody>
          <a:bodyPr vert="horz" lIns="0" tIns="45720" rIns="91440" bIns="45720" rtlCol="0" anchor="ctr">
            <a:noAutofit/>
          </a:bodyPr>
          <a:lstStyle/>
          <a:p>
            <a:r>
              <a:rPr lang="pt-PT" sz="2400" dirty="0"/>
              <a:t> Automatização atual e potencial de tarefas cognitivas </a:t>
            </a:r>
          </a:p>
        </p:txBody>
      </p:sp>
      <p:sp>
        <p:nvSpPr>
          <p:cNvPr id="3" name="Content Placeholder 2"/>
          <p:cNvSpPr>
            <a:spLocks noGrp="1"/>
          </p:cNvSpPr>
          <p:nvPr>
            <p:ph sz="half" idx="1"/>
          </p:nvPr>
        </p:nvSpPr>
        <p:spPr/>
        <p:txBody>
          <a:bodyPr>
            <a:normAutofit/>
          </a:bodyPr>
          <a:lstStyle/>
          <a:p>
            <a:endParaRPr lang="en-US" dirty="0"/>
          </a:p>
          <a:p>
            <a:endParaRPr lang="en-GB" dirty="0"/>
          </a:p>
        </p:txBody>
      </p:sp>
      <p:sp>
        <p:nvSpPr>
          <p:cNvPr id="5" name="TextBox 4">
            <a:extLst>
              <a:ext uri="{FF2B5EF4-FFF2-40B4-BE49-F238E27FC236}">
                <a16:creationId xmlns:a16="http://schemas.microsoft.com/office/drawing/2014/main" id="{EAFAD507-53E5-68B7-B744-2B1A02301D27}"/>
              </a:ext>
            </a:extLst>
          </p:cNvPr>
          <p:cNvSpPr txBox="1"/>
          <p:nvPr/>
        </p:nvSpPr>
        <p:spPr>
          <a:xfrm>
            <a:off x="450000" y="887612"/>
            <a:ext cx="3386462" cy="2554545"/>
          </a:xfrm>
          <a:prstGeom prst="rect">
            <a:avLst/>
          </a:prstGeom>
          <a:noFill/>
        </p:spPr>
        <p:txBody>
          <a:bodyPr wrap="square" lIns="0" tIns="0" rIns="0" bIns="0" rtlCol="0">
            <a:spAutoFit/>
          </a:bodyPr>
          <a:lstStyle/>
          <a:p>
            <a:pPr>
              <a:spcAft>
                <a:spcPts val="600"/>
              </a:spcAft>
            </a:pPr>
            <a:r>
              <a:rPr lang="pt-PT" sz="1600" b="1" dirty="0">
                <a:solidFill>
                  <a:srgbClr val="ACC700"/>
                </a:solidFill>
              </a:rPr>
              <a:t>Exemplos:</a:t>
            </a:r>
          </a:p>
          <a:p>
            <a:pPr marL="285750" indent="-285750">
              <a:spcAft>
                <a:spcPts val="600"/>
              </a:spcAft>
              <a:buFont typeface="Arial" panose="020B0604020202020204" pitchFamily="34" charset="0"/>
              <a:buChar char="•"/>
            </a:pPr>
            <a:r>
              <a:rPr lang="pt-PT" sz="1500" dirty="0">
                <a:solidFill>
                  <a:srgbClr val="003399"/>
                </a:solidFill>
              </a:rPr>
              <a:t>Apoio pedagógico, treino de vocabulário baseado em</a:t>
            </a:r>
            <a:r>
              <a:rPr lang="pt-PT" sz="1500" dirty="0">
                <a:solidFill>
                  <a:srgbClr val="FF0000"/>
                </a:solidFill>
              </a:rPr>
              <a:t> </a:t>
            </a:r>
            <a:r>
              <a:rPr lang="pt-PT" sz="1500" dirty="0">
                <a:solidFill>
                  <a:srgbClr val="003399"/>
                </a:solidFill>
              </a:rPr>
              <a:t>IA e sistemas de tutoria inteligentes na educação</a:t>
            </a:r>
          </a:p>
          <a:p>
            <a:pPr marL="285750" indent="-285750">
              <a:spcAft>
                <a:spcPts val="600"/>
              </a:spcAft>
              <a:buFont typeface="Arial" panose="020B0604020202020204" pitchFamily="34" charset="0"/>
              <a:buChar char="•"/>
            </a:pPr>
            <a:r>
              <a:rPr lang="pt-PT" sz="1500" dirty="0">
                <a:solidFill>
                  <a:srgbClr val="003399"/>
                </a:solidFill>
              </a:rPr>
              <a:t>Sistemas que podem apoiar decisões de diagnóstico no setor científico</a:t>
            </a:r>
          </a:p>
          <a:p>
            <a:pPr marL="285750" indent="-285750">
              <a:spcAft>
                <a:spcPts val="600"/>
              </a:spcAft>
              <a:buFont typeface="Arial" panose="020B0604020202020204" pitchFamily="34" charset="0"/>
              <a:buChar char="•"/>
            </a:pPr>
            <a:r>
              <a:rPr lang="pt-PT" sz="1500" dirty="0">
                <a:solidFill>
                  <a:srgbClr val="003399"/>
                </a:solidFill>
              </a:rPr>
              <a:t>Robôs sociais nos serviços administrativos e de apoio</a:t>
            </a:r>
          </a:p>
        </p:txBody>
      </p:sp>
      <p:grpSp>
        <p:nvGrpSpPr>
          <p:cNvPr id="6" name="Group 5">
            <a:extLst>
              <a:ext uri="{FF2B5EF4-FFF2-40B4-BE49-F238E27FC236}">
                <a16:creationId xmlns:a16="http://schemas.microsoft.com/office/drawing/2014/main" id="{9C4ADF57-F80E-4165-A593-CD0EBCD69E2D}"/>
              </a:ext>
            </a:extLst>
          </p:cNvPr>
          <p:cNvGrpSpPr/>
          <p:nvPr/>
        </p:nvGrpSpPr>
        <p:grpSpPr>
          <a:xfrm>
            <a:off x="3299671" y="834926"/>
            <a:ext cx="5844329" cy="3831501"/>
            <a:chOff x="3299671" y="834926"/>
            <a:chExt cx="5844329" cy="3831501"/>
          </a:xfrm>
        </p:grpSpPr>
        <p:graphicFrame>
          <p:nvGraphicFramePr>
            <p:cNvPr id="4" name="Diagramm 3">
              <a:extLst>
                <a:ext uri="{FF2B5EF4-FFF2-40B4-BE49-F238E27FC236}">
                  <a16:creationId xmlns:a16="http://schemas.microsoft.com/office/drawing/2014/main" id="{D7D3FE48-5C2B-4822-AA64-B703C84D24F7}"/>
                </a:ext>
              </a:extLst>
            </p:cNvPr>
            <p:cNvGraphicFramePr/>
            <p:nvPr>
              <p:extLst>
                <p:ext uri="{D42A27DB-BD31-4B8C-83A1-F6EECF244321}">
                  <p14:modId xmlns:p14="http://schemas.microsoft.com/office/powerpoint/2010/main" val="3518502550"/>
                </p:ext>
              </p:extLst>
            </p:nvPr>
          </p:nvGraphicFramePr>
          <p:xfrm>
            <a:off x="3299671" y="834926"/>
            <a:ext cx="5844329" cy="38315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5">
              <a:extLst>
                <a:ext uri="{FF2B5EF4-FFF2-40B4-BE49-F238E27FC236}">
                  <a16:creationId xmlns:a16="http://schemas.microsoft.com/office/drawing/2014/main" id="{A713E7AF-B172-47F9-ACA1-96CAACF4879B}"/>
                </a:ext>
              </a:extLst>
            </p:cNvPr>
            <p:cNvSpPr txBox="1"/>
            <p:nvPr/>
          </p:nvSpPr>
          <p:spPr>
            <a:xfrm>
              <a:off x="7321179" y="906916"/>
              <a:ext cx="1665779" cy="430887"/>
            </a:xfrm>
            <a:prstGeom prst="rect">
              <a:avLst/>
            </a:prstGeom>
            <a:solidFill>
              <a:schemeClr val="bg1"/>
            </a:solidFill>
          </p:spPr>
          <p:txBody>
            <a:bodyPr wrap="square" lIns="91440" tIns="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a:ln>
                    <a:noFill/>
                  </a:ln>
                  <a:solidFill>
                    <a:srgbClr val="003399"/>
                  </a:solidFill>
                  <a:effectLst/>
                  <a:uLnTx/>
                  <a:uFillTx/>
                  <a:latin typeface="Arial" panose="020B0604020202020204" pitchFamily="34" charset="0"/>
                  <a:ea typeface="+mn-ea"/>
                  <a:cs typeface="Arial" panose="020B0604020202020204" pitchFamily="34" charset="0"/>
                </a:rPr>
                <a:t>Saúde humana e ação social</a:t>
              </a:r>
            </a:p>
          </p:txBody>
        </p:sp>
        <p:sp>
          <p:nvSpPr>
            <p:cNvPr id="8" name="Textfeld 5">
              <a:extLst>
                <a:ext uri="{FF2B5EF4-FFF2-40B4-BE49-F238E27FC236}">
                  <a16:creationId xmlns:a16="http://schemas.microsoft.com/office/drawing/2014/main" id="{44FC5989-0020-479B-A704-96F47149B16A}"/>
                </a:ext>
              </a:extLst>
            </p:cNvPr>
            <p:cNvSpPr txBox="1"/>
            <p:nvPr/>
          </p:nvSpPr>
          <p:spPr>
            <a:xfrm>
              <a:off x="7321179" y="1353062"/>
              <a:ext cx="1421999" cy="261610"/>
            </a:xfrm>
            <a:prstGeom prst="rect">
              <a:avLst/>
            </a:prstGeom>
            <a:solidFill>
              <a:schemeClr val="bg1"/>
            </a:solidFill>
          </p:spPr>
          <p:txBody>
            <a:bodyPr wrap="square" lIns="91440" tIns="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lang="pt-PT" sz="1100">
                  <a:solidFill>
                    <a:srgbClr val="003399"/>
                  </a:solidFill>
                  <a:latin typeface="Arial" panose="020B0604020202020204" pitchFamily="34" charset="0"/>
                  <a:cs typeface="Arial" panose="020B0604020202020204" pitchFamily="34" charset="0"/>
                </a:rPr>
                <a:t>Educação</a:t>
              </a:r>
            </a:p>
          </p:txBody>
        </p:sp>
        <p:sp>
          <p:nvSpPr>
            <p:cNvPr id="9" name="Textfeld 5">
              <a:extLst>
                <a:ext uri="{FF2B5EF4-FFF2-40B4-BE49-F238E27FC236}">
                  <a16:creationId xmlns:a16="http://schemas.microsoft.com/office/drawing/2014/main" id="{7107D759-95C8-4804-AA6F-0FCCB7427FF8}"/>
                </a:ext>
              </a:extLst>
            </p:cNvPr>
            <p:cNvSpPr txBox="1"/>
            <p:nvPr/>
          </p:nvSpPr>
          <p:spPr>
            <a:xfrm>
              <a:off x="7292101" y="1753823"/>
              <a:ext cx="1723933" cy="430887"/>
            </a:xfrm>
            <a:prstGeom prst="rect">
              <a:avLst/>
            </a:prstGeom>
            <a:solidFill>
              <a:schemeClr val="bg1"/>
            </a:solidFill>
          </p:spPr>
          <p:txBody>
            <a:bodyPr wrap="square" lIns="91440" tIns="0" rIns="0" bIns="91440" rtlCol="0">
              <a:spAutoFit/>
            </a:bodyPr>
            <a:lstStyle/>
            <a:p>
              <a:pPr lvl="0">
                <a:spcBef>
                  <a:spcPts val="800"/>
                </a:spcBef>
                <a:spcAft>
                  <a:spcPts val="800"/>
                </a:spcAft>
                <a:buClr>
                  <a:schemeClr val="tx2">
                    <a:lumMod val="40000"/>
                    <a:lumOff val="60000"/>
                  </a:schemeClr>
                </a:buClr>
                <a:defRPr/>
              </a:pPr>
              <a:r>
                <a:rPr lang="pt-PT" sz="1100">
                  <a:solidFill>
                    <a:srgbClr val="003399"/>
                  </a:solidFill>
                  <a:latin typeface="Arial" panose="020B0604020202020204" pitchFamily="34" charset="0"/>
                  <a:cs typeface="Arial" panose="020B0604020202020204" pitchFamily="34" charset="0"/>
                </a:rPr>
                <a:t>Atividades de consultoria, científicas, técnicas</a:t>
              </a:r>
            </a:p>
          </p:txBody>
        </p:sp>
        <p:sp>
          <p:nvSpPr>
            <p:cNvPr id="10" name="Textfeld 5">
              <a:extLst>
                <a:ext uri="{FF2B5EF4-FFF2-40B4-BE49-F238E27FC236}">
                  <a16:creationId xmlns:a16="http://schemas.microsoft.com/office/drawing/2014/main" id="{CF3575F1-AC1D-4CD3-BBF8-CD80B8B30871}"/>
                </a:ext>
              </a:extLst>
            </p:cNvPr>
            <p:cNvSpPr txBox="1"/>
            <p:nvPr/>
          </p:nvSpPr>
          <p:spPr>
            <a:xfrm>
              <a:off x="7292101" y="2193045"/>
              <a:ext cx="592252" cy="261610"/>
            </a:xfrm>
            <a:prstGeom prst="rect">
              <a:avLst/>
            </a:prstGeom>
            <a:solidFill>
              <a:schemeClr val="bg1"/>
            </a:solidFill>
          </p:spPr>
          <p:txBody>
            <a:bodyPr wrap="square" lIns="91440" tIns="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a:ln>
                    <a:noFill/>
                  </a:ln>
                  <a:solidFill>
                    <a:srgbClr val="003399"/>
                  </a:solidFill>
                  <a:effectLst/>
                  <a:uLnTx/>
                  <a:uFillTx/>
                  <a:latin typeface="Arial" panose="020B0604020202020204" pitchFamily="34" charset="0"/>
                  <a:ea typeface="+mn-ea"/>
                  <a:cs typeface="Arial" panose="020B0604020202020204" pitchFamily="34" charset="0"/>
                </a:rPr>
                <a:t>Outras</a:t>
              </a:r>
            </a:p>
          </p:txBody>
        </p:sp>
        <p:sp>
          <p:nvSpPr>
            <p:cNvPr id="11" name="Textfeld 5">
              <a:extLst>
                <a:ext uri="{FF2B5EF4-FFF2-40B4-BE49-F238E27FC236}">
                  <a16:creationId xmlns:a16="http://schemas.microsoft.com/office/drawing/2014/main" id="{6CCF12AD-DE57-43EC-8DAA-6BF1B76790E8}"/>
                </a:ext>
              </a:extLst>
            </p:cNvPr>
            <p:cNvSpPr txBox="1"/>
            <p:nvPr/>
          </p:nvSpPr>
          <p:spPr>
            <a:xfrm>
              <a:off x="7321179" y="2593046"/>
              <a:ext cx="1776491" cy="430887"/>
            </a:xfrm>
            <a:prstGeom prst="rect">
              <a:avLst/>
            </a:prstGeom>
            <a:solidFill>
              <a:schemeClr val="bg1"/>
            </a:solidFill>
          </p:spPr>
          <p:txBody>
            <a:bodyPr wrap="square" lIns="91440" tIns="0" rIns="0" bIns="91440" rtlCol="0">
              <a:spAutoFit/>
            </a:bodyPr>
            <a:lstStyle/>
            <a:p>
              <a:pPr lvl="0">
                <a:spcBef>
                  <a:spcPts val="800"/>
                </a:spcBef>
                <a:spcAft>
                  <a:spcPts val="800"/>
                </a:spcAft>
                <a:buClr>
                  <a:schemeClr val="tx2">
                    <a:lumMod val="40000"/>
                    <a:lumOff val="60000"/>
                  </a:schemeClr>
                </a:buClr>
                <a:defRPr/>
              </a:pPr>
              <a:r>
                <a:rPr lang="pt-PT" sz="1100">
                  <a:solidFill>
                    <a:srgbClr val="003399"/>
                  </a:solidFill>
                  <a:latin typeface="Arial" panose="020B0604020202020204" pitchFamily="34" charset="0"/>
                  <a:cs typeface="Arial" panose="020B0604020202020204" pitchFamily="34" charset="0"/>
                </a:rPr>
                <a:t>Atividades administrativas e dos serviços de apoio</a:t>
              </a:r>
            </a:p>
          </p:txBody>
        </p:sp>
        <p:sp>
          <p:nvSpPr>
            <p:cNvPr id="12" name="Textfeld 5">
              <a:extLst>
                <a:ext uri="{FF2B5EF4-FFF2-40B4-BE49-F238E27FC236}">
                  <a16:creationId xmlns:a16="http://schemas.microsoft.com/office/drawing/2014/main" id="{38F6575F-B2FB-4AD4-A12C-F4D31AFF1CA1}"/>
                </a:ext>
              </a:extLst>
            </p:cNvPr>
            <p:cNvSpPr txBox="1"/>
            <p:nvPr/>
          </p:nvSpPr>
          <p:spPr>
            <a:xfrm>
              <a:off x="7321179" y="3005991"/>
              <a:ext cx="1639713" cy="430887"/>
            </a:xfrm>
            <a:prstGeom prst="rect">
              <a:avLst/>
            </a:prstGeom>
            <a:solidFill>
              <a:schemeClr val="bg1"/>
            </a:solidFill>
          </p:spPr>
          <p:txBody>
            <a:bodyPr wrap="square" lIns="91440" tIns="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a:ln>
                    <a:noFill/>
                  </a:ln>
                  <a:solidFill>
                    <a:srgbClr val="003399"/>
                  </a:solidFill>
                  <a:effectLst/>
                  <a:uLnTx/>
                  <a:uFillTx/>
                  <a:latin typeface="Arial" panose="020B0604020202020204" pitchFamily="34" charset="0"/>
                  <a:ea typeface="+mn-ea"/>
                  <a:cs typeface="Arial" panose="020B0604020202020204" pitchFamily="34" charset="0"/>
                </a:rPr>
                <a:t>Informação e comunicação</a:t>
              </a:r>
            </a:p>
          </p:txBody>
        </p:sp>
        <p:sp>
          <p:nvSpPr>
            <p:cNvPr id="13" name="Textfeld 5">
              <a:extLst>
                <a:ext uri="{FF2B5EF4-FFF2-40B4-BE49-F238E27FC236}">
                  <a16:creationId xmlns:a16="http://schemas.microsoft.com/office/drawing/2014/main" id="{F7E086B3-B50B-4C4E-8176-7E4BE29CF265}"/>
                </a:ext>
              </a:extLst>
            </p:cNvPr>
            <p:cNvSpPr txBox="1"/>
            <p:nvPr/>
          </p:nvSpPr>
          <p:spPr>
            <a:xfrm>
              <a:off x="7321178" y="3443950"/>
              <a:ext cx="1421999" cy="430887"/>
            </a:xfrm>
            <a:prstGeom prst="rect">
              <a:avLst/>
            </a:prstGeom>
            <a:solidFill>
              <a:schemeClr val="bg1"/>
            </a:solidFill>
          </p:spPr>
          <p:txBody>
            <a:bodyPr wrap="square" lIns="91440" tIns="0" rIns="0" bIns="91440" rtlCol="0">
              <a:spAutoFit/>
            </a:bodyPr>
            <a:lstStyle/>
            <a:p>
              <a:pPr lvl="0">
                <a:buClr>
                  <a:schemeClr val="tx2">
                    <a:lumMod val="40000"/>
                    <a:lumOff val="60000"/>
                  </a:schemeClr>
                </a:buClr>
                <a:defRPr/>
              </a:pPr>
              <a:r>
                <a:rPr lang="pt-PT" sz="1100">
                  <a:solidFill>
                    <a:srgbClr val="003399"/>
                  </a:solidFill>
                  <a:latin typeface="Arial" panose="020B0604020202020204" pitchFamily="34" charset="0"/>
                  <a:cs typeface="Arial" panose="020B0604020202020204" pitchFamily="34" charset="0"/>
                </a:rPr>
                <a:t>Outras atividades de serviços</a:t>
              </a:r>
            </a:p>
          </p:txBody>
        </p:sp>
        <p:sp>
          <p:nvSpPr>
            <p:cNvPr id="15" name="Textfeld 5">
              <a:extLst>
                <a:ext uri="{FF2B5EF4-FFF2-40B4-BE49-F238E27FC236}">
                  <a16:creationId xmlns:a16="http://schemas.microsoft.com/office/drawing/2014/main" id="{3659CC60-BC0E-4ADD-82C6-B1DD0D73E496}"/>
                </a:ext>
              </a:extLst>
            </p:cNvPr>
            <p:cNvSpPr txBox="1"/>
            <p:nvPr/>
          </p:nvSpPr>
          <p:spPr>
            <a:xfrm>
              <a:off x="7320815" y="4281514"/>
              <a:ext cx="1421999" cy="261610"/>
            </a:xfrm>
            <a:prstGeom prst="rect">
              <a:avLst/>
            </a:prstGeom>
            <a:solidFill>
              <a:schemeClr val="bg1"/>
            </a:solidFill>
          </p:spPr>
          <p:txBody>
            <a:bodyPr wrap="square" lIns="91440" tIns="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a:ln>
                    <a:noFill/>
                  </a:ln>
                  <a:solidFill>
                    <a:srgbClr val="003399"/>
                  </a:solidFill>
                  <a:effectLst/>
                  <a:uLnTx/>
                  <a:uFillTx/>
                  <a:latin typeface="Arial" panose="020B0604020202020204" pitchFamily="34" charset="0"/>
                  <a:ea typeface="+mn-ea"/>
                  <a:cs typeface="Arial" panose="020B0604020202020204" pitchFamily="34" charset="0"/>
                </a:rPr>
                <a:t>Indústrias transformadoras</a:t>
              </a:r>
            </a:p>
          </p:txBody>
        </p:sp>
        <p:sp>
          <p:nvSpPr>
            <p:cNvPr id="16" name="Textfeld 5">
              <a:extLst>
                <a:ext uri="{FF2B5EF4-FFF2-40B4-BE49-F238E27FC236}">
                  <a16:creationId xmlns:a16="http://schemas.microsoft.com/office/drawing/2014/main" id="{7CD8611A-C18C-4730-A6B7-9C802D026942}"/>
                </a:ext>
              </a:extLst>
            </p:cNvPr>
            <p:cNvSpPr txBox="1"/>
            <p:nvPr/>
          </p:nvSpPr>
          <p:spPr>
            <a:xfrm>
              <a:off x="7320816" y="3878880"/>
              <a:ext cx="1421999" cy="261610"/>
            </a:xfrm>
            <a:prstGeom prst="rect">
              <a:avLst/>
            </a:prstGeom>
            <a:solidFill>
              <a:schemeClr val="bg1"/>
            </a:solidFill>
          </p:spPr>
          <p:txBody>
            <a:bodyPr wrap="square" lIns="91440" tIns="0" rIns="0" bIns="91440" rtlCol="0">
              <a:spAutoFit/>
            </a:bodyPr>
            <a:lstStyle/>
            <a:p>
              <a:pPr marR="0" lvl="0" algn="l" defTabSz="914400" rtl="0" eaLnBrk="1" fontAlgn="auto" latinLnBrk="0" hangingPunct="1">
                <a:spcBef>
                  <a:spcPts val="800"/>
                </a:spcBef>
                <a:spcAft>
                  <a:spcPts val="800"/>
                </a:spcAft>
                <a:buClr>
                  <a:schemeClr val="tx2">
                    <a:lumMod val="40000"/>
                    <a:lumOff val="60000"/>
                  </a:schemeClr>
                </a:buClr>
                <a:buSzTx/>
                <a:tabLst/>
                <a:defRPr/>
              </a:pPr>
              <a:r>
                <a:rPr kumimoji="0" lang="pt-PT" sz="1100" i="0" u="none" strike="noStrike" cap="none" normalizeH="0" baseline="0" noProof="0">
                  <a:ln>
                    <a:noFill/>
                  </a:ln>
                  <a:solidFill>
                    <a:srgbClr val="003399"/>
                  </a:solidFill>
                  <a:effectLst/>
                  <a:uLnTx/>
                  <a:uFillTx/>
                  <a:latin typeface="Arial" panose="020B0604020202020204" pitchFamily="34" charset="0"/>
                  <a:ea typeface="+mn-ea"/>
                  <a:cs typeface="Arial" panose="020B0604020202020204" pitchFamily="34" charset="0"/>
                </a:rPr>
                <a:t>Construção</a:t>
              </a:r>
            </a:p>
          </p:txBody>
        </p:sp>
      </p:grpSp>
    </p:spTree>
    <p:extLst>
      <p:ext uri="{BB962C8B-B14F-4D97-AF65-F5344CB8AC3E}">
        <p14:creationId xmlns:p14="http://schemas.microsoft.com/office/powerpoint/2010/main" val="2401886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6" ma:contentTypeDescription="Create a new document." ma:contentTypeScope="" ma:versionID="78dbe105da4b2947b3266c3c9806e440">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259c96785393d8c71ac626a71a81e4e8"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2D7040-3709-4165-BE79-000CFA19BD07}">
  <ds:schemaRefs>
    <ds:schemaRef ds:uri="http://schemas.microsoft.com/sharepoint/v3/contenttype/forms"/>
  </ds:schemaRefs>
</ds:datastoreItem>
</file>

<file path=customXml/itemProps2.xml><?xml version="1.0" encoding="utf-8"?>
<ds:datastoreItem xmlns:ds="http://schemas.openxmlformats.org/officeDocument/2006/customXml" ds:itemID="{9B4360E3-71D9-45F0-8CE6-81DFF2A745F3}">
  <ds:schemaRefs>
    <ds:schemaRef ds:uri="80b70bcf-9351-4e71-b19f-1201847c9328"/>
    <ds:schemaRef ds:uri="http://schemas.microsoft.com/office/2006/metadata/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6976e29a-8670-4f9c-afee-c255a09d55c2"/>
    <ds:schemaRef ds:uri="http://purl.org/dc/terms/"/>
  </ds:schemaRefs>
</ds:datastoreItem>
</file>

<file path=customXml/itemProps3.xml><?xml version="1.0" encoding="utf-8"?>
<ds:datastoreItem xmlns:ds="http://schemas.openxmlformats.org/officeDocument/2006/customXml" ds:itemID="{BE9A6AC7-F5A9-43E6-992A-E0BB0F429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0</TotalTime>
  <Words>3140</Words>
  <Application>Microsoft Office PowerPoint</Application>
  <PresentationFormat>On-screen Show (16:9)</PresentationFormat>
  <Paragraphs>467</Paragraphs>
  <Slides>28</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(Überschriften)</vt:lpstr>
      <vt:lpstr>Calibri</vt:lpstr>
      <vt:lpstr>Comic Sans MS</vt:lpstr>
      <vt:lpstr>Courier New</vt:lpstr>
      <vt:lpstr>Helvetica</vt:lpstr>
      <vt:lpstr>Segoe UI</vt:lpstr>
      <vt:lpstr>Wingdings</vt:lpstr>
      <vt:lpstr>Theme1</vt:lpstr>
      <vt:lpstr>TRABALHAR COM SEGURANÇA E SAÚDE NA ERA DIGITAL  Campanha «Locais de Trabalho Seguros e Saudáveis 2023-2025» </vt:lpstr>
      <vt:lpstr>Visão geral</vt:lpstr>
      <vt:lpstr>Definição</vt:lpstr>
      <vt:lpstr>Abordagem à automatização através das tarefas</vt:lpstr>
      <vt:lpstr>Taxonomia</vt:lpstr>
      <vt:lpstr>Robótica avançada na Europa </vt:lpstr>
      <vt:lpstr>Robótica avançada na Europa </vt:lpstr>
      <vt:lpstr>Automatização atual e potencial de tarefas físicas</vt:lpstr>
      <vt:lpstr> Automatização atual e potencial de tarefas cognitivas </vt:lpstr>
      <vt:lpstr>Impacto da automatização nos postos de trabalho</vt:lpstr>
      <vt:lpstr>Impacto da automatização nas tarefas físicas</vt:lpstr>
      <vt:lpstr>Impacto da automatização nas tarefas cognitivas</vt:lpstr>
      <vt:lpstr>Efeitos sobre a SST</vt:lpstr>
      <vt:lpstr>Riscos e oportunidades dos sistemas baseados em IA na SST</vt:lpstr>
      <vt:lpstr>Riscos e oportunidades da robótica avançada </vt:lpstr>
      <vt:lpstr>Colmatar a lacuna entre a literatura e a prática</vt:lpstr>
      <vt:lpstr>16 estudos de caso sobre automatização </vt:lpstr>
      <vt:lpstr>Efeitos ao nível da SST com base nos estudos de caso </vt:lpstr>
      <vt:lpstr>Conclusões em matéria de SST</vt:lpstr>
      <vt:lpstr>Impacto para os diferentes níveis e intervenientes</vt:lpstr>
      <vt:lpstr>Elaboração de políticas</vt:lpstr>
      <vt:lpstr>Desafios da gestão da SST </vt:lpstr>
      <vt:lpstr>Gestão da SST </vt:lpstr>
      <vt:lpstr>Utilização de sistemas baseados em IA para a SST</vt:lpstr>
      <vt:lpstr>Inspeção do trabalho</vt:lpstr>
      <vt:lpstr>Principais conclusões</vt:lpstr>
      <vt:lpstr>Informações adicionais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2023-08-02T10:28:54Z</dcterms:created>
  <dcterms:modified xsi:type="dcterms:W3CDTF">2024-01-24T13:02:31Z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ies>
</file>