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7" r:id="rId4"/>
  </p:sldMasterIdLst>
  <p:notesMasterIdLst>
    <p:notesMasterId r:id="rId26"/>
  </p:notesMasterIdLst>
  <p:handoutMasterIdLst>
    <p:handoutMasterId r:id="rId27"/>
  </p:handoutMasterIdLst>
  <p:sldIdLst>
    <p:sldId id="348" r:id="rId5"/>
    <p:sldId id="351" r:id="rId6"/>
    <p:sldId id="290" r:id="rId7"/>
    <p:sldId id="259" r:id="rId8"/>
    <p:sldId id="353" r:id="rId9"/>
    <p:sldId id="349" r:id="rId10"/>
    <p:sldId id="334" r:id="rId11"/>
    <p:sldId id="277" r:id="rId12"/>
    <p:sldId id="274" r:id="rId13"/>
    <p:sldId id="265" r:id="rId14"/>
    <p:sldId id="276" r:id="rId15"/>
    <p:sldId id="286" r:id="rId16"/>
    <p:sldId id="339" r:id="rId17"/>
    <p:sldId id="346" r:id="rId18"/>
    <p:sldId id="343" r:id="rId19"/>
    <p:sldId id="347" r:id="rId20"/>
    <p:sldId id="280" r:id="rId21"/>
    <p:sldId id="345" r:id="rId22"/>
    <p:sldId id="288" r:id="rId23"/>
    <p:sldId id="352" r:id="rId24"/>
    <p:sldId id="354" r:id="rId25"/>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6" userDrawn="1">
          <p15:clr>
            <a:srgbClr val="A4A3A4"/>
          </p15:clr>
        </p15:guide>
        <p15:guide id="2" pos="5193" userDrawn="1">
          <p15:clr>
            <a:srgbClr val="A4A3A4"/>
          </p15:clr>
        </p15:guide>
        <p15:guide id="3" pos="288"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BE0D7"/>
    <a:srgbClr val="E1EBFF"/>
    <a:srgbClr val="EAF8E8"/>
    <a:srgbClr val="FFFFFF"/>
    <a:srgbClr val="ACC700"/>
    <a:srgbClr val="89C140"/>
    <a:srgbClr val="CEEFC9"/>
    <a:srgbClr val="E64715"/>
    <a:srgbClr val="B1B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2494" autoAdjust="0"/>
  </p:normalViewPr>
  <p:slideViewPr>
    <p:cSldViewPr snapToGrid="0">
      <p:cViewPr varScale="1">
        <p:scale>
          <a:sx n="117" d="100"/>
          <a:sy n="117" d="100"/>
        </p:scale>
        <p:origin x="1476" y="96"/>
      </p:cViewPr>
      <p:guideLst>
        <p:guide orient="horz" pos="2796"/>
        <p:guide pos="5193"/>
        <p:guide pos="288"/>
        <p:guide orient="horz" pos="577"/>
      </p:guideLst>
    </p:cSldViewPr>
  </p:slideViewPr>
  <p:outlineViewPr>
    <p:cViewPr>
      <p:scale>
        <a:sx n="33" d="100"/>
        <a:sy n="33" d="100"/>
      </p:scale>
      <p:origin x="0" y="-11349"/>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102" y="-41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D:\Users\curtama\Documents\11.%20DIGITALISATION\PRESENTATION%20FOR%20SEPTEMBER%2022\Presentations%20for%20WOS\Platform%20work.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curtama\Documents\02.%20DIGITALISATION\PRESENTATION%20FOR%20SEPTEMBER%2022\Presentations%20for%20WOS\Platform%20work.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curtama\Documents\11.%20DIGITALISATION\PRESENTATION%20FOR%20SEPTEMBER%2022\Presentations%20for%20WOS\Platform%20work.xlsm"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BC-4E6F-A605-56D8C92C2C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BC-4E6F-A605-56D8C92C2C57}"/>
              </c:ext>
            </c:extLst>
          </c:dPt>
          <c:dLbls>
            <c:dLbl>
              <c:idx val="0"/>
              <c:layout>
                <c:manualLayout>
                  <c:x val="7.6230079897415412E-2"/>
                  <c:y val="2.135667163226217E-2"/>
                </c:manualLayout>
              </c:layout>
              <c:tx>
                <c:rich>
                  <a:bodyPr/>
                  <a:lstStyle/>
                  <a:p>
                    <a:fld id="{7828059B-6815-4C28-B104-AB5EDDA9743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1260832484557296"/>
                      <c:h val="0.14128823510567345"/>
                    </c:manualLayout>
                  </c15:layout>
                  <c15:dlblFieldTable/>
                  <c15:showDataLabelsRange val="1"/>
                </c:ext>
                <c:ext xmlns:c16="http://schemas.microsoft.com/office/drawing/2014/chart" uri="{C3380CC4-5D6E-409C-BE32-E72D297353CC}">
                  <c16:uniqueId val="{00000001-8FBC-4E6F-A605-56D8C92C2C57}"/>
                </c:ext>
              </c:extLst>
            </c:dLbl>
            <c:dLbl>
              <c:idx val="1"/>
              <c:layout>
                <c:manualLayout>
                  <c:x val="-0.11823754558445054"/>
                  <c:y val="-5.4656360941144948E-2"/>
                </c:manualLayout>
              </c:layout>
              <c:tx>
                <c:rich>
                  <a:bodyPr/>
                  <a:lstStyle/>
                  <a:p>
                    <a:fld id="{B97FB76C-6E19-415A-A52A-0A50A814004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2592642100170002"/>
                      <c:h val="0.14128823510567345"/>
                    </c:manualLayout>
                  </c15:layout>
                  <c15:dlblFieldTable/>
                  <c15:showDataLabelsRange val="1"/>
                </c:ext>
                <c:ext xmlns:c16="http://schemas.microsoft.com/office/drawing/2014/chart" uri="{C3380CC4-5D6E-409C-BE32-E72D297353CC}">
                  <c16:uniqueId val="{00000003-8FBC-4E6F-A605-56D8C92C2C5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Sheet2!$B$3:$B$4</c:f>
              <c:strCache>
                <c:ptCount val="2"/>
                <c:pt idx="0">
                  <c:v>Platform work</c:v>
                </c:pt>
                <c:pt idx="1">
                  <c:v>No platform work</c:v>
                </c:pt>
              </c:strCache>
            </c:strRef>
          </c:cat>
          <c:val>
            <c:numRef>
              <c:f>Sheet2!$C$3:$C$4</c:f>
              <c:numCache>
                <c:formatCode>###0.0</c:formatCode>
                <c:ptCount val="2"/>
                <c:pt idx="0">
                  <c:v>6.0980759675403577</c:v>
                </c:pt>
                <c:pt idx="1">
                  <c:v>93.901924032459632</c:v>
                </c:pt>
              </c:numCache>
            </c:numRef>
          </c:val>
          <c:extLst>
            <c:ext xmlns:c16="http://schemas.microsoft.com/office/drawing/2014/chart" uri="{C3380CC4-5D6E-409C-BE32-E72D297353CC}">
              <c16:uniqueId val="{00000004-8FBC-4E6F-A605-56D8C92C2C5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4157939474230324"/>
          <c:y val="0.80168761094382923"/>
          <c:w val="0.75011817345242571"/>
          <c:h val="0.10382879274762762"/>
        </c:manualLayout>
      </c:layout>
      <c:overlay val="0"/>
      <c:spPr>
        <a:noFill/>
        <a:ln>
          <a:noFill/>
        </a:ln>
        <a:effectLst/>
      </c:spPr>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Platform work</c:v>
                </c:pt>
              </c:strCache>
            </c:strRef>
          </c:tx>
          <c:spPr>
            <a:solidFill>
              <a:schemeClr val="accent1"/>
            </a:solidFill>
            <a:ln>
              <a:noFill/>
            </a:ln>
            <a:effectLst/>
          </c:spPr>
          <c:invertIfNegative val="0"/>
          <c:dLbls>
            <c:dLbl>
              <c:idx val="3"/>
              <c:layout>
                <c:manualLayout>
                  <c:x val="-2.3071242604410239E-2"/>
                  <c:y val="2.6059300297527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A8-4CE9-88E9-4981394B000E}"/>
                </c:ext>
              </c:extLst>
            </c:dLbl>
            <c:dLbl>
              <c:idx val="9"/>
              <c:layout>
                <c:manualLayout>
                  <c:x val="-9.61301775183760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Sheet1!$B$2:$K$2</c:f>
              <c:numCache>
                <c:formatCode>###0.0%</c:formatCode>
                <c:ptCount val="10"/>
                <c:pt idx="0">
                  <c:v>0.19208679004467136</c:v>
                </c:pt>
                <c:pt idx="1">
                  <c:v>0.18315252074026803</c:v>
                </c:pt>
                <c:pt idx="2">
                  <c:v>0.15762603701340142</c:v>
                </c:pt>
                <c:pt idx="3">
                  <c:v>0.10848755583918315</c:v>
                </c:pt>
                <c:pt idx="4">
                  <c:v>8.2322910019144865E-2</c:v>
                </c:pt>
                <c:pt idx="5">
                  <c:v>6.8921506062539883E-2</c:v>
                </c:pt>
                <c:pt idx="6">
                  <c:v>6.8283343969368221E-2</c:v>
                </c:pt>
                <c:pt idx="7">
                  <c:v>5.0414805360561574E-2</c:v>
                </c:pt>
                <c:pt idx="8">
                  <c:v>3.5737077217613274E-2</c:v>
                </c:pt>
                <c:pt idx="9">
                  <c:v>2.1697511167836629E-2</c:v>
                </c:pt>
              </c:numCache>
            </c:numRef>
          </c:val>
          <c:extLst>
            <c:ext xmlns:c16="http://schemas.microsoft.com/office/drawing/2014/chart" uri="{C3380CC4-5D6E-409C-BE32-E72D297353CC}">
              <c16:uniqueId val="{00000000-54A8-4CE9-88E9-4981394B000E}"/>
            </c:ext>
          </c:extLst>
        </c:ser>
        <c:ser>
          <c:idx val="1"/>
          <c:order val="1"/>
          <c:tx>
            <c:strRef>
              <c:f>Sheet1!$A$3</c:f>
              <c:strCache>
                <c:ptCount val="1"/>
                <c:pt idx="0">
                  <c:v>No platform work</c:v>
                </c:pt>
              </c:strCache>
            </c:strRef>
          </c:tx>
          <c:spPr>
            <a:solidFill>
              <a:schemeClr val="accent2"/>
            </a:solidFill>
            <a:ln>
              <a:noFill/>
            </a:ln>
            <a:effectLst/>
          </c:spPr>
          <c:invertIfNegative val="0"/>
          <c:dLbls>
            <c:dLbl>
              <c:idx val="0"/>
              <c:layout>
                <c:manualLayout>
                  <c:x val="1.9226035503675191E-2"/>
                  <c:y val="-7.817790089258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A8-4CE9-88E9-4981394B000E}"/>
                </c:ext>
              </c:extLst>
            </c:dLbl>
            <c:dLbl>
              <c:idx val="1"/>
              <c:layout>
                <c:manualLayout>
                  <c:x val="1.345822485257264E-2"/>
                  <c:y val="2.6059300297527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A8-4CE9-88E9-4981394B000E}"/>
                </c:ext>
              </c:extLst>
            </c:dLbl>
            <c:dLbl>
              <c:idx val="2"/>
              <c:layout>
                <c:manualLayout>
                  <c:x val="2.1148639054042722E-2"/>
                  <c:y val="-4.77748319798644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A8-4CE9-88E9-4981394B000E}"/>
                </c:ext>
              </c:extLst>
            </c:dLbl>
            <c:dLbl>
              <c:idx val="8"/>
              <c:layout>
                <c:manualLayout>
                  <c:x val="1.730343195330768E-2"/>
                  <c:y val="-5.21186005950548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A8-4CE9-88E9-4981394B000E}"/>
                </c:ext>
              </c:extLst>
            </c:dLbl>
            <c:dLbl>
              <c:idx val="9"/>
              <c:layout>
                <c:manualLayout>
                  <c:x val="3.8452071007350399E-3"/>
                  <c:y val="-1.3029650148763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Sheet1!$B$3:$K$3</c:f>
              <c:numCache>
                <c:formatCode>###0.0%</c:formatCode>
                <c:ptCount val="10"/>
                <c:pt idx="0">
                  <c:v>0.13821273066556086</c:v>
                </c:pt>
                <c:pt idx="1">
                  <c:v>0.15836616213974705</c:v>
                </c:pt>
                <c:pt idx="2">
                  <c:v>0.13642960812772134</c:v>
                </c:pt>
                <c:pt idx="3">
                  <c:v>0.12270371138295666</c:v>
                </c:pt>
                <c:pt idx="4">
                  <c:v>9.1934480613725902E-2</c:v>
                </c:pt>
                <c:pt idx="5">
                  <c:v>7.7959776072983614E-2</c:v>
                </c:pt>
                <c:pt idx="6">
                  <c:v>9.6537424839311631E-2</c:v>
                </c:pt>
                <c:pt idx="7">
                  <c:v>8.4345842836408877E-2</c:v>
                </c:pt>
                <c:pt idx="8">
                  <c:v>3.7652913124611241E-2</c:v>
                </c:pt>
                <c:pt idx="9">
                  <c:v>2.2600041467965997E-2</c:v>
                </c:pt>
              </c:numCache>
            </c:numRef>
          </c:val>
          <c:extLst>
            <c:ext xmlns:c16="http://schemas.microsoft.com/office/drawing/2014/chart" uri="{C3380CC4-5D6E-409C-BE32-E72D297353CC}">
              <c16:uniqueId val="{00000001-54A8-4CE9-88E9-4981394B000E}"/>
            </c:ext>
          </c:extLst>
        </c:ser>
        <c:dLbls>
          <c:showLegendKey val="0"/>
          <c:showVal val="0"/>
          <c:showCatName val="0"/>
          <c:showSerName val="0"/>
          <c:showPercent val="0"/>
          <c:showBubbleSize val="0"/>
        </c:dLbls>
        <c:gapWidth val="219"/>
        <c:overlap val="-27"/>
        <c:axId val="930071808"/>
        <c:axId val="930070976"/>
      </c:barChart>
      <c:catAx>
        <c:axId val="930071808"/>
        <c:scaling>
          <c:orientation val="minMax"/>
        </c:scaling>
        <c:delete val="1"/>
        <c:axPos val="b"/>
        <c:numFmt formatCode="General" sourceLinked="1"/>
        <c:majorTickMark val="none"/>
        <c:minorTickMark val="none"/>
        <c:tickLblPos val="nextTo"/>
        <c:crossAx val="930070976"/>
        <c:crosses val="autoZero"/>
        <c:auto val="1"/>
        <c:lblAlgn val="ctr"/>
        <c:lblOffset val="100"/>
        <c:tickLblSkip val="1"/>
        <c:noMultiLvlLbl val="0"/>
      </c:catAx>
      <c:valAx>
        <c:axId val="930070976"/>
        <c:scaling>
          <c:orientation val="minMax"/>
        </c:scaling>
        <c:delete val="1"/>
        <c:axPos val="l"/>
        <c:numFmt formatCode="###0.0%" sourceLinked="1"/>
        <c:majorTickMark val="none"/>
        <c:minorTickMark val="none"/>
        <c:tickLblPos val="nextTo"/>
        <c:crossAx val="93007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1109330239356"/>
          <c:y val="2.1026818299434192E-2"/>
          <c:w val="0.83755260657051867"/>
          <c:h val="0.86798303852425318"/>
        </c:manualLayout>
      </c:layout>
      <c:barChart>
        <c:barDir val="bar"/>
        <c:grouping val="clustered"/>
        <c:varyColors val="0"/>
        <c:ser>
          <c:idx val="0"/>
          <c:order val="0"/>
          <c:tx>
            <c:strRef>
              <c:f>'age gender migr'!$A$3</c:f>
              <c:strCache>
                <c:ptCount val="1"/>
                <c:pt idx="0">
                  <c:v>Platform work</c:v>
                </c:pt>
              </c:strCache>
            </c:strRef>
          </c:tx>
          <c:spPr>
            <a:solidFill>
              <a:schemeClr val="accent1"/>
            </a:solidFill>
            <a:ln>
              <a:noFill/>
            </a:ln>
            <a:effectLst/>
          </c:spPr>
          <c:invertIfNegative val="0"/>
          <c:dLbls>
            <c:dLbl>
              <c:idx val="1"/>
              <c:layout>
                <c:manualLayout>
                  <c:x val="-6.3363001270877201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53-440C-813F-8BDF77392C89}"/>
                </c:ext>
              </c:extLst>
            </c:dLbl>
            <c:dLbl>
              <c:idx val="2"/>
              <c:layout>
                <c:manualLayout>
                  <c:x val="-3.1681500635438601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53-440C-813F-8BDF77392C89}"/>
                </c:ext>
              </c:extLst>
            </c:dLbl>
            <c:dLbl>
              <c:idx val="3"/>
              <c:layout>
                <c:manualLayout>
                  <c:x val="-1.5840750317720463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53-440C-813F-8BDF77392C89}"/>
                </c:ext>
              </c:extLst>
            </c:dLbl>
            <c:dLbl>
              <c:idx val="4"/>
              <c:layout>
                <c:manualLayout>
                  <c:x val="-1.584075031771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53-440C-813F-8BDF77392C89}"/>
                </c:ext>
              </c:extLst>
            </c:dLbl>
            <c:dLbl>
              <c:idx val="5"/>
              <c:layout>
                <c:manualLayout>
                  <c:x val="-3.1681500635438601E-3"/>
                  <c:y val="3.00383118563340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53-440C-813F-8BDF77392C89}"/>
                </c:ext>
              </c:extLst>
            </c:dLbl>
            <c:dLbl>
              <c:idx val="6"/>
              <c:layout>
                <c:manualLayout>
                  <c:x val="-6.3363001270877201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53-440C-813F-8BDF77392C89}"/>
                </c:ext>
              </c:extLst>
            </c:dLbl>
            <c:dLbl>
              <c:idx val="7"/>
              <c:layout>
                <c:manualLayout>
                  <c:x val="-4.7522250953157905E-3"/>
                  <c:y val="9.01149355690036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53-440C-813F-8BDF77392C89}"/>
                </c:ext>
              </c:extLst>
            </c:dLbl>
            <c:dLbl>
              <c:idx val="8"/>
              <c:layout>
                <c:manualLayout>
                  <c:x val="-4.7522250953157905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53-440C-813F-8BDF77392C89}"/>
                </c:ext>
              </c:extLst>
            </c:dLbl>
            <c:dLbl>
              <c:idx val="9"/>
              <c:layout>
                <c:manualLayout>
                  <c:x val="0"/>
                  <c:y val="3.0038311856334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migr'!$B$3:$K$3</c:f>
              <c:numCache>
                <c:formatCode>###0.0%</c:formatCode>
                <c:ptCount val="10"/>
                <c:pt idx="0">
                  <c:v>6.449553001277139E-2</c:v>
                </c:pt>
                <c:pt idx="1">
                  <c:v>0.93550446998722858</c:v>
                </c:pt>
                <c:pt idx="2">
                  <c:v>0.5559125964010283</c:v>
                </c:pt>
                <c:pt idx="3">
                  <c:v>0.44408740359897164</c:v>
                </c:pt>
                <c:pt idx="4">
                  <c:v>0.10919540229885058</c:v>
                </c:pt>
                <c:pt idx="5">
                  <c:v>0.24010217113665389</c:v>
                </c:pt>
                <c:pt idx="6">
                  <c:v>0.19412515964240101</c:v>
                </c:pt>
                <c:pt idx="7">
                  <c:v>0.22924648786717752</c:v>
                </c:pt>
                <c:pt idx="8">
                  <c:v>0.1909323116219668</c:v>
                </c:pt>
                <c:pt idx="9">
                  <c:v>3.6398467432950193E-2</c:v>
                </c:pt>
              </c:numCache>
            </c:numRef>
          </c:val>
          <c:extLst>
            <c:ext xmlns:c16="http://schemas.microsoft.com/office/drawing/2014/chart" uri="{C3380CC4-5D6E-409C-BE32-E72D297353CC}">
              <c16:uniqueId val="{00000000-953A-4D3A-8EEF-230B79DC2069}"/>
            </c:ext>
          </c:extLst>
        </c:ser>
        <c:ser>
          <c:idx val="1"/>
          <c:order val="1"/>
          <c:tx>
            <c:strRef>
              <c:f>'age gender migr'!$A$4</c:f>
              <c:strCache>
                <c:ptCount val="1"/>
                <c:pt idx="0">
                  <c:v>No platform work</c:v>
                </c:pt>
              </c:strCache>
            </c:strRef>
          </c:tx>
          <c:spPr>
            <a:solidFill>
              <a:schemeClr val="accent2"/>
            </a:solidFill>
            <a:ln>
              <a:noFill/>
            </a:ln>
            <a:effectLst/>
          </c:spPr>
          <c:invertIfNegative val="0"/>
          <c:dLbls>
            <c:dLbl>
              <c:idx val="0"/>
              <c:layout>
                <c:manualLayout>
                  <c:x val="-6.3363001270877201E-3"/>
                  <c:y val="-1.2015324742533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53-440C-813F-8BDF77392C89}"/>
                </c:ext>
              </c:extLst>
            </c:dLbl>
            <c:dLbl>
              <c:idx val="1"/>
              <c:layout>
                <c:manualLayout>
                  <c:x val="-6.3363001270878364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53-440C-813F-8BDF77392C89}"/>
                </c:ext>
              </c:extLst>
            </c:dLbl>
            <c:dLbl>
              <c:idx val="2"/>
              <c:layout>
                <c:manualLayout>
                  <c:x val="-4.7522250953157905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53-440C-813F-8BDF77392C89}"/>
                </c:ext>
              </c:extLst>
            </c:dLbl>
            <c:dLbl>
              <c:idx val="4"/>
              <c:layout>
                <c:manualLayout>
                  <c:x val="1.58407503177193E-3"/>
                  <c:y val="-6.0076623712669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53-440C-813F-8BDF77392C89}"/>
                </c:ext>
              </c:extLst>
            </c:dLbl>
            <c:dLbl>
              <c:idx val="5"/>
              <c:layout>
                <c:manualLayout>
                  <c:x val="-1.58407503177193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3-440C-813F-8BDF77392C89}"/>
                </c:ext>
              </c:extLst>
            </c:dLbl>
            <c:dLbl>
              <c:idx val="6"/>
              <c:layout>
                <c:manualLayout>
                  <c:x val="-6.33630012708772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53-440C-813F-8BDF77392C89}"/>
                </c:ext>
              </c:extLst>
            </c:dLbl>
            <c:dLbl>
              <c:idx val="7"/>
              <c:layout>
                <c:manualLayout>
                  <c:x val="1.58407503177193E-3"/>
                  <c:y val="-6.00766237126693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53-440C-813F-8BDF77392C89}"/>
                </c:ext>
              </c:extLst>
            </c:dLbl>
            <c:dLbl>
              <c:idx val="8"/>
              <c:layout>
                <c:manualLayout>
                  <c:x val="-5.8082080195824015E-17"/>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53-440C-813F-8BDF77392C89}"/>
                </c:ext>
              </c:extLst>
            </c:dLbl>
            <c:dLbl>
              <c:idx val="9"/>
              <c:layout>
                <c:manualLayout>
                  <c:x val="-2.9041040097912008E-17"/>
                  <c:y val="-6.0076623712669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migr'!$B$4:$K$4</c:f>
              <c:numCache>
                <c:formatCode>###0.0%</c:formatCode>
                <c:ptCount val="10"/>
                <c:pt idx="0">
                  <c:v>5.7428370029439811E-2</c:v>
                </c:pt>
                <c:pt idx="1">
                  <c:v>0.9425716299705601</c:v>
                </c:pt>
                <c:pt idx="2">
                  <c:v>0.53472164260078459</c:v>
                </c:pt>
                <c:pt idx="3">
                  <c:v>0.46527835739921541</c:v>
                </c:pt>
                <c:pt idx="4">
                  <c:v>7.3931251814073062E-2</c:v>
                </c:pt>
                <c:pt idx="5">
                  <c:v>0.20450304764274166</c:v>
                </c:pt>
                <c:pt idx="6">
                  <c:v>0.25073599535597296</c:v>
                </c:pt>
                <c:pt idx="7">
                  <c:v>0.26155823692830782</c:v>
                </c:pt>
                <c:pt idx="8">
                  <c:v>0.18368785504001328</c:v>
                </c:pt>
                <c:pt idx="9">
                  <c:v>2.558361321889124E-2</c:v>
                </c:pt>
              </c:numCache>
            </c:numRef>
          </c:val>
          <c:extLst>
            <c:ext xmlns:c16="http://schemas.microsoft.com/office/drawing/2014/chart" uri="{C3380CC4-5D6E-409C-BE32-E72D297353CC}">
              <c16:uniqueId val="{00000001-953A-4D3A-8EEF-230B79DC2069}"/>
            </c:ext>
          </c:extLst>
        </c:ser>
        <c:dLbls>
          <c:showLegendKey val="0"/>
          <c:showVal val="0"/>
          <c:showCatName val="0"/>
          <c:showSerName val="0"/>
          <c:showPercent val="0"/>
          <c:showBubbleSize val="0"/>
        </c:dLbls>
        <c:gapWidth val="219"/>
        <c:axId val="474422408"/>
        <c:axId val="474424048"/>
      </c:barChart>
      <c:catAx>
        <c:axId val="474422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24048"/>
        <c:crosses val="autoZero"/>
        <c:auto val="1"/>
        <c:lblAlgn val="ctr"/>
        <c:lblOffset val="100"/>
        <c:noMultiLvlLbl val="0"/>
      </c:catAx>
      <c:valAx>
        <c:axId val="47442404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74422408"/>
        <c:crosses val="autoZero"/>
        <c:crossBetween val="between"/>
      </c:valAx>
      <c:spPr>
        <a:noFill/>
        <a:ln>
          <a:noFill/>
        </a:ln>
        <a:effectLst/>
      </c:spPr>
    </c:plotArea>
    <c:legend>
      <c:legendPos val="b"/>
      <c:layout>
        <c:manualLayout>
          <c:xMode val="edge"/>
          <c:yMode val="edge"/>
          <c:x val="0.14253220256153668"/>
          <c:y val="0.91304050630875511"/>
          <c:w val="0.46940384022196013"/>
          <c:h val="4.79096882780100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0.41315</cdr:x>
      <cdr:y>0.39172</cdr:y>
    </cdr:from>
    <cdr:to>
      <cdr:x>0.47232</cdr:x>
      <cdr:y>0.45985</cdr:y>
    </cdr:to>
    <cdr:sp macro="" textlink="">
      <cdr:nvSpPr>
        <cdr:cNvPr id="3" name="Right Arrow 2"/>
        <cdr:cNvSpPr/>
      </cdr:nvSpPr>
      <cdr:spPr>
        <a:xfrm xmlns:a="http://schemas.openxmlformats.org/drawingml/2006/main" rot="10800000">
          <a:off x="3312368" y="1656184"/>
          <a:ext cx="474352" cy="288032"/>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24/01/2024</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24/01/2024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igcv.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421171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C0CF14-AAEB-4899-9958-D5E04EFDC312}"/>
              </a:ext>
            </a:extLst>
          </p:cNvPr>
          <p:cNvSpPr>
            <a:spLocks noGrp="1"/>
          </p:cNvSpPr>
          <p:nvPr>
            <p:ph type="body" idx="1"/>
          </p:nvPr>
        </p:nvSpPr>
        <p:spPr/>
        <p:txBody>
          <a:bodyPr/>
          <a:lstStyle/>
          <a:p>
            <a:r>
              <a:rPr lang="pt-PT" sz="1800" b="0" dirty="0">
                <a:effectLst/>
                <a:latin typeface="Calibri" panose="020F0502020204030204" pitchFamily="34" charset="0"/>
                <a:ea typeface="Yu Mincho" panose="02020400000000000000" pitchFamily="18" charset="-128"/>
                <a:cs typeface="Times New Roman" panose="02020603050405020304" pitchFamily="18" charset="0"/>
              </a:rPr>
              <a:t>As plataformas de trabalho digitais tendem a qualificar os trabalhadores de plataformas como trabalhadores independentes, o que pode não estar em conformidade com as condições factuais em que trabalham.</a:t>
            </a:r>
          </a:p>
          <a:p>
            <a:r>
              <a:rPr lang="pt-PT" sz="1800" b="0" dirty="0">
                <a:effectLst/>
                <a:latin typeface="Calibri" panose="020F0502020204030204" pitchFamily="34" charset="0"/>
                <a:ea typeface="Yu Mincho" panose="02020400000000000000" pitchFamily="18" charset="-128"/>
                <a:cs typeface="Times New Roman" panose="02020603050405020304" pitchFamily="18" charset="0"/>
              </a:rPr>
              <a:t>Os trabalhadores independentes são geralmente responsáveis pela sua própria segurança e saúde, pelo que a aplicabilidade da legislação em matéria de SST é limitada.</a:t>
            </a:r>
          </a:p>
          <a:p>
            <a:pPr marL="0" lvl="2" indent="0">
              <a:spcBef>
                <a:spcPts val="450"/>
              </a:spcBef>
              <a:buClr>
                <a:schemeClr val="tx2"/>
              </a:buClr>
              <a:buNone/>
            </a:pPr>
            <a:endParaRPr lang="en-US" sz="1500" b="0" dirty="0">
              <a:solidFill>
                <a:schemeClr val="tx1"/>
              </a:solidFill>
            </a:endParaRPr>
          </a:p>
          <a:p>
            <a:pPr marL="0" lvl="2" indent="0">
              <a:spcBef>
                <a:spcPts val="450"/>
              </a:spcBef>
              <a:buClr>
                <a:schemeClr val="tx2"/>
              </a:buClr>
              <a:buNone/>
            </a:pPr>
            <a:r>
              <a:rPr lang="pt-PT" sz="1500" b="0" dirty="0">
                <a:solidFill>
                  <a:schemeClr val="tx2"/>
                </a:solidFill>
              </a:rPr>
              <a:t>A gestão algorítmica utiliza</a:t>
            </a:r>
            <a:r>
              <a:rPr lang="pt-PT" sz="1500" dirty="0"/>
              <a:t> algoritmos para distribuir trabalho, monitorizar e avaliar o desempenho e o comportamento dos trabalhadores (por exemplo, monitorização, mecanismos de classificação, tomada de decisões automatizada).</a:t>
            </a:r>
          </a:p>
          <a:p>
            <a:endParaRPr lang="en-GB" dirty="0"/>
          </a:p>
        </p:txBody>
      </p:sp>
    </p:spTree>
    <p:extLst>
      <p:ext uri="{BB962C8B-B14F-4D97-AF65-F5344CB8AC3E}">
        <p14:creationId xmlns:p14="http://schemas.microsoft.com/office/powerpoint/2010/main" val="205929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1DB33A4-F252-659B-012D-3C6A6265935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43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GB" sz="1500" b="1" dirty="0">
              <a:highlight>
                <a:srgbClr val="FFFF00"/>
              </a:highlight>
            </a:endParaRPr>
          </a:p>
          <a:p>
            <a:r>
              <a:rPr lang="pt-PT" sz="1800" dirty="0">
                <a:effectLst/>
                <a:latin typeface="Calibri" panose="020F0502020204030204" pitchFamily="34" charset="0"/>
                <a:ea typeface="Yu Mincho" panose="02020400000000000000" pitchFamily="18" charset="-128"/>
                <a:cs typeface="Times New Roman" panose="02020603050405020304" pitchFamily="18" charset="0"/>
              </a:rPr>
              <a:t>Exemplo de ferramenta que ajuda os trabalhadores de plataformas a descarregarem a sua própria reputação e dados transacionais como prova de experiência profissional e competências: </a:t>
            </a:r>
            <a:r>
              <a:rPr lang="pt-PT" sz="1800" dirty="0" err="1">
                <a:effectLst/>
                <a:latin typeface="Calibri" panose="020F0502020204030204" pitchFamily="34" charset="0"/>
                <a:ea typeface="Yu Mincho" panose="02020400000000000000" pitchFamily="18" charset="-128"/>
                <a:cs typeface="Times New Roman" panose="02020603050405020304" pitchFamily="18" charset="0"/>
              </a:rPr>
              <a:t>GigCV</a:t>
            </a:r>
            <a:r>
              <a:rPr lang="pt-PT" sz="1800" dirty="0">
                <a:effectLst/>
                <a:latin typeface="Calibri" panose="020F0502020204030204" pitchFamily="34" charset="0"/>
                <a:ea typeface="Yu Mincho" panose="02020400000000000000" pitchFamily="18" charset="-128"/>
                <a:cs typeface="Times New Roman" panose="02020603050405020304" pitchFamily="18" charset="0"/>
              </a:rPr>
              <a:t> </a:t>
            </a:r>
            <a:r>
              <a:rPr lang="pt-PT" sz="1800" u="sng" dirty="0">
                <a:solidFill>
                  <a:srgbClr val="0563C1"/>
                </a:solidFill>
                <a:effectLst/>
                <a:latin typeface="Calibri" panose="020F0502020204030204" pitchFamily="34" charset="0"/>
                <a:ea typeface="Yu Mincho" panose="02020400000000000000" pitchFamily="18" charset="-128"/>
                <a:cs typeface="Times New Roman" panose="02020603050405020304" pitchFamily="18" charset="0"/>
                <a:hlinkClick r:id="rId3"/>
              </a:rPr>
              <a:t>https://gigcv.org/</a:t>
            </a:r>
            <a:r>
              <a:rPr lang="pt-PT" sz="1800" dirty="0">
                <a:effectLst/>
                <a:latin typeface="Calibri" panose="020F0502020204030204" pitchFamily="34" charset="0"/>
                <a:ea typeface="Yu Mincho" panose="02020400000000000000" pitchFamily="18"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4105687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230110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14</a:t>
            </a:fld>
            <a:endParaRPr lang="en-GB" altLang="en-US"/>
          </a:p>
        </p:txBody>
      </p:sp>
    </p:spTree>
    <p:extLst>
      <p:ext uri="{BB962C8B-B14F-4D97-AF65-F5344CB8AC3E}">
        <p14:creationId xmlns:p14="http://schemas.microsoft.com/office/powerpoint/2010/main" val="41601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15</a:t>
            </a:fld>
            <a:endParaRPr lang="en-GB" altLang="en-US"/>
          </a:p>
        </p:txBody>
      </p:sp>
    </p:spTree>
    <p:extLst>
      <p:ext uri="{BB962C8B-B14F-4D97-AF65-F5344CB8AC3E}">
        <p14:creationId xmlns:p14="http://schemas.microsoft.com/office/powerpoint/2010/main" val="294408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16</a:t>
            </a:fld>
            <a:endParaRPr lang="en-GB" altLang="en-US"/>
          </a:p>
        </p:txBody>
      </p:sp>
    </p:spTree>
    <p:extLst>
      <p:ext uri="{BB962C8B-B14F-4D97-AF65-F5344CB8AC3E}">
        <p14:creationId xmlns:p14="http://schemas.microsoft.com/office/powerpoint/2010/main" val="423859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a:t>Proposta publicada a 9 de dezembro de 2021.</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a:t>Juntamente com a proposta de diretiva, foi publicado um projeto de orientações sobre a aplicação do direito da concorrência da UE às convenções coletivas dos trabalhadores independentes individuais.</a:t>
            </a:r>
          </a:p>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360375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Já foram identificadas algumas ações por parte das inspeções na Polónia, Portugal, Bélgica e Espanha.</a:t>
            </a:r>
            <a:endParaRPr lang="pt-PT" sz="1200" b="0" strike="sngStrike" dirty="0"/>
          </a:p>
        </p:txBody>
      </p:sp>
      <p:sp>
        <p:nvSpPr>
          <p:cNvPr id="4" name="Slide Number Placeholder 3"/>
          <p:cNvSpPr>
            <a:spLocks noGrp="1"/>
          </p:cNvSpPr>
          <p:nvPr>
            <p:ph type="sldNum" sz="quarter" idx="5"/>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23564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19</a:t>
            </a:fld>
            <a:endParaRPr lang="en-GB"/>
          </a:p>
        </p:txBody>
      </p:sp>
    </p:spTree>
    <p:extLst>
      <p:ext uri="{BB962C8B-B14F-4D97-AF65-F5344CB8AC3E}">
        <p14:creationId xmlns:p14="http://schemas.microsoft.com/office/powerpoint/2010/main" val="224821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33830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2800" b="0" dirty="0">
                <a:effectLst/>
                <a:latin typeface="Helvetica Neue" panose="02000503000000020004" pitchFamily="2" charset="0"/>
              </a:rPr>
              <a:t>A gestão algorítmica é utilizada para atribuir, monitorizar e avaliar o comportamento e o desempenho dos trabalhadores.</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dirty="0">
                <a:effectLst/>
                <a:latin typeface="Helvetica Neue" panose="02000503000000020004" pitchFamily="2" charset="0"/>
              </a:rPr>
              <a:t>Com uma prevalência de acordos de trabalho atípicos</a:t>
            </a:r>
            <a:r>
              <a:rPr lang="pt-PT" sz="1800" b="0" dirty="0">
                <a:solidFill>
                  <a:srgbClr val="FF0000"/>
                </a:solidFill>
                <a:effectLst/>
                <a:latin typeface="Helvetica Neue" panose="02000503000000020004" pitchFamily="2" charset="0"/>
              </a:rPr>
              <a:t>, as plataformas </a:t>
            </a:r>
            <a:r>
              <a:rPr lang="pt-PT" sz="1800" b="0" dirty="0">
                <a:effectLst/>
                <a:latin typeface="Helvetica Neue" panose="02000503000000020004" pitchFamily="2" charset="0"/>
              </a:rPr>
              <a:t>de trabalho digitais tendem a qualificar os trabalhadores como trabalhadores independentes nos seus termos e condições, o que resulta na transferência de riscos, responsabilidades e compromissos, incluindo os riscos para a segurança e saúde, para os trabalhadores de plataformas.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90BBB5-C5E5-4866-99B0-DD5088A1DAA3}" type="slidenum">
              <a:rPr lang="nl-BE" smtClean="0"/>
              <a:t>3</a:t>
            </a:fld>
            <a:endParaRPr lang="nl-BE"/>
          </a:p>
        </p:txBody>
      </p:sp>
    </p:spTree>
    <p:extLst>
      <p:ext uri="{BB962C8B-B14F-4D97-AF65-F5344CB8AC3E}">
        <p14:creationId xmlns:p14="http://schemas.microsoft.com/office/powerpoint/2010/main" val="153462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6000"/>
              </a:lnSpc>
              <a:spcBef>
                <a:spcPts val="600"/>
              </a:spcBef>
              <a:spcAft>
                <a:spcPts val="600"/>
              </a:spcAft>
            </a:pPr>
            <a:r>
              <a:rPr lang="pt-PT" sz="1800" dirty="0">
                <a:effectLst/>
                <a:latin typeface="Calibri" panose="020F0502020204030204" pitchFamily="34" charset="0"/>
                <a:ea typeface="Times New Roman" panose="02020603050405020304" pitchFamily="18" charset="0"/>
                <a:cs typeface="Times New Roman" panose="02020603050405020304" pitchFamily="18" charset="0"/>
              </a:rPr>
              <a:t>Com base numa análise da literatura existente, foi desenvolvida uma taxonomia que se baseia em três dimensões e resulta em quatro tipos de trabalho em plataformas digitais, conforme mostrado na tabela. As três dimensões são as seguintes:</a:t>
            </a:r>
          </a:p>
          <a:p>
            <a:pPr algn="just">
              <a:lnSpc>
                <a:spcPts val="1200"/>
              </a:lnSpc>
              <a:spcBef>
                <a:spcPts val="600"/>
              </a:spcBef>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pt-PT" sz="1200" b="1" kern="1200" dirty="0">
                <a:solidFill>
                  <a:schemeClr val="tx1"/>
                </a:solidFill>
                <a:effectLst/>
                <a:latin typeface="+mn-lt"/>
                <a:ea typeface="+mn-ea"/>
                <a:cs typeface="+mn-cs"/>
              </a:rPr>
              <a:t>Dimensão 1: O formato da prestação laboral (</a:t>
            </a:r>
            <a:r>
              <a:rPr lang="pt-PT" sz="1200" b="1" i="1" kern="1200" dirty="0">
                <a:solidFill>
                  <a:schemeClr val="tx1"/>
                </a:solidFill>
                <a:effectLst/>
                <a:latin typeface="+mn-lt"/>
                <a:ea typeface="+mn-ea"/>
                <a:cs typeface="+mn-cs"/>
              </a:rPr>
              <a:t>online</a:t>
            </a:r>
            <a:r>
              <a:rPr lang="pt-PT" sz="1200" b="1" kern="1200" dirty="0">
                <a:solidFill>
                  <a:schemeClr val="tx1"/>
                </a:solidFill>
                <a:effectLst/>
                <a:latin typeface="+mn-lt"/>
                <a:ea typeface="+mn-ea"/>
                <a:cs typeface="+mn-cs"/>
              </a:rPr>
              <a:t> ou presencial)</a:t>
            </a:r>
            <a:r>
              <a:rPr lang="pt-PT" sz="1200" kern="1200" dirty="0">
                <a:solidFill>
                  <a:schemeClr val="tx1"/>
                </a:solidFill>
                <a:effectLst/>
                <a:latin typeface="+mn-lt"/>
                <a:ea typeface="+mn-ea"/>
                <a:cs typeface="+mn-cs"/>
              </a:rPr>
              <a:t> </a:t>
            </a:r>
          </a:p>
          <a:p>
            <a:r>
              <a:rPr lang="pt-PT" sz="1200" u="sng" kern="1200" dirty="0">
                <a:solidFill>
                  <a:schemeClr val="tx1"/>
                </a:solidFill>
                <a:effectLst/>
                <a:latin typeface="+mn-lt"/>
                <a:ea typeface="+mn-ea"/>
                <a:cs typeface="+mn-cs"/>
              </a:rPr>
              <a:t>Trabalho em plataforma </a:t>
            </a:r>
            <a:r>
              <a:rPr lang="pt-PT" sz="1200" i="1" u="sng" kern="1200" dirty="0">
                <a:solidFill>
                  <a:schemeClr val="tx1"/>
                </a:solidFill>
                <a:effectLst/>
                <a:latin typeface="+mn-lt"/>
                <a:ea typeface="+mn-ea"/>
                <a:cs typeface="+mn-cs"/>
              </a:rPr>
              <a:t>onlin</a:t>
            </a:r>
            <a:r>
              <a:rPr lang="pt-PT" sz="1200" u="sng" kern="1200" dirty="0">
                <a:solidFill>
                  <a:schemeClr val="tx1"/>
                </a:solidFill>
                <a:effectLst/>
                <a:latin typeface="+mn-lt"/>
                <a:ea typeface="+mn-ea"/>
                <a:cs typeface="+mn-cs"/>
              </a:rPr>
              <a:t>e</a:t>
            </a:r>
            <a:r>
              <a:rPr lang="pt-PT" sz="1200" u="none" kern="120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refere-se a tarefas cuja correspondência com trabalhadores é feita </a:t>
            </a:r>
            <a:r>
              <a:rPr lang="pt-PT" sz="1200" i="1" kern="1200" dirty="0">
                <a:solidFill>
                  <a:schemeClr val="tx1"/>
                </a:solidFill>
                <a:effectLst/>
                <a:latin typeface="+mn-lt"/>
                <a:ea typeface="+mn-ea"/>
                <a:cs typeface="+mn-cs"/>
              </a:rPr>
              <a:t>online</a:t>
            </a:r>
            <a:r>
              <a:rPr lang="pt-PT" sz="1200" kern="1200" dirty="0">
                <a:solidFill>
                  <a:schemeClr val="tx1"/>
                </a:solidFill>
                <a:effectLst/>
                <a:latin typeface="+mn-lt"/>
                <a:ea typeface="+mn-ea"/>
                <a:cs typeface="+mn-cs"/>
              </a:rPr>
              <a:t> e são desempenhadas apenas ou em grande parte virtualmente num dispositivo eletrónico em qualquer local, embora o mais comum seja a casa do trabalhador. </a:t>
            </a:r>
            <a:r>
              <a:rPr lang="pt-PT" sz="1200" u="sng" kern="1200" dirty="0">
                <a:solidFill>
                  <a:schemeClr val="tx1"/>
                </a:solidFill>
                <a:effectLst/>
                <a:latin typeface="+mn-lt"/>
                <a:ea typeface="+mn-ea"/>
                <a:cs typeface="+mn-cs"/>
              </a:rPr>
              <a:t>Trabalho em plataforma presencial</a:t>
            </a:r>
            <a:r>
              <a:rPr lang="pt-PT" sz="1200" kern="1200" dirty="0">
                <a:solidFill>
                  <a:schemeClr val="tx1"/>
                </a:solidFill>
                <a:effectLst/>
                <a:latin typeface="+mn-lt"/>
                <a:ea typeface="+mn-ea"/>
                <a:cs typeface="+mn-cs"/>
              </a:rPr>
              <a:t> refere-se a tarefas que são realizadas apenas ou maioritariamente em ambiente físico, em áreas públicas, em viagem ou nas instalações do cliente, embora o processo de correspondência entre as tarefas e os trabalhadores continue a ser feito </a:t>
            </a:r>
            <a:r>
              <a:rPr lang="pt-PT" sz="1200" i="1" kern="1200" dirty="0">
                <a:solidFill>
                  <a:schemeClr val="tx1"/>
                </a:solidFill>
                <a:effectLst/>
                <a:latin typeface="+mn-lt"/>
                <a:ea typeface="+mn-ea"/>
                <a:cs typeface="+mn-cs"/>
              </a:rPr>
              <a:t>online</a:t>
            </a:r>
            <a:r>
              <a:rPr lang="pt-PT" sz="1200" kern="1200" dirty="0">
                <a:solidFill>
                  <a:schemeClr val="tx1"/>
                </a:solidFill>
                <a:effectLst/>
                <a:latin typeface="+mn-lt"/>
                <a:ea typeface="+mn-ea"/>
                <a:cs typeface="+mn-cs"/>
              </a:rPr>
              <a:t>. Esta dimensão é relevante uma vez que, do ponto de vista da SST, o ambiente físico determina em grande medida (mas não exaustivamente) quais são os riscos de SST a que os trabalhadores de plataformas estão expostos, bem como as dificuldades específicas na forma como estes riscos são geridos na prática. </a:t>
            </a:r>
          </a:p>
          <a:p>
            <a:pPr algn="just">
              <a:lnSpc>
                <a:spcPct val="106000"/>
              </a:lnSpc>
              <a:spcBef>
                <a:spcPts val="600"/>
              </a:spcBef>
              <a:spcAft>
                <a:spcPts val="600"/>
              </a:spcAft>
            </a:pPr>
            <a:endParaRPr lang="pt-PT"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Bef>
                <a:spcPts val="600"/>
              </a:spcBef>
              <a:spcAft>
                <a:spcPts val="600"/>
              </a:spcAft>
            </a:pPr>
            <a:r>
              <a:rPr lang="pt-PT" sz="1800" b="1" dirty="0">
                <a:effectLst/>
                <a:latin typeface="Calibri" panose="020F0502020204030204" pitchFamily="34" charset="0"/>
                <a:ea typeface="Times New Roman" panose="02020603050405020304" pitchFamily="18" charset="0"/>
                <a:cs typeface="Times New Roman" panose="02020603050405020304" pitchFamily="18" charset="0"/>
              </a:rPr>
              <a:t>Dimensão 2: O nível de competências necessário </a:t>
            </a:r>
            <a:r>
              <a:rPr lang="pt-PT" sz="1800" b="1" i="0" dirty="0">
                <a:effectLst/>
                <a:latin typeface="Calibri" panose="020F0502020204030204" pitchFamily="34" charset="0"/>
                <a:ea typeface="Times New Roman" panose="02020603050405020304" pitchFamily="18" charset="0"/>
                <a:cs typeface="Times New Roman" panose="02020603050405020304" pitchFamily="18" charset="0"/>
              </a:rPr>
              <a:t>(baixo ou elevado)</a:t>
            </a:r>
          </a:p>
          <a:p>
            <a:pPr algn="just">
              <a:lnSpc>
                <a:spcPts val="1200"/>
              </a:lnSpc>
              <a:spcBef>
                <a:spcPts val="600"/>
              </a:spcBef>
              <a:spcAft>
                <a:spcPts val="600"/>
              </a:spcAft>
            </a:pPr>
            <a:r>
              <a:rPr lang="pt-PT" sz="1800" dirty="0">
                <a:effectLst/>
                <a:latin typeface="Calibri" panose="020F0502020204030204" pitchFamily="34" charset="0"/>
                <a:ea typeface="Times New Roman" panose="02020603050405020304" pitchFamily="18" charset="0"/>
                <a:cs typeface="Times New Roman" panose="02020603050405020304" pitchFamily="18" charset="0"/>
              </a:rPr>
              <a:t>O </a:t>
            </a:r>
            <a:r>
              <a:rPr lang="pt-PT" sz="1800" u="sng" dirty="0">
                <a:effectLst/>
                <a:latin typeface="Calibri" panose="020F0502020204030204" pitchFamily="34" charset="0"/>
                <a:ea typeface="Times New Roman" panose="02020603050405020304" pitchFamily="18" charset="0"/>
                <a:cs typeface="Times New Roman" panose="02020603050405020304" pitchFamily="18" charset="0"/>
              </a:rPr>
              <a:t>nível de competências </a:t>
            </a:r>
            <a:r>
              <a:rPr lang="pt-PT" sz="1800" dirty="0">
                <a:effectLst/>
                <a:latin typeface="Calibri" panose="020F0502020204030204" pitchFamily="34" charset="0"/>
                <a:ea typeface="Times New Roman" panose="02020603050405020304" pitchFamily="18" charset="0"/>
                <a:cs typeface="Times New Roman" panose="02020603050405020304" pitchFamily="18" charset="0"/>
              </a:rPr>
              <a:t>serve de indicador da natureza, da dimensão e da complexidade da tarefa. Determina se uma tarefa pode ser atribuída a qualquer pessoa ativa na plataforma ou a um indivíduo selecionado. O nível de competências necessário para executar uma tarefa não revela nada sobre as competências gerais de que um trabalhador de plataformas precisa (por exemplo, estratégias para encontrar trabalho) ou tem (por exemplo, nível de escolaridade). A dimensão das tarefas pode variar entre </a:t>
            </a:r>
            <a:r>
              <a:rPr lang="pt-PT" sz="1800" dirty="0" err="1">
                <a:effectLst/>
                <a:latin typeface="Calibri" panose="020F0502020204030204" pitchFamily="34" charset="0"/>
                <a:ea typeface="Times New Roman" panose="02020603050405020304" pitchFamily="18" charset="0"/>
                <a:cs typeface="Times New Roman" panose="02020603050405020304" pitchFamily="18" charset="0"/>
              </a:rPr>
              <a:t>microtarefas</a:t>
            </a:r>
            <a:r>
              <a:rPr lang="pt-PT" sz="1800" dirty="0">
                <a:effectLst/>
                <a:latin typeface="Calibri" panose="020F0502020204030204" pitchFamily="34" charset="0"/>
                <a:ea typeface="Times New Roman" panose="02020603050405020304" pitchFamily="18" charset="0"/>
                <a:cs typeface="Times New Roman" panose="02020603050405020304" pitchFamily="18" charset="0"/>
              </a:rPr>
              <a:t>, por exemplo, trabalho de cliques, no qual uma única tarefa demora apenas alguns segundos, e tarefas médias, por exemplo, a entrega de encomendas, que demora alguns minutos ou horas de trabalho, até tarefas maiores, por exemplo, projetos completos que podem demorar várias semanas ou meses a concluir, por exemplo, a conceção de um sítio Web. </a:t>
            </a:r>
          </a:p>
          <a:p>
            <a:pPr algn="just">
              <a:lnSpc>
                <a:spcPts val="1200"/>
              </a:lnSpc>
              <a:spcBef>
                <a:spcPts val="600"/>
              </a:spcBef>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600"/>
              </a:spcBef>
              <a:spcAft>
                <a:spcPts val="600"/>
              </a:spcAft>
            </a:pPr>
            <a:r>
              <a:rPr lang="pt-PT" sz="1800" b="1" dirty="0">
                <a:effectLst/>
                <a:latin typeface="Calibri" panose="020F0502020204030204" pitchFamily="34" charset="0"/>
                <a:ea typeface="Times New Roman" panose="02020603050405020304" pitchFamily="18" charset="0"/>
                <a:cs typeface="Times New Roman" panose="02020603050405020304" pitchFamily="18" charset="0"/>
              </a:rPr>
              <a:t>Dimensão 3: O nível de controlo exercido pela plataforma (</a:t>
            </a:r>
            <a:r>
              <a:rPr lang="pt-PT" sz="1800" b="1" i="0" dirty="0">
                <a:effectLst/>
                <a:latin typeface="Calibri" panose="020F0502020204030204" pitchFamily="34" charset="0"/>
                <a:ea typeface="Times New Roman" panose="02020603050405020304" pitchFamily="18" charset="0"/>
                <a:cs typeface="Times New Roman" panose="02020603050405020304" pitchFamily="18" charset="0"/>
              </a:rPr>
              <a:t>cf.</a:t>
            </a:r>
            <a:r>
              <a:rPr lang="pt-PT" sz="18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1800" b="1" i="0" dirty="0">
                <a:effectLst/>
                <a:latin typeface="Calibri" panose="020F0502020204030204" pitchFamily="34" charset="0"/>
                <a:ea typeface="Times New Roman" panose="02020603050405020304" pitchFamily="18" charset="0"/>
                <a:cs typeface="Times New Roman" panose="02020603050405020304" pitchFamily="18" charset="0"/>
              </a:rPr>
              <a:t>gestão algorítmica)</a:t>
            </a:r>
          </a:p>
          <a:p>
            <a:pPr algn="just">
              <a:lnSpc>
                <a:spcPts val="1200"/>
              </a:lnSpc>
              <a:spcBef>
                <a:spcPts val="600"/>
              </a:spcBef>
              <a:spcAft>
                <a:spcPts val="600"/>
              </a:spcAft>
            </a:pPr>
            <a:r>
              <a:rPr lang="pt-PT" sz="1800" dirty="0">
                <a:effectLst/>
                <a:latin typeface="Calibri" panose="020F0502020204030204" pitchFamily="34" charset="0"/>
                <a:ea typeface="Times New Roman" panose="02020603050405020304" pitchFamily="18" charset="0"/>
                <a:cs typeface="Times New Roman" panose="02020603050405020304" pitchFamily="18" charset="0"/>
              </a:rPr>
              <a:t>O </a:t>
            </a:r>
            <a:r>
              <a:rPr lang="pt-PT" sz="1800" u="sng" dirty="0">
                <a:effectLst/>
                <a:latin typeface="Calibri" panose="020F0502020204030204" pitchFamily="34" charset="0"/>
                <a:ea typeface="Times New Roman" panose="02020603050405020304" pitchFamily="18" charset="0"/>
                <a:cs typeface="Times New Roman" panose="02020603050405020304" pitchFamily="18" charset="0"/>
              </a:rPr>
              <a:t>«nível de controlo»</a:t>
            </a:r>
            <a:r>
              <a:rPr lang="pt-PT" sz="18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1800" dirty="0">
                <a:effectLst/>
                <a:latin typeface="Calibri" panose="020F0502020204030204" pitchFamily="34" charset="0"/>
                <a:ea typeface="Times New Roman" panose="02020603050405020304" pitchFamily="18" charset="0"/>
                <a:cs typeface="Times New Roman" panose="02020603050405020304" pitchFamily="18" charset="0"/>
              </a:rPr>
              <a:t>é um termo abrangente que engloba várias dimensões que classificam as plataformas digitais. Serve de indicador o grau do </a:t>
            </a:r>
            <a:r>
              <a:rPr lang="pt-PT" sz="1800" u="sng" dirty="0">
                <a:effectLst/>
                <a:latin typeface="Calibri" panose="020F0502020204030204" pitchFamily="34" charset="0"/>
                <a:ea typeface="Times New Roman" panose="02020603050405020304" pitchFamily="18" charset="0"/>
                <a:cs typeface="Times New Roman" panose="02020603050405020304" pitchFamily="18" charset="0"/>
              </a:rPr>
              <a:t>poder hierárquico e das prerrogativas de gestão que uma plataforma de trabalho digital utiliza na sua relação com os trabalhadores</a:t>
            </a:r>
            <a:r>
              <a:rPr lang="pt-PT" sz="1800" dirty="0">
                <a:effectLst/>
                <a:latin typeface="Calibri" panose="020F0502020204030204" pitchFamily="34" charset="0"/>
                <a:ea typeface="Times New Roman" panose="02020603050405020304" pitchFamily="18" charset="0"/>
                <a:cs typeface="Times New Roman" panose="02020603050405020304" pitchFamily="18" charset="0"/>
              </a:rPr>
              <a:t>, mais especificamente no que diz respeito às decisões (unilaterais) sobre a atribuição, organização e avaliação do trabalho. A intermediação das plataformas pode variar entre um nível mínimo e um grau muito significativo de controlo. Este aspeto é importante, uma vez que o nível de controlo dá uma noção de subordinação, que, na maioria dos Estados-Membros, constitui o principal critério legal utilizado na determinação da situação profissional. Além disso, a nível da UE e na maioria dos Estados-Membros, o quadro regulamentar da SST apenas se aplica aos trabalhadores. Esta dimensão está fortemente associada à dependência da maioria das plataformas digitais em relação à gestão algorítmica (e à monitorização e vigilância digitais) e à forma como esta molda as condições de trabalho e a proteção social no trabalho em plataformas digitais. Não existe uma prática uniforme entre as plataformas em termos da </a:t>
            </a:r>
            <a:r>
              <a:rPr lang="pt-PT" sz="1800" dirty="0" err="1">
                <a:effectLst/>
                <a:latin typeface="Calibri" panose="020F0502020204030204" pitchFamily="34" charset="0"/>
                <a:ea typeface="Times New Roman" panose="02020603050405020304" pitchFamily="18" charset="0"/>
                <a:cs typeface="Times New Roman" panose="02020603050405020304" pitchFamily="18" charset="0"/>
              </a:rPr>
              <a:t>pervasividade</a:t>
            </a:r>
            <a:r>
              <a:rPr lang="pt-PT" sz="1800" dirty="0">
                <a:effectLst/>
                <a:latin typeface="Calibri" panose="020F0502020204030204" pitchFamily="34" charset="0"/>
                <a:ea typeface="Times New Roman" panose="02020603050405020304" pitchFamily="18" charset="0"/>
                <a:cs typeface="Times New Roman" panose="02020603050405020304" pitchFamily="18" charset="0"/>
              </a:rPr>
              <a:t> em que implementam tais técnicas. </a:t>
            </a:r>
          </a:p>
        </p:txBody>
      </p:sp>
      <p:sp>
        <p:nvSpPr>
          <p:cNvPr id="4" name="Slide Number Placeholder 3"/>
          <p:cNvSpPr>
            <a:spLocks noGrp="1"/>
          </p:cNvSpPr>
          <p:nvPr>
            <p:ph type="sldNum" sz="quarter" idx="5"/>
          </p:nvPr>
        </p:nvSpPr>
        <p:spPr/>
        <p:txBody>
          <a:bodyPr/>
          <a:lstStyle/>
          <a:p>
            <a:fld id="{AC90BBB5-C5E5-4866-99B0-DD5088A1DAA3}" type="slidenum">
              <a:rPr lang="nl-BE" smtClean="0"/>
              <a:t>4</a:t>
            </a:fld>
            <a:endParaRPr lang="nl-BE"/>
          </a:p>
        </p:txBody>
      </p:sp>
    </p:spTree>
    <p:extLst>
      <p:ext uri="{BB962C8B-B14F-4D97-AF65-F5344CB8AC3E}">
        <p14:creationId xmlns:p14="http://schemas.microsoft.com/office/powerpoint/2010/main" val="76542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Em 2022, nos 27 Estados-Membros + Islândia e Noruega:</a:t>
            </a:r>
          </a:p>
          <a:p>
            <a:r>
              <a:rPr lang="pt-PT" dirty="0"/>
              <a:t>- Cerca de 6 % dos trabalhadores auferiram parte ou a maioria dos seus rendimentos através do trabalho em plataformas digitais. </a:t>
            </a:r>
          </a:p>
          <a:p>
            <a:r>
              <a:rPr lang="pt-PT" dirty="0">
                <a:highlight>
                  <a:srgbClr val="FFFF00"/>
                </a:highlight>
              </a:rPr>
              <a:t>- </a:t>
            </a:r>
            <a:r>
              <a:rPr lang="pt-PT" sz="1800" dirty="0">
                <a:effectLst/>
                <a:latin typeface="Segoe UI" panose="020B0502040204020203" pitchFamily="34" charset="0"/>
              </a:rPr>
              <a:t>6 % dos trabalhadores representa mais de 11,5 milhões de pessoas em toda a UE.</a:t>
            </a:r>
          </a:p>
          <a:p>
            <a:endParaRPr lang="en-US" dirty="0"/>
          </a:p>
          <a:p>
            <a:r>
              <a:rPr lang="pt-PT" dirty="0"/>
              <a:t>O trabalho em plataformas digitais está mais presente em:</a:t>
            </a:r>
          </a:p>
          <a:p>
            <a:pPr marL="171450" indent="-171450">
              <a:buFontTx/>
              <a:buChar char="-"/>
            </a:pPr>
            <a:r>
              <a:rPr lang="pt-PT" dirty="0"/>
              <a:t>Tecnologias da informação e comunicação, finanças, serviços profissionais, científicos ou técnicos (19,2 %)</a:t>
            </a:r>
          </a:p>
          <a:p>
            <a:pPr marL="171450" indent="-171450">
              <a:buFontTx/>
              <a:buChar char="-"/>
            </a:pPr>
            <a:r>
              <a:rPr lang="pt-PT" dirty="0"/>
              <a:t>Comércio, transportes, serviços de alojamento e restauração (18,3 %)</a:t>
            </a:r>
          </a:p>
          <a:p>
            <a:pPr marL="171450" indent="-171450">
              <a:buFontTx/>
              <a:buChar char="-"/>
            </a:pPr>
            <a:r>
              <a:rPr lang="pt-PT" dirty="0"/>
              <a:t>Serviços administrativos e de apoio, incluindo administração pública e defesa (15,8 %)</a:t>
            </a:r>
          </a:p>
          <a:p>
            <a:pPr marL="171450" indent="-171450">
              <a:buFontTx/>
              <a:buChar char="-"/>
            </a:pPr>
            <a:endParaRPr lang="en-US" dirty="0"/>
          </a:p>
          <a:p>
            <a:r>
              <a:rPr lang="pt-PT" dirty="0"/>
              <a:t>Tomar o pulso à SST, 2022: https://osha.europa.eu/en/facts-and-figures/osh-pulse-occupational-safety-and-health-post-pandemic-workplaces </a:t>
            </a:r>
          </a:p>
        </p:txBody>
      </p:sp>
      <p:sp>
        <p:nvSpPr>
          <p:cNvPr id="4" name="Slide Number Placeholder 3"/>
          <p:cNvSpPr>
            <a:spLocks noGrp="1"/>
          </p:cNvSpPr>
          <p:nvPr>
            <p:ph type="sldNum" sz="quarter" idx="10"/>
          </p:nvPr>
        </p:nvSpPr>
        <p:spPr/>
        <p:txBody>
          <a:bodyPr/>
          <a:lstStyle/>
          <a:p>
            <a:fld id="{141B3B6C-C8BA-4258-9024-20BC91C907AF}" type="slidenum">
              <a:rPr lang="nl-BE" smtClean="0"/>
              <a:t>5</a:t>
            </a:fld>
            <a:endParaRPr lang="nl-BE"/>
          </a:p>
        </p:txBody>
      </p:sp>
    </p:spTree>
    <p:extLst>
      <p:ext uri="{BB962C8B-B14F-4D97-AF65-F5344CB8AC3E}">
        <p14:creationId xmlns:p14="http://schemas.microsoft.com/office/powerpoint/2010/main" val="56708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t>Tomar o pulso à SST, 2022: https://osha.europa.eu/en/facts-and-figures/osh-pulse-occupational-safety-and-health-post-pandemic-workplaces </a:t>
            </a:r>
          </a:p>
          <a:p>
            <a:endParaRPr lang="en-GB" dirty="0"/>
          </a:p>
        </p:txBody>
      </p:sp>
      <p:sp>
        <p:nvSpPr>
          <p:cNvPr id="4" name="Slide Number Placeholder 3"/>
          <p:cNvSpPr>
            <a:spLocks noGrp="1"/>
          </p:cNvSpPr>
          <p:nvPr>
            <p:ph type="sldNum" sz="quarter" idx="10"/>
          </p:nvPr>
        </p:nvSpPr>
        <p:spPr/>
        <p:txBody>
          <a:bodyPr/>
          <a:lstStyle/>
          <a:p>
            <a:fld id="{141B3B6C-C8BA-4258-9024-20BC91C907AF}" type="slidenum">
              <a:rPr lang="nl-BE" smtClean="0"/>
              <a:t>6</a:t>
            </a:fld>
            <a:endParaRPr lang="nl-BE"/>
          </a:p>
        </p:txBody>
      </p:sp>
    </p:spTree>
    <p:extLst>
      <p:ext uri="{BB962C8B-B14F-4D97-AF65-F5344CB8AC3E}">
        <p14:creationId xmlns:p14="http://schemas.microsoft.com/office/powerpoint/2010/main" val="266874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341621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 redução dos riscos relacionados com a violência e o assédio deve-se ao contacto limitado pela plataforma, com colegas e com clientes.</a:t>
            </a:r>
          </a:p>
          <a:p>
            <a:r>
              <a:rPr lang="pt-PT" sz="1800" dirty="0">
                <a:effectLst/>
                <a:latin typeface="Calibri" panose="020F0502020204030204" pitchFamily="34" charset="0"/>
                <a:ea typeface="Yu Mincho" panose="02020400000000000000" pitchFamily="18" charset="-128"/>
                <a:cs typeface="Times New Roman" panose="02020603050405020304" pitchFamily="18" charset="0"/>
              </a:rPr>
              <a:t>O trabalho em plataformas digitais também pode ajudar a superar perceções negativas ou preconceitos e ser benéfico para as pessoas com dificuldades em lidar com interações sociais.</a:t>
            </a:r>
          </a:p>
          <a:p>
            <a:endParaRPr lang="en-GB" dirty="0"/>
          </a:p>
        </p:txBody>
      </p:sp>
      <p:sp>
        <p:nvSpPr>
          <p:cNvPr id="4" name="Slide Number Placeholder 3"/>
          <p:cNvSpPr>
            <a:spLocks noGrp="1"/>
          </p:cNvSpPr>
          <p:nvPr>
            <p:ph type="sldNum" sz="quarter" idx="5"/>
          </p:nvPr>
        </p:nvSpPr>
        <p:spPr/>
        <p:txBody>
          <a:bodyPr/>
          <a:lstStyle/>
          <a:p>
            <a:fld id="{A83CD549-0E8E-405C-830E-9D1936A80B4D}" type="slidenum">
              <a:rPr lang="en-GB" smtClean="0"/>
              <a:t>8</a:t>
            </a:fld>
            <a:endParaRPr lang="en-GB"/>
          </a:p>
        </p:txBody>
      </p:sp>
    </p:spTree>
    <p:extLst>
      <p:ext uri="{BB962C8B-B14F-4D97-AF65-F5344CB8AC3E}">
        <p14:creationId xmlns:p14="http://schemas.microsoft.com/office/powerpoint/2010/main" val="418561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603F97-0472-CC85-12B8-2536C8DACB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t>Os riscos são semelhantes aos riscos relacionados com as mesmas tarefas fora da economia das plataformas, mas o trabalho em plataformas digitais apresenta alguns efeitos específicos supramencionados.</a:t>
            </a:r>
          </a:p>
        </p:txBody>
      </p:sp>
    </p:spTree>
    <p:extLst>
      <p:ext uri="{BB962C8B-B14F-4D97-AF65-F5344CB8AC3E}">
        <p14:creationId xmlns:p14="http://schemas.microsoft.com/office/powerpoint/2010/main" val="12984544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341457" y="4432842"/>
            <a:ext cx="461083" cy="30360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8244408" y="0"/>
            <a:ext cx="936104" cy="5143500"/>
          </a:xfrm>
          <a:prstGeom prst="rect">
            <a:avLst/>
          </a:prstGeom>
        </p:spPr>
      </p:pic>
      <p:pic>
        <p:nvPicPr>
          <p:cNvPr id="4" name="Imagem 3">
            <a:extLst>
              <a:ext uri="{FF2B5EF4-FFF2-40B4-BE49-F238E27FC236}">
                <a16:creationId xmlns:a16="http://schemas.microsoft.com/office/drawing/2014/main" id="{4370D9E5-310F-4437-87F9-8B0E42B6632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4265" y="4416647"/>
            <a:ext cx="998694" cy="317085"/>
          </a:xfrm>
          <a:prstGeom prst="rect">
            <a:avLst/>
          </a:prstGeom>
        </p:spPr>
      </p:pic>
      <p:pic>
        <p:nvPicPr>
          <p:cNvPr id="9" name="Imagem 8">
            <a:extLst>
              <a:ext uri="{FF2B5EF4-FFF2-40B4-BE49-F238E27FC236}">
                <a16:creationId xmlns:a16="http://schemas.microsoft.com/office/drawing/2014/main" id="{EBF3B0CE-0A22-44F2-84ED-3BE9B0E3493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59363" y="4224532"/>
            <a:ext cx="661025" cy="525514"/>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712789" y="1314450"/>
            <a:ext cx="7177087" cy="3086100"/>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884CB6-7458-49DC-B060-B44123621A94}" type="slidenum">
              <a:rPr lang="en-GB" altLang="en-US"/>
              <a:pPr>
                <a:defRPr/>
              </a:pPr>
              <a:t>‹#›</a:t>
            </a:fld>
            <a:endParaRPr lang="en-GB" altLang="en-US"/>
          </a:p>
        </p:txBody>
      </p:sp>
    </p:spTree>
    <p:extLst>
      <p:ext uri="{BB962C8B-B14F-4D97-AF65-F5344CB8AC3E}">
        <p14:creationId xmlns:p14="http://schemas.microsoft.com/office/powerpoint/2010/main" val="36097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pt-PT">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pt-PT">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pt-PT">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pt-PT">
                <a:solidFill>
                  <a:schemeClr val="tx2"/>
                </a:solidFill>
                <a:ea typeface="+mj-ea"/>
                <a:cs typeface="Trebuchet MS"/>
              </a:rPr>
              <a:t>Agência Europeia para a Segurança e Saúde no Trabalho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pt-PT">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pt-PT" sz="2400" b="1">
                <a:solidFill>
                  <a:schemeClr val="tx2"/>
                </a:solidFill>
                <a:ea typeface="+mj-ea"/>
              </a:rPr>
              <a:t>OBRIGADO!</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pt-PT"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Picture 11">
            <a:extLst>
              <a:ext uri="{FF2B5EF4-FFF2-40B4-BE49-F238E27FC236}">
                <a16:creationId xmlns:a16="http://schemas.microsoft.com/office/drawing/2014/main" id="{C33CB122-1862-475F-9E6B-3D6C138A35C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0001" y="4692976"/>
            <a:ext cx="1320434" cy="337637"/>
          </a:xfrm>
          <a:prstGeom prst="rect">
            <a:avLst/>
          </a:prstGeom>
        </p:spPr>
      </p:pic>
      <p:pic>
        <p:nvPicPr>
          <p:cNvPr id="14" name="Picture 13" descr="A logo of a healthy workplace&#10;&#10;Description automatically generated">
            <a:extLst>
              <a:ext uri="{FF2B5EF4-FFF2-40B4-BE49-F238E27FC236}">
                <a16:creationId xmlns:a16="http://schemas.microsoft.com/office/drawing/2014/main" id="{FC83ACC5-4602-45A2-A9D3-ED9C5F84D01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06687" y="4590340"/>
            <a:ext cx="468227" cy="440274"/>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sha.europa.eu/en/publications/occupational-safety-and-health-digital-platform-work-lessons-regulations-policies-actions-and-initiativ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osha.europa.eu/en/publications-priority-area/digital-labour-platforms" TargetMode="External"/><Relationship Id="rId4" Type="http://schemas.openxmlformats.org/officeDocument/2006/relationships/hyperlink" Target="https://healthy-workplaces.osha.europa.eu/en/about-topic/priority-area/digital-platform-wor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7200" y="3554691"/>
            <a:ext cx="8544232" cy="674409"/>
          </a:xfrm>
        </p:spPr>
        <p:txBody>
          <a:bodyPr vert="horz" lIns="0" tIns="0" rIns="0" bIns="0" rtlCol="0" anchor="t" anchorCtr="0">
            <a:normAutofit fontScale="90000"/>
          </a:bodyPr>
          <a:lstStyle/>
          <a:p>
            <a:pPr>
              <a:spcBef>
                <a:spcPts val="450"/>
              </a:spcBef>
              <a:buClr>
                <a:schemeClr val="tx2"/>
              </a:buClr>
              <a:buFont typeface="Wingdings" pitchFamily="2" charset="2"/>
            </a:pPr>
            <a:r>
              <a:rPr lang="pt-PT" sz="2000" dirty="0">
                <a:solidFill>
                  <a:srgbClr val="89C140"/>
                </a:solidFill>
                <a:latin typeface="+mn-lt"/>
                <a:ea typeface="+mn-ea"/>
                <a:cs typeface="+mn-cs"/>
              </a:rPr>
              <a:t>TRABALHAR COM SEGURANÇA E SAÚDE NA ERA DIGITAL </a:t>
            </a:r>
            <a:br>
              <a:rPr lang="pt-PT" sz="2000" dirty="0">
                <a:solidFill>
                  <a:srgbClr val="89C140"/>
                </a:solidFill>
                <a:latin typeface="+mn-lt"/>
                <a:ea typeface="+mn-ea"/>
                <a:cs typeface="+mn-cs"/>
              </a:rPr>
            </a:br>
            <a:r>
              <a:rPr lang="pt-PT" sz="2000" dirty="0">
                <a:solidFill>
                  <a:srgbClr val="89C140"/>
                </a:solidFill>
                <a:latin typeface="+mn-lt"/>
                <a:ea typeface="+mn-ea"/>
                <a:cs typeface="+mn-cs"/>
              </a:rPr>
              <a:t>Campanha «Locais de trabalho seguros e saudáveis 2023-25»</a:t>
            </a:r>
            <a:br>
              <a:rPr lang="pt-PT" sz="2000" dirty="0">
                <a:solidFill>
                  <a:srgbClr val="89C140"/>
                </a:solidFill>
                <a:latin typeface="+mn-lt"/>
                <a:ea typeface="+mn-ea"/>
                <a:cs typeface="+mn-cs"/>
              </a:rPr>
            </a:br>
            <a:endParaRPr lang="pt-PT" sz="2000" dirty="0">
              <a:solidFill>
                <a:srgbClr val="89C140"/>
              </a:solidFill>
              <a:latin typeface="+mn-lt"/>
              <a:ea typeface="+mn-ea"/>
              <a:cs typeface="+mn-cs"/>
            </a:endParaRPr>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7200" y="2728245"/>
            <a:ext cx="8131810" cy="506406"/>
          </a:xfrm>
        </p:spPr>
        <p:txBody>
          <a:bodyPr vert="horz" lIns="0" tIns="0" rIns="0" bIns="0" rtlCol="0" anchor="t" anchorCtr="0">
            <a:noAutofit/>
          </a:bodyPr>
          <a:lstStyle/>
          <a:p>
            <a:pPr>
              <a:spcBef>
                <a:spcPct val="0"/>
              </a:spcBef>
            </a:pPr>
            <a:r>
              <a:rPr lang="pt-PT" sz="2400" dirty="0">
                <a:latin typeface="+mj-lt"/>
                <a:ea typeface="+mj-ea"/>
              </a:rPr>
              <a:t>Trabalho em plataformas digitais: implicações para a segurança e saúde no trabalho</a:t>
            </a:r>
          </a:p>
        </p:txBody>
      </p:sp>
    </p:spTree>
    <p:extLst>
      <p:ext uri="{BB962C8B-B14F-4D97-AF65-F5344CB8AC3E}">
        <p14:creationId xmlns:p14="http://schemas.microsoft.com/office/powerpoint/2010/main" val="242963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pt-PT" sz="2400"/>
              <a:t>Fatores que aumentam os riscos e desafios de SST</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915988"/>
            <a:ext cx="8098914" cy="2903583"/>
          </a:xfrm>
        </p:spPr>
        <p:txBody>
          <a:bodyPr lIns="0" tIns="0" rIns="0" bIns="0">
            <a:noAutofit/>
          </a:bodyPr>
          <a:lstStyle/>
          <a:p>
            <a:pPr marL="0" indent="0">
              <a:buNone/>
            </a:pPr>
            <a:r>
              <a:rPr lang="pt-PT" sz="1600" dirty="0">
                <a:solidFill>
                  <a:schemeClr val="accent2"/>
                </a:solidFill>
              </a:rPr>
              <a:t>Contrato e estatuto profissional pouco claros</a:t>
            </a:r>
          </a:p>
          <a:p>
            <a:pPr lvl="1"/>
            <a:r>
              <a:rPr lang="pt-PT" sz="1600" dirty="0">
                <a:solidFill>
                  <a:schemeClr val="tx2"/>
                </a:solidFill>
              </a:rPr>
              <a:t>Os trabalhadores tornam-se responsáveis pela sua própria segurança e saúde</a:t>
            </a:r>
          </a:p>
          <a:p>
            <a:pPr marL="0" indent="0">
              <a:buNone/>
            </a:pPr>
            <a:endParaRPr lang="en-US" sz="2000" b="1" dirty="0">
              <a:solidFill>
                <a:schemeClr val="tx2"/>
              </a:solidFill>
            </a:endParaRPr>
          </a:p>
          <a:p>
            <a:pPr marL="0" lvl="2" indent="0">
              <a:spcBef>
                <a:spcPts val="450"/>
              </a:spcBef>
              <a:buClr>
                <a:schemeClr val="tx2"/>
              </a:buClr>
              <a:buNone/>
            </a:pPr>
            <a:r>
              <a:rPr lang="pt-PT" sz="1600" b="1" dirty="0">
                <a:solidFill>
                  <a:schemeClr val="accent2"/>
                </a:solidFill>
              </a:rPr>
              <a:t>Gestão algorítmica </a:t>
            </a:r>
          </a:p>
          <a:p>
            <a:pPr lvl="1">
              <a:spcAft>
                <a:spcPts val="600"/>
              </a:spcAft>
            </a:pPr>
            <a:r>
              <a:rPr lang="pt-PT" sz="1600" dirty="0">
                <a:solidFill>
                  <a:schemeClr val="tx2"/>
                </a:solidFill>
              </a:rPr>
              <a:t>Poder concentrado na plataforma</a:t>
            </a:r>
          </a:p>
          <a:p>
            <a:pPr lvl="1">
              <a:spcAft>
                <a:spcPts val="600"/>
              </a:spcAft>
            </a:pPr>
            <a:r>
              <a:rPr lang="pt-PT" sz="1600" dirty="0">
                <a:solidFill>
                  <a:schemeClr val="tx2"/>
                </a:solidFill>
              </a:rPr>
              <a:t>Recompensas ou penalizações baseadas no desempenho dos trabalhadores</a:t>
            </a:r>
          </a:p>
          <a:p>
            <a:pPr lvl="1">
              <a:spcAft>
                <a:spcPts val="600"/>
              </a:spcAft>
            </a:pPr>
            <a:r>
              <a:rPr lang="pt-PT" sz="1600" dirty="0">
                <a:solidFill>
                  <a:schemeClr val="tx2"/>
                </a:solidFill>
              </a:rPr>
              <a:t>Falta de transparência do algoritmo </a:t>
            </a:r>
          </a:p>
          <a:p>
            <a:pPr lvl="1">
              <a:spcAft>
                <a:spcPts val="600"/>
              </a:spcAft>
            </a:pPr>
            <a:r>
              <a:rPr lang="pt-PT" sz="1600" dirty="0">
                <a:solidFill>
                  <a:schemeClr val="tx2"/>
                </a:solidFill>
              </a:rPr>
              <a:t>Redução da autonomia dos trabalhadores, do controlo do trabalho e da flexibilidade</a:t>
            </a:r>
          </a:p>
          <a:p>
            <a:pPr lvl="1">
              <a:spcAft>
                <a:spcPts val="600"/>
              </a:spcAft>
            </a:pPr>
            <a:r>
              <a:rPr lang="pt-PT" sz="1600" dirty="0">
                <a:solidFill>
                  <a:schemeClr val="tx2"/>
                </a:solidFill>
              </a:rPr>
              <a:t>Exaustão, ansiedade, stresse</a:t>
            </a:r>
          </a:p>
        </p:txBody>
      </p:sp>
    </p:spTree>
    <p:extLst>
      <p:ext uri="{BB962C8B-B14F-4D97-AF65-F5344CB8AC3E}">
        <p14:creationId xmlns:p14="http://schemas.microsoft.com/office/powerpoint/2010/main" val="268296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pt-PT" sz="2400"/>
              <a:t>Fatores que aumentam os riscos e desafios de SST</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915988"/>
            <a:ext cx="8073215" cy="2820533"/>
          </a:xfrm>
        </p:spPr>
        <p:txBody>
          <a:bodyPr lIns="0" tIns="0" rIns="0" bIns="0">
            <a:noAutofit/>
          </a:bodyPr>
          <a:lstStyle/>
          <a:p>
            <a:pPr marL="0" indent="0">
              <a:buNone/>
            </a:pPr>
            <a:r>
              <a:rPr lang="pt-PT" sz="1600" dirty="0">
                <a:solidFill>
                  <a:schemeClr val="accent2"/>
                </a:solidFill>
              </a:rPr>
              <a:t>Isolamento e falta de apoio social</a:t>
            </a:r>
          </a:p>
          <a:p>
            <a:pPr lvl="1">
              <a:spcAft>
                <a:spcPts val="600"/>
              </a:spcAft>
            </a:pPr>
            <a:r>
              <a:rPr lang="pt-PT" sz="1600" dirty="0">
                <a:solidFill>
                  <a:schemeClr val="tx2"/>
                </a:solidFill>
              </a:rPr>
              <a:t>Provocam problemas de sono, exaustão, stresse, depressão, etc.</a:t>
            </a:r>
          </a:p>
          <a:p>
            <a:pPr lvl="1">
              <a:spcAft>
                <a:spcPts val="600"/>
              </a:spcAft>
            </a:pPr>
            <a:r>
              <a:rPr lang="pt-PT" sz="1600" dirty="0">
                <a:solidFill>
                  <a:schemeClr val="tx2"/>
                </a:solidFill>
              </a:rPr>
              <a:t>Limitam a organização dos trabalhadores e a negociação coletiva</a:t>
            </a:r>
          </a:p>
          <a:p>
            <a:pPr lvl="1">
              <a:spcAft>
                <a:spcPts val="600"/>
              </a:spcAft>
            </a:pPr>
            <a:r>
              <a:rPr lang="pt-PT" sz="1600" dirty="0">
                <a:solidFill>
                  <a:schemeClr val="tx2"/>
                </a:solidFill>
              </a:rPr>
              <a:t>Dificultam a implementação de medidas preventivas e o acesso aos serviços de SST</a:t>
            </a:r>
          </a:p>
          <a:p>
            <a:pPr marL="324000" lvl="2" indent="0">
              <a:buNone/>
            </a:pPr>
            <a:endParaRPr lang="en-US" sz="2000" dirty="0">
              <a:latin typeface="Arial" panose="020B0604020202020204" pitchFamily="34" charset="0"/>
              <a:cs typeface="Arial" panose="020B0604020202020204" pitchFamily="34" charset="0"/>
            </a:endParaRPr>
          </a:p>
          <a:p>
            <a:pPr marL="0" lvl="1" indent="0">
              <a:spcBef>
                <a:spcPts val="450"/>
              </a:spcBef>
              <a:buClr>
                <a:schemeClr val="tx2"/>
              </a:buClr>
              <a:buNone/>
            </a:pPr>
            <a:r>
              <a:rPr lang="pt-PT" sz="1600" b="1" dirty="0">
                <a:solidFill>
                  <a:schemeClr val="accent2"/>
                </a:solidFill>
              </a:rPr>
              <a:t>Transitoriedade do trabalho e carreiras sem fronteiras</a:t>
            </a:r>
          </a:p>
          <a:p>
            <a:pPr marL="288925" lvl="1" indent="-114300">
              <a:spcAft>
                <a:spcPts val="600"/>
              </a:spcAft>
              <a:buClr>
                <a:schemeClr val="tx2"/>
              </a:buClr>
            </a:pPr>
            <a:r>
              <a:rPr lang="pt-PT" sz="1600" dirty="0">
                <a:solidFill>
                  <a:schemeClr val="tx2"/>
                </a:solidFill>
              </a:rPr>
              <a:t>Insegurança em relação ao emprego e aos rendimentos</a:t>
            </a:r>
          </a:p>
          <a:p>
            <a:pPr marL="288925" lvl="1" indent="-114300">
              <a:spcAft>
                <a:spcPts val="600"/>
              </a:spcAft>
              <a:buClr>
                <a:schemeClr val="tx2"/>
              </a:buClr>
            </a:pPr>
            <a:r>
              <a:rPr lang="pt-PT" sz="1600" dirty="0">
                <a:solidFill>
                  <a:schemeClr val="tx2"/>
                </a:solidFill>
              </a:rPr>
              <a:t>Resultam em problemas de saúde mental e física</a:t>
            </a:r>
          </a:p>
        </p:txBody>
      </p:sp>
    </p:spTree>
    <p:extLst>
      <p:ext uri="{BB962C8B-B14F-4D97-AF65-F5344CB8AC3E}">
        <p14:creationId xmlns:p14="http://schemas.microsoft.com/office/powerpoint/2010/main" val="386603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0EC7-DEEB-472F-A870-8C7627B07CBF}"/>
              </a:ext>
            </a:extLst>
          </p:cNvPr>
          <p:cNvSpPr>
            <a:spLocks noGrp="1"/>
          </p:cNvSpPr>
          <p:nvPr>
            <p:ph type="title"/>
          </p:nvPr>
        </p:nvSpPr>
        <p:spPr>
          <a:noFill/>
        </p:spPr>
        <p:txBody>
          <a:bodyPr lIns="0"/>
          <a:lstStyle/>
          <a:p>
            <a:r>
              <a:rPr lang="pt-PT" sz="2400" b="1" dirty="0">
                <a:solidFill>
                  <a:srgbClr val="003399"/>
                </a:solidFill>
                <a:effectLst/>
                <a:latin typeface="Arial" panose="020B0604020202020204" pitchFamily="34" charset="0"/>
                <a:ea typeface="Times New Roman" panose="02020603050405020304" pitchFamily="18" charset="0"/>
                <a:cs typeface="ArialMT"/>
              </a:rPr>
              <a:t>Desafios para grupos específicos de trabalhadores</a:t>
            </a:r>
          </a:p>
        </p:txBody>
      </p:sp>
      <p:sp>
        <p:nvSpPr>
          <p:cNvPr id="3" name="Content Placeholder 2">
            <a:extLst>
              <a:ext uri="{FF2B5EF4-FFF2-40B4-BE49-F238E27FC236}">
                <a16:creationId xmlns:a16="http://schemas.microsoft.com/office/drawing/2014/main" id="{6FF9A26E-3D77-4FDD-AD59-69C1BA233CEC}"/>
              </a:ext>
            </a:extLst>
          </p:cNvPr>
          <p:cNvSpPr>
            <a:spLocks noGrp="1"/>
          </p:cNvSpPr>
          <p:nvPr>
            <p:ph sz="half" idx="1"/>
          </p:nvPr>
        </p:nvSpPr>
        <p:spPr>
          <a:xfrm>
            <a:off x="457200" y="915988"/>
            <a:ext cx="7786688" cy="2523420"/>
          </a:xfrm>
        </p:spPr>
        <p:txBody>
          <a:bodyPr lIns="0" tIns="0" rIns="0" bIns="0">
            <a:noAutofit/>
          </a:bodyPr>
          <a:lstStyle/>
          <a:p>
            <a:pPr>
              <a:spcBef>
                <a:spcPts val="600"/>
              </a:spcBef>
              <a:spcAft>
                <a:spcPts val="600"/>
              </a:spcAft>
            </a:pPr>
            <a:r>
              <a:rPr lang="pt-PT" sz="1600" b="0" dirty="0">
                <a:solidFill>
                  <a:schemeClr val="tx2"/>
                </a:solidFill>
              </a:rPr>
              <a:t>Dificuldades em comprovar a experiência, uma vez que as pastas não podem ser facilmente transferidas entre plataformas ou incluídas num CV</a:t>
            </a:r>
          </a:p>
          <a:p>
            <a:pPr>
              <a:spcBef>
                <a:spcPts val="600"/>
              </a:spcBef>
              <a:spcAft>
                <a:spcPts val="600"/>
              </a:spcAft>
            </a:pPr>
            <a:r>
              <a:rPr lang="pt-PT" sz="1600" b="0" dirty="0">
                <a:solidFill>
                  <a:schemeClr val="tx2"/>
                </a:solidFill>
              </a:rPr>
              <a:t>Trabalhadores </a:t>
            </a:r>
            <a:r>
              <a:rPr lang="pt-PT" sz="1600" b="0" dirty="0" err="1">
                <a:solidFill>
                  <a:schemeClr val="tx2"/>
                </a:solidFill>
              </a:rPr>
              <a:t>sobrequalificados</a:t>
            </a:r>
            <a:r>
              <a:rPr lang="pt-PT" sz="1600" b="0" dirty="0">
                <a:solidFill>
                  <a:schemeClr val="tx2"/>
                </a:solidFill>
              </a:rPr>
              <a:t> assumem tarefas não relacionadas com o seu nível de escolaridade</a:t>
            </a:r>
          </a:p>
          <a:p>
            <a:pPr>
              <a:spcBef>
                <a:spcPts val="600"/>
              </a:spcBef>
              <a:spcAft>
                <a:spcPts val="600"/>
              </a:spcAft>
            </a:pPr>
            <a:r>
              <a:rPr lang="pt-PT" sz="1600" b="0" dirty="0">
                <a:solidFill>
                  <a:schemeClr val="tx2"/>
                </a:solidFill>
              </a:rPr>
              <a:t>O trabalho em plataformas digitais pode tornar-se uma armadilha para quem tem poucas opções de trabalho alternativas</a:t>
            </a:r>
          </a:p>
        </p:txBody>
      </p:sp>
      <p:pic>
        <p:nvPicPr>
          <p:cNvPr id="6" name="Picture 5" descr="A person pushing a gear&#10;&#10;Description automatically generated">
            <a:extLst>
              <a:ext uri="{FF2B5EF4-FFF2-40B4-BE49-F238E27FC236}">
                <a16:creationId xmlns:a16="http://schemas.microsoft.com/office/drawing/2014/main" id="{C0B31055-AA0D-48EC-B081-E38CEC31B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220" y="2571750"/>
            <a:ext cx="2020915" cy="2020915"/>
          </a:xfrm>
          <a:prstGeom prst="rect">
            <a:avLst/>
          </a:prstGeom>
        </p:spPr>
      </p:pic>
    </p:spTree>
    <p:extLst>
      <p:ext uri="{BB962C8B-B14F-4D97-AF65-F5344CB8AC3E}">
        <p14:creationId xmlns:p14="http://schemas.microsoft.com/office/powerpoint/2010/main" val="221627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54C8-C96E-488B-B0E8-F92C721258A2}"/>
              </a:ext>
            </a:extLst>
          </p:cNvPr>
          <p:cNvSpPr>
            <a:spLocks noGrp="1"/>
          </p:cNvSpPr>
          <p:nvPr>
            <p:ph type="title"/>
          </p:nvPr>
        </p:nvSpPr>
        <p:spPr/>
        <p:txBody>
          <a:bodyPr lIns="0"/>
          <a:lstStyle/>
          <a:p>
            <a:r>
              <a:rPr lang="pt-PT" sz="2400" b="1" dirty="0">
                <a:solidFill>
                  <a:srgbClr val="003399"/>
                </a:solidFill>
                <a:effectLst/>
                <a:latin typeface="Arial" panose="020B0604020202020204" pitchFamily="34" charset="0"/>
                <a:ea typeface="Times New Roman" panose="02020603050405020304" pitchFamily="18" charset="0"/>
                <a:cs typeface="ArialMT"/>
              </a:rPr>
              <a:t>Desafios para grupos específicos de trabalhadores</a:t>
            </a:r>
          </a:p>
        </p:txBody>
      </p:sp>
      <p:sp>
        <p:nvSpPr>
          <p:cNvPr id="3" name="Content Placeholder 2">
            <a:extLst>
              <a:ext uri="{FF2B5EF4-FFF2-40B4-BE49-F238E27FC236}">
                <a16:creationId xmlns:a16="http://schemas.microsoft.com/office/drawing/2014/main" id="{6E1A3394-BE15-4D9D-B045-3A55A144CB22}"/>
              </a:ext>
            </a:extLst>
          </p:cNvPr>
          <p:cNvSpPr>
            <a:spLocks noGrp="1"/>
          </p:cNvSpPr>
          <p:nvPr>
            <p:ph sz="half" idx="1"/>
          </p:nvPr>
        </p:nvSpPr>
        <p:spPr>
          <a:xfrm>
            <a:off x="450001" y="915988"/>
            <a:ext cx="7704138" cy="2390548"/>
          </a:xfrm>
        </p:spPr>
        <p:txBody>
          <a:bodyPr lIns="0" tIns="0" rIns="0" bIns="0">
            <a:noAutofit/>
          </a:bodyPr>
          <a:lstStyle/>
          <a:p>
            <a:pPr marL="0" lvl="1" indent="0">
              <a:buNone/>
              <a:defRPr/>
            </a:pPr>
            <a:r>
              <a:rPr lang="pt-PT" sz="1600" b="1" dirty="0">
                <a:solidFill>
                  <a:schemeClr val="accent2"/>
                </a:solidFill>
              </a:rPr>
              <a:t>O trabalho em plataformas digitais pode ser uma alavanca para escapar à discriminação, ao assédio e ao tratamento injusto</a:t>
            </a:r>
          </a:p>
          <a:p>
            <a:pPr marL="285750" lvl="1" indent="-171450">
              <a:defRPr/>
            </a:pPr>
            <a:r>
              <a:rPr lang="pt-PT" sz="1600" dirty="0">
                <a:solidFill>
                  <a:schemeClr val="tx2"/>
                </a:solidFill>
              </a:rPr>
              <a:t>Perfil anónimo, sem informações sensíveis</a:t>
            </a:r>
          </a:p>
          <a:p>
            <a:pPr marL="342900" lvl="1" indent="-342900">
              <a:buFontTx/>
              <a:buChar char="-"/>
              <a:defRPr/>
            </a:pPr>
            <a:endParaRPr lang="en-GB" sz="2000" b="1" dirty="0">
              <a:solidFill>
                <a:schemeClr val="accent2"/>
              </a:solidFill>
              <a:latin typeface="Arial" panose="020B0604020202020204" pitchFamily="34" charset="0"/>
              <a:cs typeface="Arial" panose="020B0604020202020204" pitchFamily="34" charset="0"/>
            </a:endParaRPr>
          </a:p>
          <a:p>
            <a:pPr marL="0" lvl="1" indent="0">
              <a:buNone/>
              <a:defRPr/>
            </a:pPr>
            <a:r>
              <a:rPr lang="pt-PT" sz="1600" b="1" dirty="0">
                <a:solidFill>
                  <a:schemeClr val="accent2"/>
                </a:solidFill>
              </a:rPr>
              <a:t>Mas estes problemas continuam a ocorrer...</a:t>
            </a:r>
          </a:p>
          <a:p>
            <a:pPr marL="285750" lvl="1" indent="-171450">
              <a:spcAft>
                <a:spcPts val="600"/>
              </a:spcAft>
              <a:defRPr/>
            </a:pPr>
            <a:r>
              <a:rPr lang="pt-PT" sz="1600" dirty="0">
                <a:solidFill>
                  <a:schemeClr val="tx2"/>
                </a:solidFill>
              </a:rPr>
              <a:t>As desigualdades e os preconceitos existentes podem ser reforçados</a:t>
            </a:r>
          </a:p>
          <a:p>
            <a:pPr marL="285750" lvl="1" indent="-171450">
              <a:spcAft>
                <a:spcPts val="600"/>
              </a:spcAft>
              <a:defRPr/>
            </a:pPr>
            <a:r>
              <a:rPr lang="pt-PT" sz="1600" dirty="0">
                <a:solidFill>
                  <a:schemeClr val="tx2"/>
                </a:solidFill>
              </a:rPr>
              <a:t>Gestão algorítmica baseada em dados enviesados</a:t>
            </a:r>
          </a:p>
          <a:p>
            <a:pPr marL="285750" lvl="1" indent="-171450">
              <a:spcAft>
                <a:spcPts val="600"/>
              </a:spcAft>
              <a:defRPr/>
            </a:pPr>
            <a:r>
              <a:rPr lang="pt-PT" sz="1600" dirty="0">
                <a:solidFill>
                  <a:schemeClr val="tx2"/>
                </a:solidFill>
              </a:rPr>
              <a:t>Questões relacionadas com a subnotificação dos trabalhadores</a:t>
            </a:r>
          </a:p>
        </p:txBody>
      </p:sp>
    </p:spTree>
    <p:extLst>
      <p:ext uri="{BB962C8B-B14F-4D97-AF65-F5344CB8AC3E}">
        <p14:creationId xmlns:p14="http://schemas.microsoft.com/office/powerpoint/2010/main" val="218984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467832" y="15301"/>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pt-PT" sz="2000" dirty="0">
                <a:latin typeface="+mn-lt"/>
              </a:rPr>
              <a:t>Mapeamento das respostas aos riscos de SST: exemplos de iniciativas</a:t>
            </a:r>
          </a:p>
        </p:txBody>
      </p:sp>
      <p:sp>
        <p:nvSpPr>
          <p:cNvPr id="9" name="Rectangle 8">
            <a:extLst>
              <a:ext uri="{FF2B5EF4-FFF2-40B4-BE49-F238E27FC236}">
                <a16:creationId xmlns:a16="http://schemas.microsoft.com/office/drawing/2014/main" id="{DD0B5BD9-2C74-4F71-A5CB-169F9CF4831E}"/>
              </a:ext>
            </a:extLst>
          </p:cNvPr>
          <p:cNvSpPr/>
          <p:nvPr/>
        </p:nvSpPr>
        <p:spPr>
          <a:xfrm>
            <a:off x="467832" y="915988"/>
            <a:ext cx="7704138" cy="3144383"/>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pt-PT" sz="2000" b="1" dirty="0">
                <a:solidFill>
                  <a:schemeClr val="tx2"/>
                </a:solidFill>
              </a:rPr>
              <a:t>DECISORES POLÍTICOS</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pt-PT" sz="1600" dirty="0">
                <a:solidFill>
                  <a:schemeClr val="tx2"/>
                </a:solidFill>
              </a:rPr>
              <a:t>Seguro contra acidentes de trabalho obrigatório para trabalhadores de plataformas no local (presencial)</a:t>
            </a:r>
          </a:p>
          <a:p>
            <a:pPr marL="285750" indent="-285750">
              <a:spcAft>
                <a:spcPts val="600"/>
              </a:spcAft>
              <a:buFont typeface="Wingdings" panose="05000000000000000000" pitchFamily="2" charset="2"/>
              <a:buChar char="§"/>
              <a:defRPr/>
            </a:pPr>
            <a:r>
              <a:rPr lang="pt-PT" sz="1600" dirty="0">
                <a:solidFill>
                  <a:schemeClr val="tx2"/>
                </a:solidFill>
              </a:rPr>
              <a:t>Requisitos de transparência aplicáveis às plataformas que utilizam a gestão algorítmica</a:t>
            </a:r>
          </a:p>
          <a:p>
            <a:pPr marL="285750" indent="-285750">
              <a:spcAft>
                <a:spcPts val="600"/>
              </a:spcAft>
              <a:buFont typeface="Wingdings" panose="05000000000000000000" pitchFamily="2" charset="2"/>
              <a:buChar char="§"/>
              <a:defRPr/>
            </a:pPr>
            <a:r>
              <a:rPr lang="pt-PT" sz="1600" dirty="0">
                <a:solidFill>
                  <a:schemeClr val="tx2"/>
                </a:solidFill>
              </a:rPr>
              <a:t>Limites ao tempo de trabalho, proteções de segurança rodoviária, direito dos trabalhadores a serem informados sobre mudanças tecnológicas</a:t>
            </a:r>
          </a:p>
          <a:p>
            <a:pPr marL="285750" indent="-285750">
              <a:spcAft>
                <a:spcPts val="600"/>
              </a:spcAft>
              <a:buFont typeface="Wingdings" panose="05000000000000000000" pitchFamily="2" charset="2"/>
              <a:buChar char="§"/>
              <a:defRPr/>
            </a:pPr>
            <a:r>
              <a:rPr lang="pt-PT" sz="1600" dirty="0">
                <a:solidFill>
                  <a:schemeClr val="tx2"/>
                </a:solidFill>
              </a:rPr>
              <a:t>Convites à realização de consultas públicas</a:t>
            </a:r>
          </a:p>
          <a:p>
            <a:pPr marL="285750" indent="-285750">
              <a:spcAft>
                <a:spcPts val="600"/>
              </a:spcAft>
              <a:buFont typeface="Wingdings" panose="05000000000000000000" pitchFamily="2" charset="2"/>
              <a:buChar char="§"/>
              <a:defRPr/>
            </a:pPr>
            <a:r>
              <a:rPr lang="pt-PT" sz="1600" dirty="0">
                <a:solidFill>
                  <a:schemeClr val="tx2"/>
                </a:solidFill>
              </a:rPr>
              <a:t>Inspeções de trabalho e campanhas de sensibilização</a:t>
            </a:r>
          </a:p>
        </p:txBody>
      </p:sp>
    </p:spTree>
    <p:extLst>
      <p:ext uri="{BB962C8B-B14F-4D97-AF65-F5344CB8AC3E}">
        <p14:creationId xmlns:p14="http://schemas.microsoft.com/office/powerpoint/2010/main" val="370478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1CBE28-9A7C-178F-B4AE-1A9753F563DE}"/>
              </a:ext>
            </a:extLst>
          </p:cNvPr>
          <p:cNvSpPr/>
          <p:nvPr/>
        </p:nvSpPr>
        <p:spPr>
          <a:xfrm>
            <a:off x="478106" y="915989"/>
            <a:ext cx="7704138" cy="2545668"/>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pt-PT" sz="2000" b="1" dirty="0">
                <a:solidFill>
                  <a:schemeClr val="tx2"/>
                </a:solidFill>
              </a:rPr>
              <a:t>PLATAFORMAS</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pt-PT" sz="1600" dirty="0">
                <a:solidFill>
                  <a:schemeClr val="tx2"/>
                </a:solidFill>
              </a:rPr>
              <a:t>Disponibilização de proteções de SST, tais como equipamento de proteção individual, estratégias de bem-estar e segurança física e mental, assistência médica, seguro contra lesões relacionadas com o trabalho, formação específica em matéria de SST </a:t>
            </a:r>
          </a:p>
          <a:p>
            <a:pPr marL="285750" indent="-285750">
              <a:spcAft>
                <a:spcPts val="600"/>
              </a:spcAft>
              <a:buFont typeface="Wingdings" panose="05000000000000000000" pitchFamily="2" charset="2"/>
              <a:buChar char="§"/>
              <a:defRPr/>
            </a:pPr>
            <a:r>
              <a:rPr lang="pt-PT" sz="1600" dirty="0">
                <a:solidFill>
                  <a:schemeClr val="tx2"/>
                </a:solidFill>
              </a:rPr>
              <a:t>Políticas de SST para a segurança rodoviária, a violência e o assédio</a:t>
            </a:r>
          </a:p>
          <a:p>
            <a:pPr marL="285750" indent="-285750">
              <a:spcAft>
                <a:spcPts val="600"/>
              </a:spcAft>
              <a:buFont typeface="Wingdings" panose="05000000000000000000" pitchFamily="2" charset="2"/>
              <a:buChar char="§"/>
              <a:defRPr/>
            </a:pPr>
            <a:r>
              <a:rPr lang="pt-PT" sz="1600" dirty="0">
                <a:solidFill>
                  <a:schemeClr val="tx2"/>
                </a:solidFill>
              </a:rPr>
              <a:t>Compromissos e códigos de conduta do setor</a:t>
            </a:r>
          </a:p>
        </p:txBody>
      </p:sp>
      <p:sp>
        <p:nvSpPr>
          <p:cNvPr id="7" name="Title 1">
            <a:extLst>
              <a:ext uri="{FF2B5EF4-FFF2-40B4-BE49-F238E27FC236}">
                <a16:creationId xmlns:a16="http://schemas.microsoft.com/office/drawing/2014/main" id="{5502B721-8DF5-4D0D-A0AE-3AB932C1EB9A}"/>
              </a:ext>
            </a:extLst>
          </p:cNvPr>
          <p:cNvSpPr txBox="1">
            <a:spLocks/>
          </p:cNvSpPr>
          <p:nvPr/>
        </p:nvSpPr>
        <p:spPr bwMode="auto">
          <a:xfrm>
            <a:off x="478106" y="21315"/>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pt-PT" sz="2000" dirty="0">
                <a:latin typeface="+mn-lt"/>
              </a:rPr>
              <a:t>Mapeamento das respostas aos riscos de SST: </a:t>
            </a:r>
            <a:br>
              <a:rPr lang="pt-PT" sz="2000" dirty="0">
                <a:latin typeface="+mn-lt"/>
              </a:rPr>
            </a:br>
            <a:r>
              <a:rPr lang="pt-PT" sz="2000" dirty="0">
                <a:latin typeface="+mn-lt"/>
              </a:rPr>
              <a:t>exemplos de iniciativas</a:t>
            </a:r>
          </a:p>
        </p:txBody>
      </p:sp>
    </p:spTree>
    <p:extLst>
      <p:ext uri="{BB962C8B-B14F-4D97-AF65-F5344CB8AC3E}">
        <p14:creationId xmlns:p14="http://schemas.microsoft.com/office/powerpoint/2010/main" val="31514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20ED2D-3959-73C1-2395-332D4CC876E9}"/>
              </a:ext>
            </a:extLst>
          </p:cNvPr>
          <p:cNvSpPr/>
          <p:nvPr/>
        </p:nvSpPr>
        <p:spPr>
          <a:xfrm>
            <a:off x="478524" y="908248"/>
            <a:ext cx="7693446" cy="27602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pt-PT" sz="2000" b="1" dirty="0">
                <a:solidFill>
                  <a:schemeClr val="tx2"/>
                </a:solidFill>
              </a:rPr>
              <a:t>TRABALHADORES DE PLATAFORMAS</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pt-PT" sz="1600" dirty="0">
                <a:solidFill>
                  <a:schemeClr val="tx2"/>
                </a:solidFill>
              </a:rPr>
              <a:t>Intercâmbio informal de informações sobre questões relacionadas com o trabalho ou iniciativas de auto-organização através de fóruns de discussão, redes sociais, interações presenciais</a:t>
            </a:r>
          </a:p>
          <a:p>
            <a:pPr marL="285750" indent="-285750">
              <a:spcAft>
                <a:spcPts val="600"/>
              </a:spcAft>
              <a:buFont typeface="Wingdings" panose="05000000000000000000" pitchFamily="2" charset="2"/>
              <a:buChar char="§"/>
              <a:defRPr/>
            </a:pPr>
            <a:r>
              <a:rPr lang="pt-PT" sz="1600" dirty="0">
                <a:solidFill>
                  <a:schemeClr val="tx2"/>
                </a:solidFill>
              </a:rPr>
              <a:t>Medidas informais de segurança e precauções para se protegerem dos riscos específicos das tarefas</a:t>
            </a:r>
          </a:p>
          <a:p>
            <a:pPr marL="285750" indent="-285750">
              <a:spcAft>
                <a:spcPts val="600"/>
              </a:spcAft>
              <a:buFont typeface="Wingdings" panose="05000000000000000000" pitchFamily="2" charset="2"/>
              <a:buChar char="§"/>
              <a:defRPr/>
            </a:pPr>
            <a:r>
              <a:rPr lang="pt-PT" sz="1600" dirty="0">
                <a:solidFill>
                  <a:schemeClr val="tx2"/>
                </a:solidFill>
              </a:rPr>
              <a:t>Oportunidades de cooperação, negociação das condições de trabalho, organização e representação</a:t>
            </a:r>
          </a:p>
        </p:txBody>
      </p:sp>
      <p:sp>
        <p:nvSpPr>
          <p:cNvPr id="6" name="Title 1">
            <a:extLst>
              <a:ext uri="{FF2B5EF4-FFF2-40B4-BE49-F238E27FC236}">
                <a16:creationId xmlns:a16="http://schemas.microsoft.com/office/drawing/2014/main" id="{AE95F8D5-25F2-4C69-BE3F-609C31DACE22}"/>
              </a:ext>
            </a:extLst>
          </p:cNvPr>
          <p:cNvSpPr txBox="1">
            <a:spLocks/>
          </p:cNvSpPr>
          <p:nvPr/>
        </p:nvSpPr>
        <p:spPr bwMode="auto">
          <a:xfrm>
            <a:off x="392066" y="-50015"/>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pt-PT" sz="2000" dirty="0">
                <a:latin typeface="+mn-lt"/>
              </a:rPr>
              <a:t>Mapeamento das respostas aos riscos de SST: exemplos de iniciativas</a:t>
            </a:r>
          </a:p>
        </p:txBody>
      </p:sp>
    </p:spTree>
    <p:extLst>
      <p:ext uri="{BB962C8B-B14F-4D97-AF65-F5344CB8AC3E}">
        <p14:creationId xmlns:p14="http://schemas.microsoft.com/office/powerpoint/2010/main" val="174980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8B0D-0911-46BC-BACE-4295E9F83A3E}"/>
              </a:ext>
            </a:extLst>
          </p:cNvPr>
          <p:cNvSpPr>
            <a:spLocks noGrp="1"/>
          </p:cNvSpPr>
          <p:nvPr>
            <p:ph type="title"/>
          </p:nvPr>
        </p:nvSpPr>
        <p:spPr>
          <a:xfrm>
            <a:off x="450001" y="134999"/>
            <a:ext cx="8343125" cy="460423"/>
          </a:xfrm>
        </p:spPr>
        <p:txBody>
          <a:bodyPr lIns="0"/>
          <a:lstStyle/>
          <a:p>
            <a:r>
              <a:rPr lang="pt-PT" sz="2000" b="1" dirty="0">
                <a:solidFill>
                  <a:srgbClr val="003399"/>
                </a:solidFill>
                <a:effectLst/>
                <a:latin typeface="Arial" panose="020B0604020202020204" pitchFamily="34" charset="0"/>
                <a:ea typeface="Times New Roman" panose="02020603050405020304" pitchFamily="18" charset="0"/>
                <a:cs typeface="ArialMT"/>
              </a:rPr>
              <a:t>Políticas e práticas</a:t>
            </a:r>
          </a:p>
        </p:txBody>
      </p:sp>
      <p:sp>
        <p:nvSpPr>
          <p:cNvPr id="3" name="Content Placeholder 2">
            <a:extLst>
              <a:ext uri="{FF2B5EF4-FFF2-40B4-BE49-F238E27FC236}">
                <a16:creationId xmlns:a16="http://schemas.microsoft.com/office/drawing/2014/main" id="{22A7DB94-CFEC-4B97-B29F-0F5E62A273EA}"/>
              </a:ext>
            </a:extLst>
          </p:cNvPr>
          <p:cNvSpPr>
            <a:spLocks noGrp="1"/>
          </p:cNvSpPr>
          <p:nvPr>
            <p:ph sz="half" idx="1"/>
          </p:nvPr>
        </p:nvSpPr>
        <p:spPr>
          <a:xfrm>
            <a:off x="2425110" y="2021641"/>
            <a:ext cx="5531113" cy="2187018"/>
          </a:xfrm>
        </p:spPr>
        <p:txBody>
          <a:bodyPr lIns="0" tIns="0" rIns="0" bIns="0">
            <a:noAutofit/>
          </a:bodyPr>
          <a:lstStyle/>
          <a:p>
            <a:pPr marL="744538" lvl="2" indent="-225425">
              <a:lnSpc>
                <a:spcPct val="150000"/>
              </a:lnSpc>
              <a:buFont typeface="Wingdings" panose="05000000000000000000" pitchFamily="2" charset="2"/>
              <a:buChar char="ü"/>
            </a:pPr>
            <a:r>
              <a:rPr lang="pt-PT" sz="1600" b="1" dirty="0">
                <a:solidFill>
                  <a:srgbClr val="003399"/>
                </a:solidFill>
              </a:rPr>
              <a:t>Clarificação do estatuto profissional jurídico </a:t>
            </a:r>
          </a:p>
          <a:p>
            <a:pPr marL="744538" lvl="2" indent="-225425">
              <a:lnSpc>
                <a:spcPct val="150000"/>
              </a:lnSpc>
              <a:buFont typeface="Wingdings" panose="05000000000000000000" pitchFamily="2" charset="2"/>
              <a:buChar char="ü"/>
            </a:pPr>
            <a:r>
              <a:rPr lang="pt-PT" sz="1600" b="1" dirty="0">
                <a:solidFill>
                  <a:srgbClr val="003399"/>
                </a:solidFill>
              </a:rPr>
              <a:t>Transparência na gestão algorítmica </a:t>
            </a:r>
          </a:p>
          <a:p>
            <a:pPr marL="744538" lvl="2" indent="-225425">
              <a:lnSpc>
                <a:spcPct val="150000"/>
              </a:lnSpc>
              <a:buFont typeface="Wingdings" panose="05000000000000000000" pitchFamily="2" charset="2"/>
              <a:buChar char="ü"/>
            </a:pPr>
            <a:r>
              <a:rPr lang="pt-PT" sz="1600" b="1" dirty="0">
                <a:solidFill>
                  <a:srgbClr val="003399"/>
                </a:solidFill>
              </a:rPr>
              <a:t>Melhor execução e maior rastreabilidade</a:t>
            </a:r>
          </a:p>
          <a:p>
            <a:pPr marL="744538" lvl="2" indent="-225425">
              <a:lnSpc>
                <a:spcPct val="150000"/>
              </a:lnSpc>
              <a:buFont typeface="Wingdings" panose="05000000000000000000" pitchFamily="2" charset="2"/>
              <a:buChar char="ü"/>
            </a:pPr>
            <a:r>
              <a:rPr lang="pt-PT" sz="1600" b="1" dirty="0">
                <a:solidFill>
                  <a:srgbClr val="003399"/>
                </a:solidFill>
              </a:rPr>
              <a:t>Aborda temas relacionados com SST</a:t>
            </a:r>
          </a:p>
          <a:p>
            <a:pPr marL="744538" lvl="2" indent="-225425">
              <a:spcBef>
                <a:spcPts val="600"/>
              </a:spcBef>
              <a:buFont typeface="Wingdings" panose="05000000000000000000" pitchFamily="2" charset="2"/>
              <a:buChar char="ü"/>
            </a:pPr>
            <a:r>
              <a:rPr lang="pt-PT" sz="1600" b="1" dirty="0">
                <a:solidFill>
                  <a:srgbClr val="003399"/>
                </a:solidFill>
              </a:rPr>
              <a:t>Colmata uma lacuna deixada pela regulamentação na UE </a:t>
            </a:r>
          </a:p>
          <a:p>
            <a:pPr marL="189000" lvl="1" indent="0">
              <a:buNone/>
            </a:pPr>
            <a:endParaRPr lang="en-US" b="1" dirty="0"/>
          </a:p>
        </p:txBody>
      </p:sp>
      <p:sp>
        <p:nvSpPr>
          <p:cNvPr id="6" name="Call-out: Down Arrow 5">
            <a:extLst>
              <a:ext uri="{FF2B5EF4-FFF2-40B4-BE49-F238E27FC236}">
                <a16:creationId xmlns:a16="http://schemas.microsoft.com/office/drawing/2014/main" id="{B0976AAB-1FE5-4B26-8EF5-A5056DC0EFAE}"/>
              </a:ext>
            </a:extLst>
          </p:cNvPr>
          <p:cNvSpPr/>
          <p:nvPr/>
        </p:nvSpPr>
        <p:spPr>
          <a:xfrm>
            <a:off x="466882" y="934841"/>
            <a:ext cx="7777006" cy="1016507"/>
          </a:xfrm>
          <a:prstGeom prst="downArrowCallout">
            <a:avLst>
              <a:gd name="adj1" fmla="val 25000"/>
              <a:gd name="adj2" fmla="val 27299"/>
              <a:gd name="adj3" fmla="val 21552"/>
              <a:gd name="adj4" fmla="val 63828"/>
            </a:avLst>
          </a:prstGeom>
          <a:ln>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086600" algn="l"/>
              </a:tabLst>
            </a:pPr>
            <a:r>
              <a:rPr lang="pt-PT" sz="1800"/>
              <a:t>Proposta da Comissão Europeia de uma diretiva relativa à melhoria das condições de trabalho nas plataformas digitais</a:t>
            </a:r>
          </a:p>
        </p:txBody>
      </p:sp>
      <p:pic>
        <p:nvPicPr>
          <p:cNvPr id="1026" name="Picture 2" descr="The European Commission's proposal for an EU wide compulsory licensing  mechanism | Medicines Law &amp; Policy">
            <a:extLst>
              <a:ext uri="{FF2B5EF4-FFF2-40B4-BE49-F238E27FC236}">
                <a16:creationId xmlns:a16="http://schemas.microsoft.com/office/drawing/2014/main" id="{52818A3E-3C0C-43FA-ACCA-268DB6887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2" y="2202180"/>
            <a:ext cx="2152730" cy="159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8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avel and paper with a piece of paper&#10;&#10;Description automatically generated">
            <a:extLst>
              <a:ext uri="{FF2B5EF4-FFF2-40B4-BE49-F238E27FC236}">
                <a16:creationId xmlns:a16="http://schemas.microsoft.com/office/drawing/2014/main" id="{26E46632-7AA7-4548-BCB8-AB042D939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438" y="1967759"/>
            <a:ext cx="1759700" cy="1759700"/>
          </a:xfrm>
          <a:prstGeom prst="rect">
            <a:avLst/>
          </a:prstGeom>
        </p:spPr>
      </p:pic>
      <p:sp>
        <p:nvSpPr>
          <p:cNvPr id="2" name="Title 1">
            <a:extLst>
              <a:ext uri="{FF2B5EF4-FFF2-40B4-BE49-F238E27FC236}">
                <a16:creationId xmlns:a16="http://schemas.microsoft.com/office/drawing/2014/main" id="{B73F423D-6D77-41D3-8A08-2F3AD64E3DDE}"/>
              </a:ext>
            </a:extLst>
          </p:cNvPr>
          <p:cNvSpPr>
            <a:spLocks noGrp="1"/>
          </p:cNvSpPr>
          <p:nvPr>
            <p:ph type="title"/>
          </p:nvPr>
        </p:nvSpPr>
        <p:spPr/>
        <p:txBody>
          <a:bodyPr lIns="0"/>
          <a:lstStyle/>
          <a:p>
            <a:r>
              <a:rPr lang="pt-PT" sz="2000" dirty="0"/>
              <a:t>Exemplos de políticas nacionais </a:t>
            </a:r>
          </a:p>
        </p:txBody>
      </p:sp>
      <p:sp>
        <p:nvSpPr>
          <p:cNvPr id="3" name="Content Placeholder 2">
            <a:extLst>
              <a:ext uri="{FF2B5EF4-FFF2-40B4-BE49-F238E27FC236}">
                <a16:creationId xmlns:a16="http://schemas.microsoft.com/office/drawing/2014/main" id="{F88C6CA0-DA00-41E0-9E33-C5C4329D23DA}"/>
              </a:ext>
            </a:extLst>
          </p:cNvPr>
          <p:cNvSpPr>
            <a:spLocks noGrp="1"/>
          </p:cNvSpPr>
          <p:nvPr>
            <p:ph sz="half" idx="1"/>
          </p:nvPr>
        </p:nvSpPr>
        <p:spPr>
          <a:xfrm>
            <a:off x="379595" y="854324"/>
            <a:ext cx="8280610" cy="3709982"/>
          </a:xfrm>
        </p:spPr>
        <p:txBody>
          <a:bodyPr lIns="0" tIns="0" rIns="0" bIns="0">
            <a:noAutofit/>
          </a:bodyPr>
          <a:lstStyle/>
          <a:p>
            <a:pPr marL="0" indent="0">
              <a:spcBef>
                <a:spcPts val="0"/>
              </a:spcBef>
              <a:spcAft>
                <a:spcPts val="600"/>
              </a:spcAft>
              <a:buNone/>
            </a:pPr>
            <a:r>
              <a:rPr lang="pt-PT" sz="1600" dirty="0">
                <a:solidFill>
                  <a:schemeClr val="accent2"/>
                </a:solidFill>
              </a:rPr>
              <a:t>«</a:t>
            </a:r>
            <a:r>
              <a:rPr lang="pt-PT" sz="1600" dirty="0" err="1">
                <a:solidFill>
                  <a:schemeClr val="accent2"/>
                </a:solidFill>
              </a:rPr>
              <a:t>Riders</a:t>
            </a:r>
            <a:r>
              <a:rPr lang="pt-PT" sz="1600" dirty="0">
                <a:solidFill>
                  <a:schemeClr val="accent2"/>
                </a:solidFill>
              </a:rPr>
              <a:t>’ </a:t>
            </a:r>
            <a:r>
              <a:rPr lang="pt-PT" sz="1600" dirty="0" err="1">
                <a:solidFill>
                  <a:schemeClr val="accent2"/>
                </a:solidFill>
              </a:rPr>
              <a:t>Law</a:t>
            </a:r>
            <a:r>
              <a:rPr lang="pt-PT" sz="1600" dirty="0">
                <a:solidFill>
                  <a:schemeClr val="accent2"/>
                </a:solidFill>
              </a:rPr>
              <a:t>» (lei relativa aos motoristas de entrega de produtos) espanhola (2021): </a:t>
            </a:r>
          </a:p>
          <a:p>
            <a:pPr marL="285750" lvl="1" indent="-171450">
              <a:spcAft>
                <a:spcPts val="600"/>
              </a:spcAft>
              <a:defRPr/>
            </a:pPr>
            <a:r>
              <a:rPr lang="pt-PT" sz="1600" dirty="0">
                <a:solidFill>
                  <a:schemeClr val="tx2"/>
                </a:solidFill>
              </a:rPr>
              <a:t>Direito à transparência algorítmica </a:t>
            </a:r>
          </a:p>
          <a:p>
            <a:pPr marL="285750" lvl="1" indent="-171450">
              <a:spcAft>
                <a:spcPts val="600"/>
              </a:spcAft>
              <a:defRPr/>
            </a:pPr>
            <a:r>
              <a:rPr lang="pt-PT" sz="1600" dirty="0">
                <a:solidFill>
                  <a:schemeClr val="tx2"/>
                </a:solidFill>
              </a:rPr>
              <a:t>Presunção de uma relação de trabalho dependente</a:t>
            </a:r>
          </a:p>
          <a:p>
            <a:pPr marL="0" indent="0">
              <a:spcBef>
                <a:spcPts val="0"/>
              </a:spcBef>
              <a:spcAft>
                <a:spcPts val="600"/>
              </a:spcAft>
              <a:buNone/>
            </a:pPr>
            <a:r>
              <a:rPr lang="pt-PT" sz="1600" dirty="0">
                <a:solidFill>
                  <a:schemeClr val="accent2"/>
                </a:solidFill>
              </a:rPr>
              <a:t>Carta de Bolonha (2018): </a:t>
            </a:r>
          </a:p>
          <a:p>
            <a:pPr marL="285750" lvl="1" indent="-171450">
              <a:spcAft>
                <a:spcPts val="600"/>
              </a:spcAft>
              <a:defRPr/>
            </a:pPr>
            <a:r>
              <a:rPr lang="pt-PT" sz="1600" dirty="0">
                <a:solidFill>
                  <a:schemeClr val="tx2"/>
                </a:solidFill>
              </a:rPr>
              <a:t>Proteções de SST para trabalho em plataformas </a:t>
            </a:r>
          </a:p>
          <a:p>
            <a:pPr marL="285750" lvl="1" indent="-171450">
              <a:spcAft>
                <a:spcPts val="600"/>
              </a:spcAft>
              <a:defRPr/>
            </a:pPr>
            <a:r>
              <a:rPr lang="pt-PT" sz="1600" dirty="0">
                <a:solidFill>
                  <a:schemeClr val="tx2"/>
                </a:solidFill>
              </a:rPr>
              <a:t>Inspirou alterações na legislação italiana</a:t>
            </a:r>
          </a:p>
          <a:p>
            <a:pPr marL="0" indent="0">
              <a:spcBef>
                <a:spcPts val="0"/>
              </a:spcBef>
              <a:spcAft>
                <a:spcPts val="600"/>
              </a:spcAft>
              <a:buNone/>
            </a:pPr>
            <a:r>
              <a:rPr lang="pt-PT" sz="1600" dirty="0">
                <a:solidFill>
                  <a:schemeClr val="accent2"/>
                </a:solidFill>
              </a:rPr>
              <a:t>Quadro legislativo francês: </a:t>
            </a:r>
          </a:p>
          <a:p>
            <a:pPr marL="285750" lvl="1" indent="-171450">
              <a:defRPr/>
            </a:pPr>
            <a:r>
              <a:rPr lang="pt-PT" sz="1600" dirty="0">
                <a:solidFill>
                  <a:schemeClr val="tx2"/>
                </a:solidFill>
              </a:rPr>
              <a:t>Conjunto de direitos e proteção para os trabalhadores de</a:t>
            </a:r>
          </a:p>
          <a:p>
            <a:pPr marL="114300" lvl="1" indent="0">
              <a:buNone/>
              <a:defRPr/>
            </a:pPr>
            <a:r>
              <a:rPr lang="pt-PT" sz="1600" dirty="0">
                <a:solidFill>
                  <a:schemeClr val="tx2"/>
                </a:solidFill>
              </a:rPr>
              <a:t>   plataformas</a:t>
            </a:r>
          </a:p>
          <a:p>
            <a:pPr marL="114300" lvl="1" indent="0">
              <a:spcAft>
                <a:spcPts val="600"/>
              </a:spcAft>
              <a:buNone/>
              <a:defRPr/>
            </a:pPr>
            <a:endParaRPr lang="en-GB" sz="1600" dirty="0">
              <a:solidFill>
                <a:schemeClr val="tx2"/>
              </a:solidFill>
            </a:endParaRPr>
          </a:p>
          <a:p>
            <a:pPr marL="114300" lvl="1" indent="0">
              <a:spcAft>
                <a:spcPts val="600"/>
              </a:spcAft>
              <a:buNone/>
              <a:defRPr/>
            </a:pPr>
            <a:r>
              <a:rPr lang="pt-PT" sz="1600" dirty="0">
                <a:solidFill>
                  <a:schemeClr val="tx2"/>
                </a:solidFill>
              </a:rPr>
              <a:t>Saiba mais sobre as iniciativas: </a:t>
            </a:r>
            <a:r>
              <a:rPr lang="pt-PT" sz="1600" dirty="0">
                <a:solidFill>
                  <a:schemeClr val="tx2"/>
                </a:solidFill>
                <a:hlinkClick r:id="rId4"/>
              </a:rPr>
              <a:t>https://osha.europa.eu/en/publications/occupational-safety-and-health-digital-platform-work-lessons-regulations-policies-actions-and-initiatives</a:t>
            </a:r>
          </a:p>
          <a:p>
            <a:pPr marL="114300" lvl="1" indent="0">
              <a:spcAft>
                <a:spcPts val="600"/>
              </a:spcAft>
              <a:buNone/>
              <a:defRPr/>
            </a:pPr>
            <a:endParaRPr lang="en-GB" sz="1600" dirty="0">
              <a:solidFill>
                <a:schemeClr val="tx2"/>
              </a:solidFill>
            </a:endParaRPr>
          </a:p>
          <a:p>
            <a:pPr marL="0" indent="0">
              <a:buNone/>
            </a:pPr>
            <a:endParaRPr lang="en-GB" sz="1800" b="0" dirty="0"/>
          </a:p>
        </p:txBody>
      </p:sp>
    </p:spTree>
    <p:extLst>
      <p:ext uri="{BB962C8B-B14F-4D97-AF65-F5344CB8AC3E}">
        <p14:creationId xmlns:p14="http://schemas.microsoft.com/office/powerpoint/2010/main" val="375273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84CB3B4E-DCFD-434C-8179-4F124446EE59}"/>
              </a:ext>
            </a:extLst>
          </p:cNvPr>
          <p:cNvSpPr/>
          <p:nvPr/>
        </p:nvSpPr>
        <p:spPr>
          <a:xfrm rot="10800000">
            <a:off x="488377" y="915989"/>
            <a:ext cx="7559873" cy="3449182"/>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9F04B3-EA12-4A5A-A43C-6F1E0FB6A670}"/>
              </a:ext>
            </a:extLst>
          </p:cNvPr>
          <p:cNvSpPr>
            <a:spLocks noGrp="1"/>
          </p:cNvSpPr>
          <p:nvPr>
            <p:ph type="title"/>
          </p:nvPr>
        </p:nvSpPr>
        <p:spPr/>
        <p:txBody>
          <a:bodyPr lIns="0"/>
          <a:lstStyle/>
          <a:p>
            <a:r>
              <a:rPr lang="pt-PT" sz="2000" dirty="0"/>
              <a:t>Conclusões sobre o trabalho em plataformas digitais</a:t>
            </a:r>
          </a:p>
        </p:txBody>
      </p:sp>
      <p:sp>
        <p:nvSpPr>
          <p:cNvPr id="3" name="Content Placeholder 2">
            <a:extLst>
              <a:ext uri="{FF2B5EF4-FFF2-40B4-BE49-F238E27FC236}">
                <a16:creationId xmlns:a16="http://schemas.microsoft.com/office/drawing/2014/main" id="{4609F42C-B764-487D-B522-04577981B025}"/>
              </a:ext>
            </a:extLst>
          </p:cNvPr>
          <p:cNvSpPr>
            <a:spLocks noGrp="1"/>
          </p:cNvSpPr>
          <p:nvPr>
            <p:ph sz="half" idx="1"/>
          </p:nvPr>
        </p:nvSpPr>
        <p:spPr>
          <a:xfrm>
            <a:off x="659335" y="1391858"/>
            <a:ext cx="6469990" cy="2175911"/>
          </a:xfrm>
        </p:spPr>
        <p:txBody>
          <a:bodyPr lIns="0" tIns="0" rIns="0" bIns="0">
            <a:noAutofit/>
          </a:bodyPr>
          <a:lstStyle/>
          <a:p>
            <a:pPr marL="342900" indent="-342900">
              <a:spcBef>
                <a:spcPts val="0"/>
              </a:spcBef>
              <a:spcAft>
                <a:spcPts val="600"/>
              </a:spcAft>
              <a:buClr>
                <a:srgbClr val="ACC700"/>
              </a:buClr>
              <a:buFont typeface="+mj-lt"/>
              <a:buAutoNum type="arabicPeriod"/>
            </a:pPr>
            <a:r>
              <a:rPr lang="pt-PT" sz="1600" b="0" dirty="0">
                <a:solidFill>
                  <a:srgbClr val="003399"/>
                </a:solidFill>
              </a:rPr>
              <a:t>Centrar os esforços na compreensão dos desafios e das oportunidades de SST</a:t>
            </a:r>
          </a:p>
          <a:p>
            <a:pPr marL="342900" indent="-342900">
              <a:spcBef>
                <a:spcPts val="0"/>
              </a:spcBef>
              <a:spcAft>
                <a:spcPts val="600"/>
              </a:spcAft>
              <a:buClr>
                <a:srgbClr val="ACC700"/>
              </a:buClr>
              <a:buFont typeface="+mj-lt"/>
              <a:buAutoNum type="arabicPeriod"/>
            </a:pPr>
            <a:r>
              <a:rPr lang="pt-PT" sz="1600" b="0" dirty="0">
                <a:solidFill>
                  <a:srgbClr val="003399"/>
                </a:solidFill>
              </a:rPr>
              <a:t>Introduzir medidas para reduzir as assimetrias de informação e os desequilíbrios de poder entre as plataformas e os trabalhadores</a:t>
            </a:r>
          </a:p>
          <a:p>
            <a:pPr marL="342900" indent="-342900">
              <a:spcBef>
                <a:spcPts val="0"/>
              </a:spcBef>
              <a:spcAft>
                <a:spcPts val="600"/>
              </a:spcAft>
              <a:buClr>
                <a:srgbClr val="ACC700"/>
              </a:buClr>
              <a:buFont typeface="+mj-lt"/>
              <a:buAutoNum type="arabicPeriod"/>
            </a:pPr>
            <a:r>
              <a:rPr lang="pt-PT" sz="1600" b="0" dirty="0">
                <a:solidFill>
                  <a:srgbClr val="003399"/>
                </a:solidFill>
              </a:rPr>
              <a:t>Sensibilizar para a prevenção e gestão dos riscos de SST </a:t>
            </a:r>
          </a:p>
          <a:p>
            <a:pPr marL="342900" indent="-342900">
              <a:spcBef>
                <a:spcPts val="0"/>
              </a:spcBef>
              <a:spcAft>
                <a:spcPts val="600"/>
              </a:spcAft>
              <a:buClr>
                <a:srgbClr val="ACC700"/>
              </a:buClr>
              <a:buFont typeface="+mj-lt"/>
              <a:buAutoNum type="arabicPeriod"/>
            </a:pPr>
            <a:r>
              <a:rPr lang="pt-PT" sz="1600" b="0" dirty="0">
                <a:solidFill>
                  <a:srgbClr val="003399"/>
                </a:solidFill>
              </a:rPr>
              <a:t>Aumentar a transparência para facilitar o trabalho de SST</a:t>
            </a:r>
          </a:p>
          <a:p>
            <a:pPr marL="342900" indent="-342900">
              <a:spcBef>
                <a:spcPts val="0"/>
              </a:spcBef>
              <a:spcAft>
                <a:spcPts val="600"/>
              </a:spcAft>
              <a:buClr>
                <a:srgbClr val="ACC700"/>
              </a:buClr>
              <a:buFont typeface="+mj-lt"/>
              <a:buAutoNum type="arabicPeriod"/>
            </a:pPr>
            <a:r>
              <a:rPr lang="pt-PT" sz="1600" b="0" dirty="0">
                <a:solidFill>
                  <a:srgbClr val="003399"/>
                </a:solidFill>
              </a:rPr>
              <a:t>Reforçar a monitorização e a aplicação da regulamentação em matéria de SST</a:t>
            </a:r>
          </a:p>
          <a:p>
            <a:pPr marL="342900" indent="-342900">
              <a:spcBef>
                <a:spcPts val="0"/>
              </a:spcBef>
              <a:spcAft>
                <a:spcPts val="600"/>
              </a:spcAft>
              <a:buClr>
                <a:srgbClr val="ACC700"/>
              </a:buClr>
              <a:buFont typeface="+mj-lt"/>
              <a:buAutoNum type="arabicPeriod"/>
            </a:pPr>
            <a:r>
              <a:rPr lang="pt-PT" sz="1600" b="0" dirty="0">
                <a:solidFill>
                  <a:srgbClr val="003399"/>
                </a:solidFill>
              </a:rPr>
              <a:t>Envolver os trabalhadores das plataformas e os representantes na gestão de SST</a:t>
            </a:r>
          </a:p>
        </p:txBody>
      </p:sp>
      <p:pic>
        <p:nvPicPr>
          <p:cNvPr id="6" name="Picture 5" descr="A key and checklist with a key&#10;&#10;Description automatically generated">
            <a:extLst>
              <a:ext uri="{FF2B5EF4-FFF2-40B4-BE49-F238E27FC236}">
                <a16:creationId xmlns:a16="http://schemas.microsoft.com/office/drawing/2014/main" id="{F9EE15EF-33C9-4134-90FB-CC15D54D6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609" y="2386648"/>
            <a:ext cx="1587960" cy="1587960"/>
          </a:xfrm>
          <a:prstGeom prst="rect">
            <a:avLst/>
          </a:prstGeom>
        </p:spPr>
      </p:pic>
    </p:spTree>
    <p:extLst>
      <p:ext uri="{BB962C8B-B14F-4D97-AF65-F5344CB8AC3E}">
        <p14:creationId xmlns:p14="http://schemas.microsoft.com/office/powerpoint/2010/main" val="119994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693AAB-B8D2-B74E-BBBE-A46E48902E22}"/>
              </a:ext>
            </a:extLst>
          </p:cNvPr>
          <p:cNvSpPr>
            <a:spLocks noGrp="1"/>
          </p:cNvSpPr>
          <p:nvPr>
            <p:ph type="title"/>
          </p:nvPr>
        </p:nvSpPr>
        <p:spPr>
          <a:xfrm>
            <a:off x="450000" y="135000"/>
            <a:ext cx="7560000" cy="405000"/>
          </a:xfrm>
        </p:spPr>
        <p:txBody>
          <a:bodyPr lIns="0"/>
          <a:lstStyle/>
          <a:p>
            <a:r>
              <a:rPr lang="pt-PT" sz="2400"/>
              <a:t>Visão geral</a:t>
            </a:r>
          </a:p>
        </p:txBody>
      </p:sp>
      <p:grpSp>
        <p:nvGrpSpPr>
          <p:cNvPr id="46" name="Group 45">
            <a:extLst>
              <a:ext uri="{FF2B5EF4-FFF2-40B4-BE49-F238E27FC236}">
                <a16:creationId xmlns:a16="http://schemas.microsoft.com/office/drawing/2014/main" id="{C05A8BC0-CE8D-42C1-B45A-3F01353E262F}"/>
              </a:ext>
            </a:extLst>
          </p:cNvPr>
          <p:cNvGrpSpPr/>
          <p:nvPr/>
        </p:nvGrpSpPr>
        <p:grpSpPr>
          <a:xfrm>
            <a:off x="450000" y="985105"/>
            <a:ext cx="4976364" cy="436807"/>
            <a:chOff x="450000" y="768538"/>
            <a:chExt cx="4976364" cy="436807"/>
          </a:xfrm>
        </p:grpSpPr>
        <p:sp>
          <p:nvSpPr>
            <p:cNvPr id="6" name="Rectangle 5">
              <a:extLst>
                <a:ext uri="{FF2B5EF4-FFF2-40B4-BE49-F238E27FC236}">
                  <a16:creationId xmlns:a16="http://schemas.microsoft.com/office/drawing/2014/main" id="{25F9D497-2323-461B-8AD6-51E151E6B46B}"/>
                </a:ext>
              </a:extLst>
            </p:cNvPr>
            <p:cNvSpPr/>
            <p:nvPr/>
          </p:nvSpPr>
          <p:spPr>
            <a:xfrm>
              <a:off x="450000" y="955964"/>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7" name="Group 6">
              <a:extLst>
                <a:ext uri="{FF2B5EF4-FFF2-40B4-BE49-F238E27FC236}">
                  <a16:creationId xmlns:a16="http://schemas.microsoft.com/office/drawing/2014/main" id="{56A0C498-7BFB-49D6-BE3E-D4190F40BE2E}"/>
                </a:ext>
              </a:extLst>
            </p:cNvPr>
            <p:cNvGrpSpPr/>
            <p:nvPr/>
          </p:nvGrpSpPr>
          <p:grpSpPr>
            <a:xfrm>
              <a:off x="583720" y="768538"/>
              <a:ext cx="4670640" cy="370956"/>
              <a:chOff x="259890" y="3219"/>
              <a:chExt cx="4267200" cy="383760"/>
            </a:xfrm>
          </p:grpSpPr>
          <p:sp>
            <p:nvSpPr>
              <p:cNvPr id="8" name="Rectangle: Rounded Corners 7">
                <a:extLst>
                  <a:ext uri="{FF2B5EF4-FFF2-40B4-BE49-F238E27FC236}">
                    <a16:creationId xmlns:a16="http://schemas.microsoft.com/office/drawing/2014/main" id="{C4558ADF-26EF-4B94-81D5-8D47A130FCB9}"/>
                  </a:ext>
                </a:extLst>
              </p:cNvPr>
              <p:cNvSpPr/>
              <p:nvPr/>
            </p:nvSpPr>
            <p:spPr>
              <a:xfrm>
                <a:off x="259890" y="3219"/>
                <a:ext cx="4267200" cy="383760"/>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AEC9443D-151D-48C7-A443-1D360FCBB877}"/>
                  </a:ext>
                </a:extLst>
              </p:cNvPr>
              <p:cNvSpPr txBox="1"/>
              <p:nvPr/>
            </p:nvSpPr>
            <p:spPr>
              <a:xfrm>
                <a:off x="281927" y="2195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a:solidFill>
                      <a:srgbClr val="003399"/>
                    </a:solidFill>
                  </a:rPr>
                  <a:t>Definição do trabalho em plataformas digitais</a:t>
                </a:r>
              </a:p>
            </p:txBody>
          </p:sp>
        </p:grpSp>
      </p:grpSp>
      <p:grpSp>
        <p:nvGrpSpPr>
          <p:cNvPr id="33" name="Group 32">
            <a:extLst>
              <a:ext uri="{FF2B5EF4-FFF2-40B4-BE49-F238E27FC236}">
                <a16:creationId xmlns:a16="http://schemas.microsoft.com/office/drawing/2014/main" id="{EB9B0887-9231-44A4-825F-AF5E1EC8A6B2}"/>
              </a:ext>
            </a:extLst>
          </p:cNvPr>
          <p:cNvGrpSpPr/>
          <p:nvPr/>
        </p:nvGrpSpPr>
        <p:grpSpPr>
          <a:xfrm>
            <a:off x="446750" y="1952454"/>
            <a:ext cx="4976364" cy="430209"/>
            <a:chOff x="450000" y="1779575"/>
            <a:chExt cx="4976364" cy="430209"/>
          </a:xfrm>
        </p:grpSpPr>
        <p:sp>
          <p:nvSpPr>
            <p:cNvPr id="31" name="Rectangle 30">
              <a:extLst>
                <a:ext uri="{FF2B5EF4-FFF2-40B4-BE49-F238E27FC236}">
                  <a16:creationId xmlns:a16="http://schemas.microsoft.com/office/drawing/2014/main" id="{F7ED0205-1553-4FA6-973B-DCE20EF78F12}"/>
                </a:ext>
              </a:extLst>
            </p:cNvPr>
            <p:cNvSpPr/>
            <p:nvPr/>
          </p:nvSpPr>
          <p:spPr>
            <a:xfrm>
              <a:off x="450000" y="1960403"/>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3" name="Group 12">
              <a:extLst>
                <a:ext uri="{FF2B5EF4-FFF2-40B4-BE49-F238E27FC236}">
                  <a16:creationId xmlns:a16="http://schemas.microsoft.com/office/drawing/2014/main" id="{41796EA3-E8CA-4838-A8FB-7C90092C2A74}"/>
                </a:ext>
              </a:extLst>
            </p:cNvPr>
            <p:cNvGrpSpPr/>
            <p:nvPr/>
          </p:nvGrpSpPr>
          <p:grpSpPr>
            <a:xfrm>
              <a:off x="588451" y="1779575"/>
              <a:ext cx="4651907" cy="370957"/>
              <a:chOff x="246858" y="1182580"/>
              <a:chExt cx="4267200" cy="383760"/>
            </a:xfrm>
          </p:grpSpPr>
          <p:sp>
            <p:nvSpPr>
              <p:cNvPr id="26" name="Rectangle: Rounded Corners 25">
                <a:extLst>
                  <a:ext uri="{FF2B5EF4-FFF2-40B4-BE49-F238E27FC236}">
                    <a16:creationId xmlns:a16="http://schemas.microsoft.com/office/drawing/2014/main" id="{4DFFC3C2-D349-4E7F-9937-9BBD3E7B843F}"/>
                  </a:ext>
                </a:extLst>
              </p:cNvPr>
              <p:cNvSpPr/>
              <p:nvPr/>
            </p:nvSpPr>
            <p:spPr>
              <a:xfrm>
                <a:off x="246858" y="1182580"/>
                <a:ext cx="4267200" cy="383760"/>
              </a:xfrm>
              <a:prstGeom prst="roundRect">
                <a:avLst/>
              </a:prstGeom>
            </p:spPr>
            <p:style>
              <a:lnRef idx="2">
                <a:schemeClr val="lt1">
                  <a:hueOff val="0"/>
                  <a:satOff val="0"/>
                  <a:lumOff val="0"/>
                  <a:alphaOff val="0"/>
                </a:schemeClr>
              </a:lnRef>
              <a:fillRef idx="1">
                <a:schemeClr val="accent2">
                  <a:shade val="80000"/>
                  <a:hueOff val="116263"/>
                  <a:satOff val="-17298"/>
                  <a:lumOff val="12197"/>
                  <a:alphaOff val="0"/>
                </a:schemeClr>
              </a:fillRef>
              <a:effectRef idx="0">
                <a:schemeClr val="accent2">
                  <a:shade val="80000"/>
                  <a:hueOff val="116263"/>
                  <a:satOff val="-17298"/>
                  <a:lumOff val="12197"/>
                  <a:alphaOff val="0"/>
                </a:schemeClr>
              </a:effectRef>
              <a:fontRef idx="minor">
                <a:schemeClr val="lt1"/>
              </a:fontRef>
            </p:style>
            <p:txBody>
              <a:bodyPr/>
              <a:lstStyle/>
              <a:p>
                <a:endParaRPr lang="en-GB">
                  <a:solidFill>
                    <a:srgbClr val="003399"/>
                  </a:solidFill>
                </a:endParaRPr>
              </a:p>
            </p:txBody>
          </p:sp>
          <p:sp>
            <p:nvSpPr>
              <p:cNvPr id="27" name="Rectangle: Rounded Corners 6">
                <a:extLst>
                  <a:ext uri="{FF2B5EF4-FFF2-40B4-BE49-F238E27FC236}">
                    <a16:creationId xmlns:a16="http://schemas.microsoft.com/office/drawing/2014/main" id="{DDF1BB91-CA99-4F65-85DC-C104A8BA4623}"/>
                  </a:ext>
                </a:extLst>
              </p:cNvPr>
              <p:cNvSpPr txBox="1"/>
              <p:nvPr/>
            </p:nvSpPr>
            <p:spPr>
              <a:xfrm>
                <a:off x="266031" y="1201314"/>
                <a:ext cx="419688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a:solidFill>
                      <a:srgbClr val="003399"/>
                    </a:solidFill>
                  </a:rPr>
                  <a:t>Factos e números</a:t>
                </a:r>
              </a:p>
            </p:txBody>
          </p:sp>
        </p:grpSp>
      </p:grpSp>
      <p:grpSp>
        <p:nvGrpSpPr>
          <p:cNvPr id="34" name="Group 33">
            <a:extLst>
              <a:ext uri="{FF2B5EF4-FFF2-40B4-BE49-F238E27FC236}">
                <a16:creationId xmlns:a16="http://schemas.microsoft.com/office/drawing/2014/main" id="{F4AEA471-075C-4540-BFE4-407768939DD5}"/>
              </a:ext>
            </a:extLst>
          </p:cNvPr>
          <p:cNvGrpSpPr/>
          <p:nvPr/>
        </p:nvGrpSpPr>
        <p:grpSpPr>
          <a:xfrm>
            <a:off x="449599" y="2458017"/>
            <a:ext cx="4973516" cy="426342"/>
            <a:chOff x="447624" y="2394783"/>
            <a:chExt cx="4973516" cy="426342"/>
          </a:xfrm>
        </p:grpSpPr>
        <p:sp>
          <p:nvSpPr>
            <p:cNvPr id="32" name="Rectangle 31">
              <a:extLst>
                <a:ext uri="{FF2B5EF4-FFF2-40B4-BE49-F238E27FC236}">
                  <a16:creationId xmlns:a16="http://schemas.microsoft.com/office/drawing/2014/main" id="{CAB1D48B-5808-4F4F-944D-4CB9DAF16200}"/>
                </a:ext>
              </a:extLst>
            </p:cNvPr>
            <p:cNvSpPr/>
            <p:nvPr/>
          </p:nvSpPr>
          <p:spPr>
            <a:xfrm>
              <a:off x="447624" y="2571744"/>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4" name="Group 13">
              <a:extLst>
                <a:ext uri="{FF2B5EF4-FFF2-40B4-BE49-F238E27FC236}">
                  <a16:creationId xmlns:a16="http://schemas.microsoft.com/office/drawing/2014/main" id="{54F40EFF-2425-43F9-B5D6-758369AE96B6}"/>
                </a:ext>
              </a:extLst>
            </p:cNvPr>
            <p:cNvGrpSpPr/>
            <p:nvPr/>
          </p:nvGrpSpPr>
          <p:grpSpPr>
            <a:xfrm>
              <a:off x="582857" y="2394783"/>
              <a:ext cx="4651907" cy="370957"/>
              <a:chOff x="241728" y="1772260"/>
              <a:chExt cx="4267200" cy="383760"/>
            </a:xfrm>
          </p:grpSpPr>
          <p:sp>
            <p:nvSpPr>
              <p:cNvPr id="24" name="Rectangle: Rounded Corners 23">
                <a:extLst>
                  <a:ext uri="{FF2B5EF4-FFF2-40B4-BE49-F238E27FC236}">
                    <a16:creationId xmlns:a16="http://schemas.microsoft.com/office/drawing/2014/main" id="{D9FD0A58-A250-4403-B8EB-C74CD30B3323}"/>
                  </a:ext>
                </a:extLst>
              </p:cNvPr>
              <p:cNvSpPr/>
              <p:nvPr/>
            </p:nvSpPr>
            <p:spPr>
              <a:xfrm>
                <a:off x="241728" y="1772260"/>
                <a:ext cx="4267200" cy="383760"/>
              </a:xfrm>
              <a:prstGeom prst="roundRect">
                <a:avLst/>
              </a:prstGeom>
            </p:spPr>
            <p:style>
              <a:lnRef idx="2">
                <a:schemeClr val="lt1">
                  <a:hueOff val="0"/>
                  <a:satOff val="0"/>
                  <a:lumOff val="0"/>
                  <a:alphaOff val="0"/>
                </a:schemeClr>
              </a:lnRef>
              <a:fillRef idx="1">
                <a:schemeClr val="accent2">
                  <a:shade val="80000"/>
                  <a:hueOff val="174394"/>
                  <a:satOff val="-25946"/>
                  <a:lumOff val="18295"/>
                  <a:alphaOff val="0"/>
                </a:schemeClr>
              </a:fillRef>
              <a:effectRef idx="0">
                <a:schemeClr val="accent2">
                  <a:shade val="80000"/>
                  <a:hueOff val="174394"/>
                  <a:satOff val="-25946"/>
                  <a:lumOff val="18295"/>
                  <a:alphaOff val="0"/>
                </a:schemeClr>
              </a:effectRef>
              <a:fontRef idx="minor">
                <a:schemeClr val="lt1"/>
              </a:fontRef>
            </p:style>
            <p:txBody>
              <a:bodyPr/>
              <a:lstStyle/>
              <a:p>
                <a:endParaRPr lang="en-GB"/>
              </a:p>
            </p:txBody>
          </p:sp>
          <p:sp>
            <p:nvSpPr>
              <p:cNvPr id="25" name="Rectangle: Rounded Corners 8">
                <a:extLst>
                  <a:ext uri="{FF2B5EF4-FFF2-40B4-BE49-F238E27FC236}">
                    <a16:creationId xmlns:a16="http://schemas.microsoft.com/office/drawing/2014/main" id="{421BFEA3-5EBB-489B-9D79-0FDAEE267577}"/>
                  </a:ext>
                </a:extLst>
              </p:cNvPr>
              <p:cNvSpPr txBox="1"/>
              <p:nvPr/>
            </p:nvSpPr>
            <p:spPr>
              <a:xfrm>
                <a:off x="258529" y="179099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a:solidFill>
                      <a:srgbClr val="003399"/>
                    </a:solidFill>
                  </a:rPr>
                  <a:t>Oportunidades</a:t>
                </a:r>
              </a:p>
            </p:txBody>
          </p:sp>
        </p:grpSp>
      </p:grpSp>
      <p:grpSp>
        <p:nvGrpSpPr>
          <p:cNvPr id="41" name="Group 40">
            <a:extLst>
              <a:ext uri="{FF2B5EF4-FFF2-40B4-BE49-F238E27FC236}">
                <a16:creationId xmlns:a16="http://schemas.microsoft.com/office/drawing/2014/main" id="{A9502AAC-66CB-4A3A-83D9-10383ED22020}"/>
              </a:ext>
            </a:extLst>
          </p:cNvPr>
          <p:cNvGrpSpPr/>
          <p:nvPr/>
        </p:nvGrpSpPr>
        <p:grpSpPr>
          <a:xfrm>
            <a:off x="446751" y="2951799"/>
            <a:ext cx="4973516" cy="429031"/>
            <a:chOff x="446751" y="2750907"/>
            <a:chExt cx="4973516" cy="429031"/>
          </a:xfrm>
        </p:grpSpPr>
        <p:sp>
          <p:nvSpPr>
            <p:cNvPr id="40" name="Rectangle 39">
              <a:extLst>
                <a:ext uri="{FF2B5EF4-FFF2-40B4-BE49-F238E27FC236}">
                  <a16:creationId xmlns:a16="http://schemas.microsoft.com/office/drawing/2014/main" id="{D1165D9B-2C1E-4F9E-92BB-BD300CA2AAA9}"/>
                </a:ext>
              </a:extLst>
            </p:cNvPr>
            <p:cNvSpPr/>
            <p:nvPr/>
          </p:nvSpPr>
          <p:spPr>
            <a:xfrm>
              <a:off x="446751" y="2930557"/>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5" name="Group 14">
              <a:extLst>
                <a:ext uri="{FF2B5EF4-FFF2-40B4-BE49-F238E27FC236}">
                  <a16:creationId xmlns:a16="http://schemas.microsoft.com/office/drawing/2014/main" id="{1C874A5D-E929-45FF-8F3D-E084F9B26794}"/>
                </a:ext>
              </a:extLst>
            </p:cNvPr>
            <p:cNvGrpSpPr/>
            <p:nvPr/>
          </p:nvGrpSpPr>
          <p:grpSpPr>
            <a:xfrm>
              <a:off x="584946" y="2750907"/>
              <a:ext cx="4651904" cy="370957"/>
              <a:chOff x="243645" y="2361940"/>
              <a:chExt cx="4267200" cy="383760"/>
            </a:xfrm>
          </p:grpSpPr>
          <p:sp>
            <p:nvSpPr>
              <p:cNvPr id="22" name="Rectangle: Rounded Corners 21">
                <a:extLst>
                  <a:ext uri="{FF2B5EF4-FFF2-40B4-BE49-F238E27FC236}">
                    <a16:creationId xmlns:a16="http://schemas.microsoft.com/office/drawing/2014/main" id="{836DDF15-D836-4D30-AB55-2CEBB3FF59D7}"/>
                  </a:ext>
                </a:extLst>
              </p:cNvPr>
              <p:cNvSpPr/>
              <p:nvPr/>
            </p:nvSpPr>
            <p:spPr>
              <a:xfrm>
                <a:off x="243645" y="2361940"/>
                <a:ext cx="4267200" cy="383760"/>
              </a:xfrm>
              <a:prstGeom prst="roundRect">
                <a:avLst/>
              </a:prstGeom>
            </p:spPr>
            <p:style>
              <a:lnRef idx="2">
                <a:schemeClr val="lt1">
                  <a:hueOff val="0"/>
                  <a:satOff val="0"/>
                  <a:lumOff val="0"/>
                  <a:alphaOff val="0"/>
                </a:schemeClr>
              </a:lnRef>
              <a:fillRef idx="1">
                <a:schemeClr val="accent2">
                  <a:shade val="80000"/>
                  <a:hueOff val="232525"/>
                  <a:satOff val="-34595"/>
                  <a:lumOff val="24393"/>
                  <a:alphaOff val="0"/>
                </a:schemeClr>
              </a:fillRef>
              <a:effectRef idx="0">
                <a:schemeClr val="accent2">
                  <a:shade val="80000"/>
                  <a:hueOff val="232525"/>
                  <a:satOff val="-34595"/>
                  <a:lumOff val="24393"/>
                  <a:alphaOff val="0"/>
                </a:schemeClr>
              </a:effectRef>
              <a:fontRef idx="minor">
                <a:schemeClr val="lt1"/>
              </a:fontRef>
            </p:style>
            <p:txBody>
              <a:bodyPr/>
              <a:lstStyle/>
              <a:p>
                <a:endParaRPr lang="en-GB"/>
              </a:p>
            </p:txBody>
          </p:sp>
          <p:sp>
            <p:nvSpPr>
              <p:cNvPr id="23" name="Rectangle: Rounded Corners 10">
                <a:extLst>
                  <a:ext uri="{FF2B5EF4-FFF2-40B4-BE49-F238E27FC236}">
                    <a16:creationId xmlns:a16="http://schemas.microsoft.com/office/drawing/2014/main" id="{2145C671-CEBF-4F7E-8CFC-E0355A063F7B}"/>
                  </a:ext>
                </a:extLst>
              </p:cNvPr>
              <p:cNvSpPr txBox="1"/>
              <p:nvPr/>
            </p:nvSpPr>
            <p:spPr>
              <a:xfrm>
                <a:off x="261232" y="238067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dirty="0">
                    <a:solidFill>
                      <a:srgbClr val="003399"/>
                    </a:solidFill>
                  </a:rPr>
                  <a:t>Riscos e desafios de SST</a:t>
                </a:r>
                <a:r>
                  <a:rPr lang="pt-PT" sz="1400" dirty="0">
                    <a:solidFill>
                      <a:srgbClr val="003399"/>
                    </a:solidFill>
                  </a:rPr>
                  <a:t>*</a:t>
                </a:r>
              </a:p>
            </p:txBody>
          </p:sp>
        </p:grpSp>
      </p:grpSp>
      <p:grpSp>
        <p:nvGrpSpPr>
          <p:cNvPr id="43" name="Group 42">
            <a:extLst>
              <a:ext uri="{FF2B5EF4-FFF2-40B4-BE49-F238E27FC236}">
                <a16:creationId xmlns:a16="http://schemas.microsoft.com/office/drawing/2014/main" id="{5E680F56-7338-4475-8856-D86E21C28913}"/>
              </a:ext>
            </a:extLst>
          </p:cNvPr>
          <p:cNvGrpSpPr/>
          <p:nvPr/>
        </p:nvGrpSpPr>
        <p:grpSpPr>
          <a:xfrm>
            <a:off x="446751" y="3440651"/>
            <a:ext cx="4973516" cy="428254"/>
            <a:chOff x="446751" y="3285839"/>
            <a:chExt cx="4973516" cy="428254"/>
          </a:xfrm>
        </p:grpSpPr>
        <p:sp>
          <p:nvSpPr>
            <p:cNvPr id="42" name="Rectangle 41">
              <a:extLst>
                <a:ext uri="{FF2B5EF4-FFF2-40B4-BE49-F238E27FC236}">
                  <a16:creationId xmlns:a16="http://schemas.microsoft.com/office/drawing/2014/main" id="{CFB0D1CC-5FCA-4AD7-8DCA-804E8072C203}"/>
                </a:ext>
              </a:extLst>
            </p:cNvPr>
            <p:cNvSpPr/>
            <p:nvPr/>
          </p:nvSpPr>
          <p:spPr>
            <a:xfrm>
              <a:off x="446751" y="3464712"/>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6" name="Group 15">
              <a:extLst>
                <a:ext uri="{FF2B5EF4-FFF2-40B4-BE49-F238E27FC236}">
                  <a16:creationId xmlns:a16="http://schemas.microsoft.com/office/drawing/2014/main" id="{3B5DEA65-7C4E-47D3-B2C7-A109C0F2320E}"/>
                </a:ext>
              </a:extLst>
            </p:cNvPr>
            <p:cNvGrpSpPr/>
            <p:nvPr/>
          </p:nvGrpSpPr>
          <p:grpSpPr>
            <a:xfrm>
              <a:off x="584946" y="3285839"/>
              <a:ext cx="4651902" cy="370957"/>
              <a:chOff x="243645" y="2951620"/>
              <a:chExt cx="4267200" cy="383760"/>
            </a:xfrm>
          </p:grpSpPr>
          <p:sp>
            <p:nvSpPr>
              <p:cNvPr id="20" name="Rectangle: Rounded Corners 19">
                <a:extLst>
                  <a:ext uri="{FF2B5EF4-FFF2-40B4-BE49-F238E27FC236}">
                    <a16:creationId xmlns:a16="http://schemas.microsoft.com/office/drawing/2014/main" id="{41BF84C9-A14F-41EF-8F94-F4DFB101D5AF}"/>
                  </a:ext>
                </a:extLst>
              </p:cNvPr>
              <p:cNvSpPr/>
              <p:nvPr/>
            </p:nvSpPr>
            <p:spPr>
              <a:xfrm>
                <a:off x="243645" y="2951620"/>
                <a:ext cx="4267200" cy="383760"/>
              </a:xfrm>
              <a:prstGeom prst="roundRect">
                <a:avLst/>
              </a:prstGeom>
            </p:spPr>
            <p:style>
              <a:lnRef idx="2">
                <a:schemeClr val="lt1">
                  <a:hueOff val="0"/>
                  <a:satOff val="0"/>
                  <a:lumOff val="0"/>
                  <a:alphaOff val="0"/>
                </a:schemeClr>
              </a:lnRef>
              <a:fillRef idx="1">
                <a:schemeClr val="accent2">
                  <a:shade val="80000"/>
                  <a:hueOff val="290657"/>
                  <a:satOff val="-43244"/>
                  <a:lumOff val="30492"/>
                  <a:alphaOff val="0"/>
                </a:schemeClr>
              </a:fillRef>
              <a:effectRef idx="0">
                <a:schemeClr val="accent2">
                  <a:shade val="80000"/>
                  <a:hueOff val="290657"/>
                  <a:satOff val="-43244"/>
                  <a:lumOff val="30492"/>
                  <a:alphaOff val="0"/>
                </a:schemeClr>
              </a:effectRef>
              <a:fontRef idx="minor">
                <a:schemeClr val="lt1"/>
              </a:fontRef>
            </p:style>
            <p:txBody>
              <a:bodyPr/>
              <a:lstStyle/>
              <a:p>
                <a:endParaRPr lang="en-GB">
                  <a:solidFill>
                    <a:srgbClr val="003399"/>
                  </a:solidFill>
                </a:endParaRPr>
              </a:p>
            </p:txBody>
          </p:sp>
          <p:sp>
            <p:nvSpPr>
              <p:cNvPr id="21" name="Rectangle: Rounded Corners 12">
                <a:extLst>
                  <a:ext uri="{FF2B5EF4-FFF2-40B4-BE49-F238E27FC236}">
                    <a16:creationId xmlns:a16="http://schemas.microsoft.com/office/drawing/2014/main" id="{6BD13B69-58B6-43B3-817F-49F27F5BFEB8}"/>
                  </a:ext>
                </a:extLst>
              </p:cNvPr>
              <p:cNvSpPr txBox="1"/>
              <p:nvPr/>
            </p:nvSpPr>
            <p:spPr>
              <a:xfrm>
                <a:off x="262528" y="297035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dirty="0">
                    <a:solidFill>
                      <a:srgbClr val="003399"/>
                    </a:solidFill>
                  </a:rPr>
                  <a:t>Mapeamento das respostas aos riscos de SST</a:t>
                </a:r>
                <a:r>
                  <a:rPr lang="pt-PT" sz="1400" dirty="0">
                    <a:solidFill>
                      <a:srgbClr val="003399"/>
                    </a:solidFill>
                  </a:rPr>
                  <a:t>*</a:t>
                </a:r>
              </a:p>
            </p:txBody>
          </p:sp>
        </p:grpSp>
      </p:grpSp>
      <p:grpSp>
        <p:nvGrpSpPr>
          <p:cNvPr id="45" name="Group 44">
            <a:extLst>
              <a:ext uri="{FF2B5EF4-FFF2-40B4-BE49-F238E27FC236}">
                <a16:creationId xmlns:a16="http://schemas.microsoft.com/office/drawing/2014/main" id="{B4DC09A3-41E8-40D0-99CA-FE3EDF41BF44}"/>
              </a:ext>
            </a:extLst>
          </p:cNvPr>
          <p:cNvGrpSpPr/>
          <p:nvPr/>
        </p:nvGrpSpPr>
        <p:grpSpPr>
          <a:xfrm>
            <a:off x="446751" y="3918710"/>
            <a:ext cx="4973516" cy="421811"/>
            <a:chOff x="446751" y="3875519"/>
            <a:chExt cx="4973516" cy="421811"/>
          </a:xfrm>
        </p:grpSpPr>
        <p:sp>
          <p:nvSpPr>
            <p:cNvPr id="44" name="Rectangle 43">
              <a:extLst>
                <a:ext uri="{FF2B5EF4-FFF2-40B4-BE49-F238E27FC236}">
                  <a16:creationId xmlns:a16="http://schemas.microsoft.com/office/drawing/2014/main" id="{7E9727D4-B15B-4255-97FA-4F02092F8087}"/>
                </a:ext>
              </a:extLst>
            </p:cNvPr>
            <p:cNvSpPr/>
            <p:nvPr/>
          </p:nvSpPr>
          <p:spPr>
            <a:xfrm>
              <a:off x="446751" y="4047949"/>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7" name="Group 16">
              <a:extLst>
                <a:ext uri="{FF2B5EF4-FFF2-40B4-BE49-F238E27FC236}">
                  <a16:creationId xmlns:a16="http://schemas.microsoft.com/office/drawing/2014/main" id="{F20A0BE2-C182-4116-9AC3-3731866AD795}"/>
                </a:ext>
              </a:extLst>
            </p:cNvPr>
            <p:cNvGrpSpPr/>
            <p:nvPr/>
          </p:nvGrpSpPr>
          <p:grpSpPr>
            <a:xfrm>
              <a:off x="584947" y="3875519"/>
              <a:ext cx="4651902" cy="370957"/>
              <a:chOff x="243645" y="3541300"/>
              <a:chExt cx="4267200" cy="383760"/>
            </a:xfrm>
          </p:grpSpPr>
          <p:sp>
            <p:nvSpPr>
              <p:cNvPr id="18" name="Rectangle: Rounded Corners 17">
                <a:extLst>
                  <a:ext uri="{FF2B5EF4-FFF2-40B4-BE49-F238E27FC236}">
                    <a16:creationId xmlns:a16="http://schemas.microsoft.com/office/drawing/2014/main" id="{D64F48C4-02E9-4F69-9CB4-D91A1F5D29C4}"/>
                  </a:ext>
                </a:extLst>
              </p:cNvPr>
              <p:cNvSpPr/>
              <p:nvPr/>
            </p:nvSpPr>
            <p:spPr>
              <a:xfrm>
                <a:off x="243645" y="3541300"/>
                <a:ext cx="4267200" cy="383760"/>
              </a:xfrm>
              <a:prstGeom prst="roundRect">
                <a:avLst/>
              </a:prstGeom>
            </p:spPr>
            <p:style>
              <a:lnRef idx="2">
                <a:schemeClr val="lt1">
                  <a:hueOff val="0"/>
                  <a:satOff val="0"/>
                  <a:lumOff val="0"/>
                  <a:alphaOff val="0"/>
                </a:schemeClr>
              </a:lnRef>
              <a:fillRef idx="1">
                <a:schemeClr val="accent2">
                  <a:shade val="80000"/>
                  <a:hueOff val="348788"/>
                  <a:satOff val="-51893"/>
                  <a:lumOff val="36590"/>
                  <a:alphaOff val="0"/>
                </a:schemeClr>
              </a:fillRef>
              <a:effectRef idx="0">
                <a:schemeClr val="accent2">
                  <a:shade val="80000"/>
                  <a:hueOff val="348788"/>
                  <a:satOff val="-51893"/>
                  <a:lumOff val="36590"/>
                  <a:alphaOff val="0"/>
                </a:schemeClr>
              </a:effectRef>
              <a:fontRef idx="minor">
                <a:schemeClr val="lt1"/>
              </a:fontRef>
            </p:style>
            <p:txBody>
              <a:bodyPr/>
              <a:lstStyle/>
              <a:p>
                <a:endParaRPr lang="en-GB"/>
              </a:p>
            </p:txBody>
          </p:sp>
          <p:sp>
            <p:nvSpPr>
              <p:cNvPr id="19" name="Rectangle: Rounded Corners 14">
                <a:extLst>
                  <a:ext uri="{FF2B5EF4-FFF2-40B4-BE49-F238E27FC236}">
                    <a16:creationId xmlns:a16="http://schemas.microsoft.com/office/drawing/2014/main" id="{B0945A9B-2D00-42CE-BFB2-F372C2340200}"/>
                  </a:ext>
                </a:extLst>
              </p:cNvPr>
              <p:cNvSpPr txBox="1"/>
              <p:nvPr/>
            </p:nvSpPr>
            <p:spPr>
              <a:xfrm>
                <a:off x="259949" y="3560034"/>
                <a:ext cx="4244231"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dirty="0">
                    <a:solidFill>
                      <a:srgbClr val="003399"/>
                    </a:solidFill>
                  </a:rPr>
                  <a:t>Conclusões</a:t>
                </a:r>
              </a:p>
            </p:txBody>
          </p:sp>
        </p:grpSp>
      </p:grpSp>
      <p:grpSp>
        <p:nvGrpSpPr>
          <p:cNvPr id="4" name="Group 3">
            <a:extLst>
              <a:ext uri="{FF2B5EF4-FFF2-40B4-BE49-F238E27FC236}">
                <a16:creationId xmlns:a16="http://schemas.microsoft.com/office/drawing/2014/main" id="{11DAAABA-EAE3-4D63-97D0-426A7C4850CF}"/>
              </a:ext>
            </a:extLst>
          </p:cNvPr>
          <p:cNvGrpSpPr/>
          <p:nvPr/>
        </p:nvGrpSpPr>
        <p:grpSpPr>
          <a:xfrm>
            <a:off x="446750" y="1472336"/>
            <a:ext cx="4976364" cy="428193"/>
            <a:chOff x="446750" y="1266219"/>
            <a:chExt cx="4976364" cy="428193"/>
          </a:xfrm>
        </p:grpSpPr>
        <p:sp>
          <p:nvSpPr>
            <p:cNvPr id="30" name="Rectangle 29">
              <a:extLst>
                <a:ext uri="{FF2B5EF4-FFF2-40B4-BE49-F238E27FC236}">
                  <a16:creationId xmlns:a16="http://schemas.microsoft.com/office/drawing/2014/main" id="{FAF312CA-18C9-4E80-9798-9B8DF0F8B4F3}"/>
                </a:ext>
              </a:extLst>
            </p:cNvPr>
            <p:cNvSpPr/>
            <p:nvPr/>
          </p:nvSpPr>
          <p:spPr>
            <a:xfrm>
              <a:off x="446750" y="1445031"/>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2" name="Group 11">
              <a:extLst>
                <a:ext uri="{FF2B5EF4-FFF2-40B4-BE49-F238E27FC236}">
                  <a16:creationId xmlns:a16="http://schemas.microsoft.com/office/drawing/2014/main" id="{0277B783-4266-4E47-88D2-8001E5998FDC}"/>
                </a:ext>
              </a:extLst>
            </p:cNvPr>
            <p:cNvGrpSpPr/>
            <p:nvPr/>
          </p:nvGrpSpPr>
          <p:grpSpPr>
            <a:xfrm>
              <a:off x="581955" y="1266219"/>
              <a:ext cx="4672581" cy="374904"/>
              <a:chOff x="259908" y="592899"/>
              <a:chExt cx="4267200" cy="383760"/>
            </a:xfrm>
          </p:grpSpPr>
          <p:sp>
            <p:nvSpPr>
              <p:cNvPr id="28" name="Rectangle: Rounded Corners 27">
                <a:extLst>
                  <a:ext uri="{FF2B5EF4-FFF2-40B4-BE49-F238E27FC236}">
                    <a16:creationId xmlns:a16="http://schemas.microsoft.com/office/drawing/2014/main" id="{91D7E8B0-F993-4510-9300-7BD00278F1D8}"/>
                  </a:ext>
                </a:extLst>
              </p:cNvPr>
              <p:cNvSpPr/>
              <p:nvPr/>
            </p:nvSpPr>
            <p:spPr>
              <a:xfrm>
                <a:off x="259908" y="592899"/>
                <a:ext cx="4267200" cy="383760"/>
              </a:xfrm>
              <a:prstGeom prst="roundRect">
                <a:avLst/>
              </a:prstGeom>
            </p:spPr>
            <p:style>
              <a:lnRef idx="2">
                <a:schemeClr val="lt1">
                  <a:hueOff val="0"/>
                  <a:satOff val="0"/>
                  <a:lumOff val="0"/>
                  <a:alphaOff val="0"/>
                </a:schemeClr>
              </a:lnRef>
              <a:fillRef idx="1">
                <a:schemeClr val="accent2">
                  <a:shade val="80000"/>
                  <a:hueOff val="58131"/>
                  <a:satOff val="-8649"/>
                  <a:lumOff val="6098"/>
                  <a:alphaOff val="0"/>
                </a:schemeClr>
              </a:fillRef>
              <a:effectRef idx="0">
                <a:schemeClr val="accent2">
                  <a:shade val="80000"/>
                  <a:hueOff val="58131"/>
                  <a:satOff val="-8649"/>
                  <a:lumOff val="6098"/>
                  <a:alphaOff val="0"/>
                </a:schemeClr>
              </a:effectRef>
              <a:fontRef idx="minor">
                <a:schemeClr val="lt1"/>
              </a:fontRef>
            </p:style>
            <p:txBody>
              <a:bodyPr/>
              <a:lstStyle/>
              <a:p>
                <a:endParaRPr lang="en-GB">
                  <a:solidFill>
                    <a:srgbClr val="003399"/>
                  </a:solidFill>
                </a:endParaRPr>
              </a:p>
            </p:txBody>
          </p:sp>
          <p:sp>
            <p:nvSpPr>
              <p:cNvPr id="29" name="Rectangle: Rounded Corners 4">
                <a:extLst>
                  <a:ext uri="{FF2B5EF4-FFF2-40B4-BE49-F238E27FC236}">
                    <a16:creationId xmlns:a16="http://schemas.microsoft.com/office/drawing/2014/main" id="{DE5A498D-B0C7-4660-B29D-1A3BC6EA74CB}"/>
                  </a:ext>
                </a:extLst>
              </p:cNvPr>
              <p:cNvSpPr txBox="1"/>
              <p:nvPr/>
            </p:nvSpPr>
            <p:spPr>
              <a:xfrm>
                <a:off x="278640" y="611633"/>
                <a:ext cx="4225447"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a:solidFill>
                      <a:srgbClr val="003399"/>
                    </a:solidFill>
                  </a:rPr>
                  <a:t>Taxonomia</a:t>
                </a:r>
              </a:p>
            </p:txBody>
          </p:sp>
        </p:grpSp>
      </p:grpSp>
      <p:pic>
        <p:nvPicPr>
          <p:cNvPr id="47" name="Content Placeholder 3" descr="A group of people standing in front of a computer&#10;&#10;Description automatically generated with medium confidence">
            <a:extLst>
              <a:ext uri="{FF2B5EF4-FFF2-40B4-BE49-F238E27FC236}">
                <a16:creationId xmlns:a16="http://schemas.microsoft.com/office/drawing/2014/main" id="{FB00B4DD-1BC1-44AC-9335-09B74118E1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36032" y="1923385"/>
            <a:ext cx="2629570" cy="1774959"/>
          </a:xfrm>
          <a:prstGeom prst="rect">
            <a:avLst/>
          </a:prstGeom>
          <a:noFill/>
          <a:ln w="38100">
            <a:solidFill>
              <a:srgbClr val="ACC700"/>
            </a:solidFill>
          </a:ln>
        </p:spPr>
      </p:pic>
      <p:sp>
        <p:nvSpPr>
          <p:cNvPr id="2" name="CaixaDeTexto 1">
            <a:extLst>
              <a:ext uri="{FF2B5EF4-FFF2-40B4-BE49-F238E27FC236}">
                <a16:creationId xmlns:a16="http://schemas.microsoft.com/office/drawing/2014/main" id="{1E745739-9549-49A1-8766-8FE842868942}"/>
              </a:ext>
            </a:extLst>
          </p:cNvPr>
          <p:cNvSpPr txBox="1"/>
          <p:nvPr/>
        </p:nvSpPr>
        <p:spPr>
          <a:xfrm>
            <a:off x="124941" y="4378090"/>
            <a:ext cx="2064989" cy="215444"/>
          </a:xfrm>
          <a:prstGeom prst="rect">
            <a:avLst/>
          </a:prstGeom>
          <a:noFill/>
        </p:spPr>
        <p:txBody>
          <a:bodyPr wrap="none" rtlCol="0">
            <a:spAutoFit/>
          </a:bodyPr>
          <a:lstStyle/>
          <a:p>
            <a:r>
              <a:rPr lang="pt-PT" sz="800" dirty="0">
                <a:solidFill>
                  <a:srgbClr val="003399"/>
                </a:solidFill>
              </a:rPr>
              <a:t>* SST – Segurança e Saúde no Trabalho</a:t>
            </a:r>
          </a:p>
        </p:txBody>
      </p:sp>
    </p:spTree>
    <p:extLst>
      <p:ext uri="{BB962C8B-B14F-4D97-AF65-F5344CB8AC3E}">
        <p14:creationId xmlns:p14="http://schemas.microsoft.com/office/powerpoint/2010/main" val="375106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hand with a blue circle and a finger pressing a button&#10;&#10;Description automatically generated">
            <a:extLst>
              <a:ext uri="{FF2B5EF4-FFF2-40B4-BE49-F238E27FC236}">
                <a16:creationId xmlns:a16="http://schemas.microsoft.com/office/drawing/2014/main" id="{EFA04028-DED2-4508-93B0-CC87FD707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05" y="955205"/>
            <a:ext cx="1708751" cy="1708751"/>
          </a:xfrm>
          <a:prstGeom prst="rect">
            <a:avLst/>
          </a:prstGeom>
        </p:spPr>
      </p:pic>
      <p:pic>
        <p:nvPicPr>
          <p:cNvPr id="7" name="Picture 6" descr="A computer with a screen on&#10;&#10;Description automatically generated">
            <a:extLst>
              <a:ext uri="{FF2B5EF4-FFF2-40B4-BE49-F238E27FC236}">
                <a16:creationId xmlns:a16="http://schemas.microsoft.com/office/drawing/2014/main" id="{8489CA9D-D157-4CC2-97DA-6C0008820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617" y="698760"/>
            <a:ext cx="3610163" cy="2221639"/>
          </a:xfrm>
          <a:prstGeom prst="rect">
            <a:avLst/>
          </a:prstGeom>
        </p:spPr>
      </p:pic>
      <p:sp>
        <p:nvSpPr>
          <p:cNvPr id="2" name="Title 1">
            <a:extLst>
              <a:ext uri="{FF2B5EF4-FFF2-40B4-BE49-F238E27FC236}">
                <a16:creationId xmlns:a16="http://schemas.microsoft.com/office/drawing/2014/main" id="{F99F63CB-EFAF-85BA-DEFE-BB707F00318E}"/>
              </a:ext>
            </a:extLst>
          </p:cNvPr>
          <p:cNvSpPr>
            <a:spLocks noGrp="1"/>
          </p:cNvSpPr>
          <p:nvPr>
            <p:ph type="title"/>
          </p:nvPr>
        </p:nvSpPr>
        <p:spPr>
          <a:xfrm>
            <a:off x="457200" y="147150"/>
            <a:ext cx="7559873" cy="367200"/>
          </a:xfrm>
        </p:spPr>
        <p:txBody>
          <a:bodyPr/>
          <a:lstStyle/>
          <a:p>
            <a:r>
              <a:rPr lang="pt-PT"/>
              <a:t>Informações adicionais</a:t>
            </a:r>
          </a:p>
        </p:txBody>
      </p:sp>
      <p:sp>
        <p:nvSpPr>
          <p:cNvPr id="5" name="Content Placeholder 2">
            <a:extLst>
              <a:ext uri="{FF2B5EF4-FFF2-40B4-BE49-F238E27FC236}">
                <a16:creationId xmlns:a16="http://schemas.microsoft.com/office/drawing/2014/main" id="{F567A181-C4B7-4D4B-8398-84F814A78CCF}"/>
              </a:ext>
            </a:extLst>
          </p:cNvPr>
          <p:cNvSpPr txBox="1">
            <a:spLocks/>
          </p:cNvSpPr>
          <p:nvPr/>
        </p:nvSpPr>
        <p:spPr>
          <a:xfrm>
            <a:off x="457200" y="2920399"/>
            <a:ext cx="8432194" cy="1708751"/>
          </a:xfrm>
          <a:prstGeom prst="rect">
            <a:avLst/>
          </a:prstGeom>
        </p:spPr>
        <p:txBody>
          <a:bodyPr vert="horz" lIns="0" tIns="45720" rIns="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a:buClr>
                <a:srgbClr val="ACC700"/>
              </a:buClr>
            </a:pPr>
            <a:r>
              <a:rPr lang="pt-PT" sz="1500" dirty="0">
                <a:solidFill>
                  <a:srgbClr val="ACC700"/>
                </a:solidFill>
              </a:rPr>
              <a:t>Consulte todos os conteúdos relacionados na área prioritária «Trabalho em plataformas digitais»: </a:t>
            </a:r>
          </a:p>
          <a:p>
            <a:pPr marL="0" indent="0">
              <a:buNone/>
            </a:pPr>
            <a:r>
              <a:rPr lang="pt-PT" sz="1500" b="0" dirty="0">
                <a:solidFill>
                  <a:srgbClr val="003399"/>
                </a:solidFill>
                <a:hlinkClick r:id="rId4">
                  <a:extLst>
                    <a:ext uri="{A12FA001-AC4F-418D-AE19-62706E023703}">
                      <ahyp:hlinkClr xmlns:ahyp="http://schemas.microsoft.com/office/drawing/2018/hyperlinkcolor" val="tx"/>
                    </a:ext>
                  </a:extLst>
                </a:hlinkClick>
              </a:rPr>
              <a:t>https://healthy-workplaces.osha.europa.eu/pt/about-topic/priority-area/digital-platform-work</a:t>
            </a:r>
          </a:p>
          <a:p>
            <a:pPr marL="0" indent="0">
              <a:buNone/>
            </a:pPr>
            <a:endParaRPr lang="en-GB" sz="1200" b="0" dirty="0"/>
          </a:p>
          <a:p>
            <a:pPr>
              <a:buClr>
                <a:srgbClr val="ACC700"/>
              </a:buClr>
            </a:pPr>
            <a:r>
              <a:rPr lang="pt-PT" sz="1500" dirty="0">
                <a:solidFill>
                  <a:srgbClr val="ACC700"/>
                </a:solidFill>
              </a:rPr>
              <a:t>Consulte todas as publicações sobre o tema: </a:t>
            </a:r>
          </a:p>
          <a:p>
            <a:pPr marL="0" indent="0">
              <a:buNone/>
            </a:pPr>
            <a:r>
              <a:rPr lang="pt-PT" sz="1500" b="0" dirty="0">
                <a:hlinkClick r:id="rId5"/>
              </a:rPr>
              <a:t>https://osha.europa.eu/en/publications-priority-area/digital-labour-platforms</a:t>
            </a:r>
          </a:p>
          <a:p>
            <a:endParaRPr lang="en-GB" sz="1500" b="0" dirty="0"/>
          </a:p>
        </p:txBody>
      </p:sp>
    </p:spTree>
    <p:extLst>
      <p:ext uri="{BB962C8B-B14F-4D97-AF65-F5344CB8AC3E}">
        <p14:creationId xmlns:p14="http://schemas.microsoft.com/office/powerpoint/2010/main" val="248826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DE3A2-BB33-9F5C-249E-344026F6842C}"/>
              </a:ext>
            </a:extLst>
          </p:cNvPr>
          <p:cNvSpPr>
            <a:spLocks noGrp="1"/>
          </p:cNvSpPr>
          <p:nvPr>
            <p:ph sz="half" idx="1"/>
          </p:nvPr>
        </p:nvSpPr>
        <p:spPr>
          <a:xfrm>
            <a:off x="450000" y="2714789"/>
            <a:ext cx="7560000" cy="1734750"/>
          </a:xfrm>
        </p:spPr>
        <p:txBody>
          <a:bodyPr>
            <a:normAutofit/>
          </a:bodyPr>
          <a:lstStyle/>
          <a:p>
            <a:pPr marL="0" indent="0" algn="just">
              <a:buNone/>
            </a:pPr>
            <a:r>
              <a:rPr lang="pt-BR" sz="1200" b="0" dirty="0"/>
              <a:t>Nem a Agência Europeia nem qualquer pessoa que aja em seu nome assumem responsabilidade por eventuais utilizações da informação que se segue.</a:t>
            </a:r>
          </a:p>
          <a:p>
            <a:pPr marL="0" indent="0">
              <a:buNone/>
            </a:pPr>
            <a:endParaRPr lang="pt-BR" sz="1200" b="0" dirty="0"/>
          </a:p>
          <a:p>
            <a:pPr marL="0" indent="0" algn="just">
              <a:buNone/>
            </a:pPr>
            <a:r>
              <a:rPr lang="pt-BR" sz="1200" b="0" dirty="0"/>
              <a:t>© Agência Europeia para a Segurança e Saúde no Trabalho, 2024</a:t>
            </a:r>
          </a:p>
          <a:p>
            <a:pPr marL="0" indent="0" algn="just">
              <a:buNone/>
            </a:pPr>
            <a:r>
              <a:rPr lang="pt-BR" sz="1200" b="0" dirty="0"/>
              <a:t>Reprodução autorizada mediante indicação da fonte.</a:t>
            </a:r>
          </a:p>
          <a:p>
            <a:pPr marL="0" indent="0" algn="just">
              <a:buNone/>
            </a:pPr>
            <a:r>
              <a:rPr lang="pt-BR" sz="1200" b="0" dirty="0"/>
              <a:t>A utilização ou reprodução de fotografias ou de outro material não protegido por direitos de autor da EU-OSHA deve ser autorizada diretamente pelos titulares dos direitos de autor.</a:t>
            </a:r>
          </a:p>
          <a:p>
            <a:endParaRPr lang="en-GB" dirty="0"/>
          </a:p>
        </p:txBody>
      </p:sp>
    </p:spTree>
    <p:extLst>
      <p:ext uri="{BB962C8B-B14F-4D97-AF65-F5344CB8AC3E}">
        <p14:creationId xmlns:p14="http://schemas.microsoft.com/office/powerpoint/2010/main" val="94356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pt-PT" sz="2400"/>
              <a:t>Definição do trabalho em plataformas digitais</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2416005"/>
            <a:ext cx="7786688" cy="1965029"/>
          </a:xfrm>
        </p:spPr>
        <p:txBody>
          <a:bodyPr wrap="square" lIns="0" tIns="0" rIns="0" bIns="0">
            <a:noAutofit/>
          </a:bodyPr>
          <a:lstStyle/>
          <a:p>
            <a:pPr marL="54000" indent="0">
              <a:buNone/>
            </a:pPr>
            <a:r>
              <a:rPr lang="pt-PT" sz="1600" dirty="0"/>
              <a:t>Trabalho em plataformas digitais </a:t>
            </a:r>
            <a:r>
              <a:rPr lang="pt-PT" sz="1600" i="1" dirty="0"/>
              <a:t>online</a:t>
            </a:r>
            <a:r>
              <a:rPr lang="pt-PT" sz="1600" dirty="0"/>
              <a:t> versus presencial:</a:t>
            </a:r>
          </a:p>
          <a:p>
            <a:pPr marL="54000" indent="0">
              <a:buNone/>
            </a:pPr>
            <a:r>
              <a:rPr lang="pt-PT" sz="1600" b="0" dirty="0"/>
              <a:t>As tarefas são sempre organizadas </a:t>
            </a:r>
            <a:r>
              <a:rPr lang="pt-PT" sz="1600" b="0" i="1" dirty="0"/>
              <a:t>online</a:t>
            </a:r>
            <a:r>
              <a:rPr lang="pt-PT" sz="1600" b="0" dirty="0"/>
              <a:t>, mas podem ser executadas virtualmente ou em ambiente físico, onde o trabalhador tenha que executar a sua tarefa presencialmente</a:t>
            </a:r>
          </a:p>
          <a:p>
            <a:pPr marL="54000" indent="0">
              <a:buNone/>
            </a:pPr>
            <a:r>
              <a:rPr lang="pt-PT" sz="1600" b="0" dirty="0">
                <a:solidFill>
                  <a:schemeClr val="accent2"/>
                </a:solidFill>
              </a:rPr>
              <a:t>Trabalho em plataformas digitais </a:t>
            </a:r>
            <a:r>
              <a:rPr lang="pt-PT" sz="1600" b="0" i="1" dirty="0">
                <a:solidFill>
                  <a:schemeClr val="accent2"/>
                </a:solidFill>
              </a:rPr>
              <a:t>online</a:t>
            </a:r>
            <a:r>
              <a:rPr lang="pt-PT" sz="1600" b="0" dirty="0">
                <a:solidFill>
                  <a:srgbClr val="FF0000"/>
                </a:solidFill>
              </a:rPr>
              <a:t> </a:t>
            </a:r>
            <a:r>
              <a:rPr lang="pt-PT" sz="1600" b="0" dirty="0">
                <a:solidFill>
                  <a:schemeClr val="accent2"/>
                </a:solidFill>
              </a:rPr>
              <a:t>ou presencial</a:t>
            </a:r>
          </a:p>
          <a:p>
            <a:r>
              <a:rPr lang="pt-PT" sz="1600" b="0" dirty="0"/>
              <a:t>Utiliza a gestão algorítmica </a:t>
            </a:r>
          </a:p>
          <a:p>
            <a:r>
              <a:rPr lang="pt-PT" sz="1600" b="0" dirty="0"/>
              <a:t>Geralmente, tem acordos de trabalho atípicos</a:t>
            </a:r>
          </a:p>
        </p:txBody>
      </p:sp>
      <p:sp>
        <p:nvSpPr>
          <p:cNvPr id="4" name="Content Placeholder 2">
            <a:extLst>
              <a:ext uri="{FF2B5EF4-FFF2-40B4-BE49-F238E27FC236}">
                <a16:creationId xmlns:a16="http://schemas.microsoft.com/office/drawing/2014/main" id="{7D97C9F5-FFC1-460F-8470-000CF68D9CBC}"/>
              </a:ext>
            </a:extLst>
          </p:cNvPr>
          <p:cNvSpPr txBox="1">
            <a:spLocks/>
          </p:cNvSpPr>
          <p:nvPr/>
        </p:nvSpPr>
        <p:spPr>
          <a:xfrm>
            <a:off x="1708019" y="1287505"/>
            <a:ext cx="6301855" cy="495576"/>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54000" indent="0">
              <a:buNone/>
            </a:pPr>
            <a:r>
              <a:rPr lang="pt-PT" sz="1600" i="1" dirty="0">
                <a:solidFill>
                  <a:srgbClr val="003399"/>
                </a:solidFill>
              </a:rPr>
              <a:t>«Todo o trabalho remunerado realizado através de/ou numa plataforma online</a:t>
            </a:r>
            <a:r>
              <a:rPr lang="pt-PT" sz="1600" i="1" dirty="0">
                <a:solidFill>
                  <a:srgbClr val="FF0000"/>
                </a:solidFill>
              </a:rPr>
              <a:t> </a:t>
            </a:r>
            <a:r>
              <a:rPr lang="pt-PT" sz="1600" i="1" dirty="0">
                <a:solidFill>
                  <a:srgbClr val="003399"/>
                </a:solidFill>
              </a:rPr>
              <a:t>ou mediado por ela»</a:t>
            </a:r>
          </a:p>
        </p:txBody>
      </p:sp>
      <p:pic>
        <p:nvPicPr>
          <p:cNvPr id="5" name="Picture 4" descr="A green outline of a file&#10;&#10;Description automatically generated">
            <a:extLst>
              <a:ext uri="{FF2B5EF4-FFF2-40B4-BE49-F238E27FC236}">
                <a16:creationId xmlns:a16="http://schemas.microsoft.com/office/drawing/2014/main" id="{94FEC37B-4B50-419E-B057-CEC96AB0F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62" y="855261"/>
            <a:ext cx="1319636" cy="1319636"/>
          </a:xfrm>
          <a:prstGeom prst="rect">
            <a:avLst/>
          </a:prstGeom>
        </p:spPr>
      </p:pic>
      <p:sp>
        <p:nvSpPr>
          <p:cNvPr id="6" name="Flowchart: Alternative Process 5">
            <a:extLst>
              <a:ext uri="{FF2B5EF4-FFF2-40B4-BE49-F238E27FC236}">
                <a16:creationId xmlns:a16="http://schemas.microsoft.com/office/drawing/2014/main" id="{E6FAB9B0-764F-4947-B9A2-028FFFB00997}"/>
              </a:ext>
            </a:extLst>
          </p:cNvPr>
          <p:cNvSpPr/>
          <p:nvPr/>
        </p:nvSpPr>
        <p:spPr>
          <a:xfrm>
            <a:off x="1596398" y="1139191"/>
            <a:ext cx="6647490" cy="811530"/>
          </a:xfrm>
          <a:prstGeom prst="flowChartAlternateProcess">
            <a:avLst/>
          </a:prstGeom>
          <a:noFill/>
          <a:ln>
            <a:solidFill>
              <a:srgbClr val="ACC7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29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p:txBody>
          <a:bodyPr lIns="0"/>
          <a:lstStyle/>
          <a:p>
            <a:r>
              <a:rPr lang="pt-PT" sz="2400"/>
              <a:t>Taxonomia</a:t>
            </a:r>
          </a:p>
        </p:txBody>
      </p:sp>
      <p:graphicFrame>
        <p:nvGraphicFramePr>
          <p:cNvPr id="6" name="Content Placeholder 5">
            <a:extLst>
              <a:ext uri="{FF2B5EF4-FFF2-40B4-BE49-F238E27FC236}">
                <a16:creationId xmlns:a16="http://schemas.microsoft.com/office/drawing/2014/main" id="{CB31E40E-13BC-4E62-8266-2CAFD795C447}"/>
              </a:ext>
            </a:extLst>
          </p:cNvPr>
          <p:cNvGraphicFramePr>
            <a:graphicFrameLocks noGrp="1"/>
          </p:cNvGraphicFramePr>
          <p:nvPr>
            <p:ph sz="half" idx="1"/>
            <p:extLst>
              <p:ext uri="{D42A27DB-BD31-4B8C-83A1-F6EECF244321}">
                <p14:modId xmlns:p14="http://schemas.microsoft.com/office/powerpoint/2010/main" val="3531357080"/>
              </p:ext>
            </p:extLst>
          </p:nvPr>
        </p:nvGraphicFramePr>
        <p:xfrm>
          <a:off x="450001" y="915989"/>
          <a:ext cx="8038679" cy="3366618"/>
        </p:xfrm>
        <a:graphic>
          <a:graphicData uri="http://schemas.openxmlformats.org/drawingml/2006/table">
            <a:tbl>
              <a:tblPr firstRow="1" firstCol="1" bandRow="1">
                <a:tableStyleId>{5C22544A-7EE6-4342-B048-85BDC9FD1C3A}</a:tableStyleId>
              </a:tblPr>
              <a:tblGrid>
                <a:gridCol w="1607736">
                  <a:extLst>
                    <a:ext uri="{9D8B030D-6E8A-4147-A177-3AD203B41FA5}">
                      <a16:colId xmlns:a16="http://schemas.microsoft.com/office/drawing/2014/main" val="3118775328"/>
                    </a:ext>
                  </a:extLst>
                </a:gridCol>
                <a:gridCol w="1607736">
                  <a:extLst>
                    <a:ext uri="{9D8B030D-6E8A-4147-A177-3AD203B41FA5}">
                      <a16:colId xmlns:a16="http://schemas.microsoft.com/office/drawing/2014/main" val="456132160"/>
                    </a:ext>
                  </a:extLst>
                </a:gridCol>
                <a:gridCol w="1470466">
                  <a:extLst>
                    <a:ext uri="{9D8B030D-6E8A-4147-A177-3AD203B41FA5}">
                      <a16:colId xmlns:a16="http://schemas.microsoft.com/office/drawing/2014/main" val="1233947968"/>
                    </a:ext>
                  </a:extLst>
                </a:gridCol>
                <a:gridCol w="1572099">
                  <a:extLst>
                    <a:ext uri="{9D8B030D-6E8A-4147-A177-3AD203B41FA5}">
                      <a16:colId xmlns:a16="http://schemas.microsoft.com/office/drawing/2014/main" val="989101955"/>
                    </a:ext>
                  </a:extLst>
                </a:gridCol>
                <a:gridCol w="1780642">
                  <a:extLst>
                    <a:ext uri="{9D8B030D-6E8A-4147-A177-3AD203B41FA5}">
                      <a16:colId xmlns:a16="http://schemas.microsoft.com/office/drawing/2014/main" val="4129353007"/>
                    </a:ext>
                  </a:extLst>
                </a:gridCol>
              </a:tblGrid>
              <a:tr h="303639">
                <a:tc rowSpan="2">
                  <a:txBody>
                    <a:bodyPr/>
                    <a:lstStyle/>
                    <a:p>
                      <a:pPr marL="68580" algn="just">
                        <a:lnSpc>
                          <a:spcPts val="1200"/>
                        </a:lnSpc>
                        <a:spcBef>
                          <a:spcPts val="600"/>
                        </a:spcBef>
                        <a:spcAft>
                          <a:spcPts val="600"/>
                        </a:spcAft>
                      </a:pPr>
                      <a:r>
                        <a:rPr lang="pt-PT" sz="1200">
                          <a:effectLst/>
                        </a:rPr>
                        <a:t>Dimensões</a:t>
                      </a:r>
                    </a:p>
                  </a:txBody>
                  <a:tcPr marL="68580" marR="68580" marT="0" marB="0" anchor="ctr"/>
                </a:tc>
                <a:tc gridSpan="4">
                  <a:txBody>
                    <a:bodyPr/>
                    <a:lstStyle/>
                    <a:p>
                      <a:pPr marL="68580" algn="ctr">
                        <a:lnSpc>
                          <a:spcPts val="1200"/>
                        </a:lnSpc>
                        <a:spcBef>
                          <a:spcPts val="600"/>
                        </a:spcBef>
                        <a:spcAft>
                          <a:spcPts val="600"/>
                        </a:spcAft>
                      </a:pPr>
                      <a:r>
                        <a:rPr lang="pt-PT" sz="1400">
                          <a:effectLst/>
                        </a:rPr>
                        <a:t>Tipo de trabalho em plataformas digitais</a:t>
                      </a:r>
                    </a:p>
                  </a:txBody>
                  <a:tcPr marL="68580" marR="68580" marT="0" marB="0" anchor="ct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4179534883"/>
                  </a:ext>
                </a:extLst>
              </a:tr>
              <a:tr h="303639">
                <a:tc vMerge="1">
                  <a:txBody>
                    <a:bodyPr/>
                    <a:lstStyle/>
                    <a:p>
                      <a:endParaRPr lang="nl-BE"/>
                    </a:p>
                  </a:txBody>
                  <a:tcPr/>
                </a:tc>
                <a:tc>
                  <a:txBody>
                    <a:bodyPr/>
                    <a:lstStyle/>
                    <a:p>
                      <a:pPr marL="68580" algn="ctr">
                        <a:lnSpc>
                          <a:spcPts val="1200"/>
                        </a:lnSpc>
                        <a:spcBef>
                          <a:spcPts val="600"/>
                        </a:spcBef>
                        <a:spcAft>
                          <a:spcPts val="600"/>
                        </a:spcAft>
                      </a:pPr>
                      <a:r>
                        <a:rPr lang="pt-PT" sz="1200" b="1">
                          <a:effectLst/>
                        </a:rPr>
                        <a:t>Tipo 1 </a:t>
                      </a:r>
                    </a:p>
                  </a:txBody>
                  <a:tcPr marL="68580" marR="68580" marT="0" marB="0" anchor="ctr"/>
                </a:tc>
                <a:tc>
                  <a:txBody>
                    <a:bodyPr/>
                    <a:lstStyle/>
                    <a:p>
                      <a:pPr marL="68580" algn="ctr">
                        <a:lnSpc>
                          <a:spcPts val="1200"/>
                        </a:lnSpc>
                        <a:spcBef>
                          <a:spcPts val="600"/>
                        </a:spcBef>
                        <a:spcAft>
                          <a:spcPts val="600"/>
                        </a:spcAft>
                      </a:pPr>
                      <a:r>
                        <a:rPr lang="pt-PT" sz="1200" b="1">
                          <a:effectLst/>
                        </a:rPr>
                        <a:t>Tipo 2</a:t>
                      </a:r>
                    </a:p>
                  </a:txBody>
                  <a:tcPr marL="68580" marR="68580" marT="0" marB="0" anchor="ctr"/>
                </a:tc>
                <a:tc>
                  <a:txBody>
                    <a:bodyPr/>
                    <a:lstStyle/>
                    <a:p>
                      <a:pPr marL="68580" algn="ctr">
                        <a:lnSpc>
                          <a:spcPts val="1200"/>
                        </a:lnSpc>
                        <a:spcBef>
                          <a:spcPts val="600"/>
                        </a:spcBef>
                        <a:spcAft>
                          <a:spcPts val="600"/>
                        </a:spcAft>
                      </a:pPr>
                      <a:r>
                        <a:rPr lang="pt-PT" sz="1200" b="1">
                          <a:effectLst/>
                        </a:rPr>
                        <a:t>Tipo 3</a:t>
                      </a:r>
                    </a:p>
                  </a:txBody>
                  <a:tcPr marL="68580" marR="68580" marT="0" marB="0" anchor="ctr"/>
                </a:tc>
                <a:tc>
                  <a:txBody>
                    <a:bodyPr/>
                    <a:lstStyle/>
                    <a:p>
                      <a:pPr marL="68580" algn="ctr">
                        <a:lnSpc>
                          <a:spcPts val="1200"/>
                        </a:lnSpc>
                        <a:spcBef>
                          <a:spcPts val="600"/>
                        </a:spcBef>
                        <a:spcAft>
                          <a:spcPts val="600"/>
                        </a:spcAft>
                      </a:pPr>
                      <a:r>
                        <a:rPr lang="pt-PT" sz="1200" b="1">
                          <a:effectLst/>
                        </a:rPr>
                        <a:t>Tipo 4</a:t>
                      </a:r>
                    </a:p>
                  </a:txBody>
                  <a:tcPr marL="68580" marR="68580" marT="0" marB="0" anchor="ctr"/>
                </a:tc>
                <a:extLst>
                  <a:ext uri="{0D108BD9-81ED-4DB2-BD59-A6C34878D82A}">
                    <a16:rowId xmlns:a16="http://schemas.microsoft.com/office/drawing/2014/main" val="2362395218"/>
                  </a:ext>
                </a:extLst>
              </a:tr>
              <a:tr h="540664">
                <a:tc>
                  <a:txBody>
                    <a:bodyPr/>
                    <a:lstStyle/>
                    <a:p>
                      <a:pPr marL="68580" algn="l">
                        <a:lnSpc>
                          <a:spcPts val="1200"/>
                        </a:lnSpc>
                        <a:spcBef>
                          <a:spcPts val="600"/>
                        </a:spcBef>
                        <a:spcAft>
                          <a:spcPts val="600"/>
                        </a:spcAft>
                      </a:pPr>
                      <a:r>
                        <a:rPr lang="pt-PT" sz="1100" dirty="0">
                          <a:effectLst/>
                        </a:rPr>
                        <a:t>Formato da prestação laboral</a:t>
                      </a:r>
                    </a:p>
                  </a:txBody>
                  <a:tcPr marL="68580" marR="68580" marT="0" marB="0" anchor="ctr"/>
                </a:tc>
                <a:tc>
                  <a:txBody>
                    <a:bodyPr/>
                    <a:lstStyle/>
                    <a:p>
                      <a:pPr marL="68580" algn="ctr">
                        <a:lnSpc>
                          <a:spcPts val="1200"/>
                        </a:lnSpc>
                        <a:spcBef>
                          <a:spcPts val="600"/>
                        </a:spcBef>
                        <a:spcAft>
                          <a:spcPts val="600"/>
                        </a:spcAft>
                      </a:pPr>
                      <a:r>
                        <a:rPr lang="pt-PT" sz="1200">
                          <a:effectLst/>
                        </a:rPr>
                        <a:t>No local</a:t>
                      </a:r>
                    </a:p>
                  </a:txBody>
                  <a:tcPr marL="68580" marR="68580" marT="0" marB="0" anchor="ctr"/>
                </a:tc>
                <a:tc>
                  <a:txBody>
                    <a:bodyPr/>
                    <a:lstStyle/>
                    <a:p>
                      <a:pPr marL="68580" algn="ctr">
                        <a:lnSpc>
                          <a:spcPts val="1200"/>
                        </a:lnSpc>
                        <a:spcBef>
                          <a:spcPts val="600"/>
                        </a:spcBef>
                        <a:spcAft>
                          <a:spcPts val="600"/>
                        </a:spcAft>
                      </a:pPr>
                      <a:r>
                        <a:rPr lang="pt-PT" sz="1200" dirty="0">
                          <a:effectLst/>
                        </a:rPr>
                        <a:t>No local</a:t>
                      </a:r>
                    </a:p>
                  </a:txBody>
                  <a:tcPr marL="68580" marR="68580" marT="0" marB="0" anchor="ctr"/>
                </a:tc>
                <a:tc>
                  <a:txBody>
                    <a:bodyPr/>
                    <a:lstStyle/>
                    <a:p>
                      <a:pPr marL="68580" algn="ctr">
                        <a:lnSpc>
                          <a:spcPts val="1200"/>
                        </a:lnSpc>
                        <a:spcBef>
                          <a:spcPts val="600"/>
                        </a:spcBef>
                        <a:spcAft>
                          <a:spcPts val="600"/>
                        </a:spcAft>
                      </a:pPr>
                      <a:r>
                        <a:rPr lang="pt-PT" sz="1200" i="1" kern="1200" dirty="0">
                          <a:solidFill>
                            <a:schemeClr val="dk1"/>
                          </a:solidFill>
                          <a:effectLst/>
                          <a:latin typeface="+mn-lt"/>
                          <a:ea typeface="+mn-ea"/>
                          <a:cs typeface="+mn-cs"/>
                        </a:rPr>
                        <a:t>Online</a:t>
                      </a:r>
                    </a:p>
                  </a:txBody>
                  <a:tcPr marL="68580" marR="68580" marT="0" marB="0" anchor="ctr"/>
                </a:tc>
                <a:tc>
                  <a:txBody>
                    <a:bodyPr/>
                    <a:lstStyle/>
                    <a:p>
                      <a:pPr marL="68580" algn="ctr">
                        <a:lnSpc>
                          <a:spcPts val="1200"/>
                        </a:lnSpc>
                        <a:spcBef>
                          <a:spcPts val="600"/>
                        </a:spcBef>
                        <a:spcAft>
                          <a:spcPts val="600"/>
                        </a:spcAft>
                      </a:pPr>
                      <a:r>
                        <a:rPr lang="pt-PT" sz="1200" i="1" kern="1200" dirty="0">
                          <a:solidFill>
                            <a:schemeClr val="dk1"/>
                          </a:solidFill>
                          <a:effectLst/>
                          <a:latin typeface="+mn-lt"/>
                          <a:ea typeface="+mn-ea"/>
                          <a:cs typeface="+mn-cs"/>
                        </a:rPr>
                        <a:t>Online</a:t>
                      </a:r>
                      <a:endParaRPr lang="pt-PT" sz="1200" i="1" dirty="0">
                        <a:solidFill>
                          <a:srgbClr val="FF0000"/>
                        </a:solidFill>
                        <a:effectLst/>
                      </a:endParaRPr>
                    </a:p>
                  </a:txBody>
                  <a:tcPr marL="68580" marR="68580" marT="0" marB="0" anchor="ctr"/>
                </a:tc>
                <a:extLst>
                  <a:ext uri="{0D108BD9-81ED-4DB2-BD59-A6C34878D82A}">
                    <a16:rowId xmlns:a16="http://schemas.microsoft.com/office/drawing/2014/main" val="3232524802"/>
                  </a:ext>
                </a:extLst>
              </a:tr>
              <a:tr h="681542">
                <a:tc>
                  <a:txBody>
                    <a:bodyPr/>
                    <a:lstStyle/>
                    <a:p>
                      <a:pPr marL="68580" algn="l">
                        <a:lnSpc>
                          <a:spcPts val="1200"/>
                        </a:lnSpc>
                        <a:spcBef>
                          <a:spcPts val="600"/>
                        </a:spcBef>
                        <a:spcAft>
                          <a:spcPts val="600"/>
                        </a:spcAft>
                      </a:pPr>
                      <a:r>
                        <a:rPr lang="pt-PT" sz="1100" dirty="0">
                          <a:effectLst/>
                        </a:rPr>
                        <a:t>Nível de competências necessário para realizar as tarefas</a:t>
                      </a:r>
                    </a:p>
                  </a:txBody>
                  <a:tcPr marL="68580" marR="68580" marT="0" marB="0" anchor="ctr"/>
                </a:tc>
                <a:tc>
                  <a:txBody>
                    <a:bodyPr/>
                    <a:lstStyle/>
                    <a:p>
                      <a:pPr marL="68580" algn="ctr">
                        <a:lnSpc>
                          <a:spcPts val="1200"/>
                        </a:lnSpc>
                        <a:spcBef>
                          <a:spcPts val="600"/>
                        </a:spcBef>
                        <a:spcAft>
                          <a:spcPts val="600"/>
                        </a:spcAft>
                      </a:pPr>
                      <a:r>
                        <a:rPr lang="pt-PT" sz="1200" dirty="0">
                          <a:effectLst/>
                        </a:rPr>
                        <a:t>Baixo</a:t>
                      </a:r>
                    </a:p>
                  </a:txBody>
                  <a:tcPr marL="68580" marR="68580" marT="0" marB="0" anchor="ctr"/>
                </a:tc>
                <a:tc>
                  <a:txBody>
                    <a:bodyPr/>
                    <a:lstStyle/>
                    <a:p>
                      <a:pPr marL="68580" algn="ctr">
                        <a:lnSpc>
                          <a:spcPts val="1200"/>
                        </a:lnSpc>
                        <a:spcBef>
                          <a:spcPts val="600"/>
                        </a:spcBef>
                        <a:spcAft>
                          <a:spcPts val="600"/>
                        </a:spcAft>
                      </a:pPr>
                      <a:r>
                        <a:rPr lang="pt-PT" sz="1200" dirty="0">
                          <a:effectLst/>
                        </a:rPr>
                        <a:t>Elevado</a:t>
                      </a:r>
                    </a:p>
                  </a:txBody>
                  <a:tcPr marL="68580" marR="68580" marT="0" marB="0" anchor="ctr"/>
                </a:tc>
                <a:tc>
                  <a:txBody>
                    <a:bodyPr/>
                    <a:lstStyle/>
                    <a:p>
                      <a:pPr marL="68580" algn="ctr">
                        <a:lnSpc>
                          <a:spcPts val="1200"/>
                        </a:lnSpc>
                        <a:spcBef>
                          <a:spcPts val="600"/>
                        </a:spcBef>
                        <a:spcAft>
                          <a:spcPts val="600"/>
                        </a:spcAft>
                      </a:pPr>
                      <a:r>
                        <a:rPr lang="pt-PT" sz="1200" dirty="0">
                          <a:effectLst/>
                        </a:rPr>
                        <a:t>Baixo</a:t>
                      </a:r>
                    </a:p>
                  </a:txBody>
                  <a:tcPr marL="68580" marR="68580" marT="0" marB="0" anchor="ctr"/>
                </a:tc>
                <a:tc>
                  <a:txBody>
                    <a:bodyPr/>
                    <a:lstStyle/>
                    <a:p>
                      <a:pPr marL="68580" algn="ctr">
                        <a:lnSpc>
                          <a:spcPts val="1200"/>
                        </a:lnSpc>
                        <a:spcBef>
                          <a:spcPts val="600"/>
                        </a:spcBef>
                        <a:spcAft>
                          <a:spcPts val="600"/>
                        </a:spcAft>
                      </a:pPr>
                      <a:r>
                        <a:rPr lang="pt-PT" sz="1200" dirty="0">
                          <a:effectLst/>
                        </a:rPr>
                        <a:t>Elevado</a:t>
                      </a:r>
                    </a:p>
                  </a:txBody>
                  <a:tcPr marL="68580" marR="68580" marT="0" marB="0" anchor="ctr"/>
                </a:tc>
                <a:extLst>
                  <a:ext uri="{0D108BD9-81ED-4DB2-BD59-A6C34878D82A}">
                    <a16:rowId xmlns:a16="http://schemas.microsoft.com/office/drawing/2014/main" val="3061965575"/>
                  </a:ext>
                </a:extLst>
              </a:tr>
              <a:tr h="768567">
                <a:tc>
                  <a:txBody>
                    <a:bodyPr/>
                    <a:lstStyle/>
                    <a:p>
                      <a:pPr marL="68580" algn="l">
                        <a:lnSpc>
                          <a:spcPts val="1200"/>
                        </a:lnSpc>
                        <a:spcBef>
                          <a:spcPts val="600"/>
                        </a:spcBef>
                        <a:spcAft>
                          <a:spcPts val="600"/>
                        </a:spcAft>
                      </a:pPr>
                      <a:r>
                        <a:rPr lang="pt-PT" sz="1100" dirty="0">
                          <a:effectLst/>
                        </a:rPr>
                        <a:t>Nível de controlo exercido pela plataforma de trabalho digital</a:t>
                      </a:r>
                    </a:p>
                  </a:txBody>
                  <a:tcPr marL="68580" marR="68580" marT="0" marB="0" anchor="ctr"/>
                </a:tc>
                <a:tc>
                  <a:txBody>
                    <a:bodyPr/>
                    <a:lstStyle/>
                    <a:p>
                      <a:pPr marL="68580" algn="ctr">
                        <a:lnSpc>
                          <a:spcPts val="1200"/>
                        </a:lnSpc>
                        <a:spcBef>
                          <a:spcPts val="600"/>
                        </a:spcBef>
                        <a:spcAft>
                          <a:spcPts val="600"/>
                        </a:spcAft>
                      </a:pPr>
                      <a:r>
                        <a:rPr lang="pt-PT" sz="1200">
                          <a:effectLst/>
                        </a:rPr>
                        <a:t>Elevado</a:t>
                      </a:r>
                    </a:p>
                  </a:txBody>
                  <a:tcPr marL="68580" marR="68580" marT="0" marB="0" anchor="ctr"/>
                </a:tc>
                <a:tc>
                  <a:txBody>
                    <a:bodyPr/>
                    <a:lstStyle/>
                    <a:p>
                      <a:pPr marL="68580" algn="ctr">
                        <a:lnSpc>
                          <a:spcPts val="1200"/>
                        </a:lnSpc>
                        <a:spcBef>
                          <a:spcPts val="600"/>
                        </a:spcBef>
                        <a:spcAft>
                          <a:spcPts val="600"/>
                        </a:spcAft>
                      </a:pPr>
                      <a:r>
                        <a:rPr lang="pt-PT" sz="1200">
                          <a:effectLst/>
                        </a:rPr>
                        <a:t>Moderado</a:t>
                      </a:r>
                    </a:p>
                  </a:txBody>
                  <a:tcPr marL="68580" marR="68580" marT="0" marB="0" anchor="ctr"/>
                </a:tc>
                <a:tc>
                  <a:txBody>
                    <a:bodyPr/>
                    <a:lstStyle/>
                    <a:p>
                      <a:pPr marL="68580" algn="ctr">
                        <a:lnSpc>
                          <a:spcPts val="1200"/>
                        </a:lnSpc>
                        <a:spcBef>
                          <a:spcPts val="600"/>
                        </a:spcBef>
                        <a:spcAft>
                          <a:spcPts val="600"/>
                        </a:spcAft>
                      </a:pPr>
                      <a:r>
                        <a:rPr lang="pt-PT" sz="1200" dirty="0">
                          <a:effectLst/>
                        </a:rPr>
                        <a:t>Elevado</a:t>
                      </a:r>
                    </a:p>
                  </a:txBody>
                  <a:tcPr marL="68580" marR="68580" marT="0" marB="0" anchor="ctr"/>
                </a:tc>
                <a:tc>
                  <a:txBody>
                    <a:bodyPr/>
                    <a:lstStyle/>
                    <a:p>
                      <a:pPr marL="68580" algn="ctr">
                        <a:lnSpc>
                          <a:spcPts val="1200"/>
                        </a:lnSpc>
                        <a:spcBef>
                          <a:spcPts val="600"/>
                        </a:spcBef>
                        <a:spcAft>
                          <a:spcPts val="600"/>
                        </a:spcAft>
                      </a:pPr>
                      <a:r>
                        <a:rPr lang="pt-PT" sz="1200">
                          <a:effectLst/>
                        </a:rPr>
                        <a:t>Baixo</a:t>
                      </a:r>
                    </a:p>
                  </a:txBody>
                  <a:tcPr marL="68580" marR="68580" marT="0" marB="0" anchor="ctr"/>
                </a:tc>
                <a:extLst>
                  <a:ext uri="{0D108BD9-81ED-4DB2-BD59-A6C34878D82A}">
                    <a16:rowId xmlns:a16="http://schemas.microsoft.com/office/drawing/2014/main" val="2595955410"/>
                  </a:ext>
                </a:extLst>
              </a:tr>
              <a:tr h="768567">
                <a:tc>
                  <a:txBody>
                    <a:bodyPr/>
                    <a:lstStyle/>
                    <a:p>
                      <a:pPr marL="68580" algn="l">
                        <a:lnSpc>
                          <a:spcPts val="1200"/>
                        </a:lnSpc>
                        <a:spcBef>
                          <a:spcPts val="600"/>
                        </a:spcBef>
                        <a:spcAft>
                          <a:spcPts val="600"/>
                        </a:spcAft>
                      </a:pPr>
                      <a:r>
                        <a:rPr lang="pt-PT" sz="1200" noProof="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EXEMPLO</a:t>
                      </a:r>
                    </a:p>
                  </a:txBody>
                  <a:tcPr marL="68580" marR="68580" marT="0" marB="0" anchor="ctr">
                    <a:solidFill>
                      <a:schemeClr val="accent6"/>
                    </a:solidFill>
                  </a:tcPr>
                </a:tc>
                <a:tc>
                  <a:txBody>
                    <a:bodyPr/>
                    <a:lstStyle/>
                    <a:p>
                      <a:pPr marL="68580" algn="ctr">
                        <a:lnSpc>
                          <a:spcPts val="1200"/>
                        </a:lnSpc>
                        <a:spcBef>
                          <a:spcPts val="600"/>
                        </a:spcBef>
                        <a:spcAft>
                          <a:spcPts val="600"/>
                        </a:spcAft>
                      </a:pPr>
                      <a:r>
                        <a:rPr lang="pt-PT" sz="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Entrega de encomendas</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pt-PT"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Trabalho polivalente</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pt-PT" sz="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Revisão de conteúdos </a:t>
                      </a:r>
                      <a:r>
                        <a:rPr lang="pt-PT" sz="1200" i="1" kern="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online</a:t>
                      </a:r>
                    </a:p>
                  </a:txBody>
                  <a:tcPr marL="68580" marR="68580" marT="0" marB="0" anchor="ctr">
                    <a:solidFill>
                      <a:schemeClr val="accent6">
                        <a:lumMod val="20000"/>
                        <a:lumOff val="80000"/>
                      </a:schemeClr>
                    </a:solidFill>
                  </a:tcPr>
                </a:tc>
                <a:tc>
                  <a:txBody>
                    <a:bodyPr/>
                    <a:lstStyle/>
                    <a:p>
                      <a:pPr marL="68580" algn="ctr">
                        <a:lnSpc>
                          <a:spcPct val="100000"/>
                        </a:lnSpc>
                        <a:spcBef>
                          <a:spcPts val="0"/>
                        </a:spcBef>
                        <a:spcAft>
                          <a:spcPts val="0"/>
                        </a:spcAft>
                      </a:pPr>
                      <a:r>
                        <a:rPr lang="pt-PT" sz="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Programação</a:t>
                      </a:r>
                    </a:p>
                    <a:p>
                      <a:pPr marL="68580" algn="ctr">
                        <a:lnSpc>
                          <a:spcPct val="100000"/>
                        </a:lnSpc>
                        <a:spcBef>
                          <a:spcPts val="0"/>
                        </a:spcBef>
                        <a:spcAft>
                          <a:spcPts val="0"/>
                        </a:spcAft>
                      </a:pPr>
                      <a:r>
                        <a:rPr lang="pt-PT" sz="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 remota</a:t>
                      </a:r>
                    </a:p>
                  </a:txBody>
                  <a:tcPr marL="68580" marR="68580" marT="0" marB="0" anchor="ctr">
                    <a:solidFill>
                      <a:schemeClr val="accent6">
                        <a:lumMod val="20000"/>
                        <a:lumOff val="80000"/>
                      </a:schemeClr>
                    </a:solidFill>
                  </a:tcPr>
                </a:tc>
                <a:extLst>
                  <a:ext uri="{0D108BD9-81ED-4DB2-BD59-A6C34878D82A}">
                    <a16:rowId xmlns:a16="http://schemas.microsoft.com/office/drawing/2014/main" val="3048110080"/>
                  </a:ext>
                </a:extLst>
              </a:tr>
            </a:tbl>
          </a:graphicData>
        </a:graphic>
      </p:graphicFrame>
    </p:spTree>
    <p:extLst>
      <p:ext uri="{BB962C8B-B14F-4D97-AF65-F5344CB8AC3E}">
        <p14:creationId xmlns:p14="http://schemas.microsoft.com/office/powerpoint/2010/main" val="219517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685999" cy="367200"/>
          </a:xfrm>
        </p:spPr>
        <p:txBody>
          <a:bodyPr lIns="0"/>
          <a:lstStyle/>
          <a:p>
            <a:r>
              <a:rPr lang="pt-PT" sz="2000" dirty="0"/>
              <a:t>Factos e números: trabalhadores por tipo de trabalho e setor</a:t>
            </a:r>
          </a:p>
        </p:txBody>
      </p:sp>
      <p:graphicFrame>
        <p:nvGraphicFramePr>
          <p:cNvPr id="4" name="Content Placeholder 3"/>
          <p:cNvGraphicFramePr>
            <a:graphicFrameLocks noGrp="1"/>
          </p:cNvGraphicFramePr>
          <p:nvPr>
            <p:ph sz="half" idx="1"/>
          </p:nvPr>
        </p:nvGraphicFramePr>
        <p:xfrm>
          <a:off x="13647" y="2065722"/>
          <a:ext cx="2655785" cy="1716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2559" y="3852144"/>
            <a:ext cx="2735451" cy="230832"/>
          </a:xfrm>
          <a:prstGeom prst="rect">
            <a:avLst/>
          </a:prstGeom>
          <a:noFill/>
        </p:spPr>
        <p:txBody>
          <a:bodyPr wrap="square" rtlCol="0">
            <a:spAutoFit/>
          </a:bodyPr>
          <a:lstStyle/>
          <a:p>
            <a:r>
              <a:rPr lang="pt-PT" sz="900" i="1" dirty="0">
                <a:solidFill>
                  <a:schemeClr val="bg1">
                    <a:lumMod val="50000"/>
                  </a:schemeClr>
                </a:solidFill>
              </a:rPr>
              <a:t>Fonte: Tomar o pulso à SST, 2022 - EU-OSHA </a:t>
            </a:r>
          </a:p>
        </p:txBody>
      </p:sp>
      <p:sp>
        <p:nvSpPr>
          <p:cNvPr id="9" name="TextBox 8">
            <a:extLst>
              <a:ext uri="{FF2B5EF4-FFF2-40B4-BE49-F238E27FC236}">
                <a16:creationId xmlns:a16="http://schemas.microsoft.com/office/drawing/2014/main" id="{5A822729-26CC-39E8-C876-277302340C24}"/>
              </a:ext>
            </a:extLst>
          </p:cNvPr>
          <p:cNvSpPr txBox="1"/>
          <p:nvPr/>
        </p:nvSpPr>
        <p:spPr>
          <a:xfrm>
            <a:off x="182444" y="1071102"/>
            <a:ext cx="2359156" cy="884070"/>
          </a:xfrm>
          <a:prstGeom prst="rect">
            <a:avLst/>
          </a:prstGeom>
          <a:solidFill>
            <a:srgbClr val="003399"/>
          </a:solidFill>
        </p:spPr>
        <p:txBody>
          <a:bodyPr wrap="square" lIns="0" tIns="72000" rIns="0" bIns="72000" rtlCol="0">
            <a:spAutoFit/>
          </a:bodyPr>
          <a:lstStyle>
            <a:defPPr>
              <a:defRPr lang="en-US"/>
            </a:defPPr>
            <a:lvl1pPr marL="342900" indent="-227013">
              <a:buFont typeface="Arial" panose="020B0604020202020204" pitchFamily="34" charset="0"/>
              <a:buChar char="•"/>
              <a:defRPr sz="1600" b="1">
                <a:solidFill>
                  <a:schemeClr val="bg1"/>
                </a:solidFill>
              </a:defRPr>
            </a:lvl1pPr>
          </a:lstStyle>
          <a:p>
            <a:pPr marL="115887" indent="0">
              <a:buNone/>
            </a:pPr>
            <a:r>
              <a:rPr lang="pt-PT" sz="1200" dirty="0"/>
              <a:t>6 % dos trabalhadores na UE auferiram a maioria ou parte dos seus rendimentos através de uma plataforma digital</a:t>
            </a:r>
          </a:p>
        </p:txBody>
      </p:sp>
      <p:graphicFrame>
        <p:nvGraphicFramePr>
          <p:cNvPr id="7" name="Chart 6">
            <a:extLst>
              <a:ext uri="{FF2B5EF4-FFF2-40B4-BE49-F238E27FC236}">
                <a16:creationId xmlns:a16="http://schemas.microsoft.com/office/drawing/2014/main" id="{3900262A-3AE9-4A42-984D-E6F9A691B363}"/>
              </a:ext>
            </a:extLst>
          </p:cNvPr>
          <p:cNvGraphicFramePr>
            <a:graphicFrameLocks/>
          </p:cNvGraphicFramePr>
          <p:nvPr/>
        </p:nvGraphicFramePr>
        <p:xfrm>
          <a:off x="2606722" y="73455"/>
          <a:ext cx="6189259" cy="3811176"/>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5239E47D-E004-4951-9561-54E1A174792F}"/>
              </a:ext>
            </a:extLst>
          </p:cNvPr>
          <p:cNvGrpSpPr/>
          <p:nvPr/>
        </p:nvGrpSpPr>
        <p:grpSpPr>
          <a:xfrm>
            <a:off x="2669432" y="3837982"/>
            <a:ext cx="6126588" cy="842368"/>
            <a:chOff x="2617053" y="3781409"/>
            <a:chExt cx="6831250" cy="926678"/>
          </a:xfrm>
        </p:grpSpPr>
        <p:sp>
          <p:nvSpPr>
            <p:cNvPr id="3" name="TextBox 2">
              <a:extLst>
                <a:ext uri="{FF2B5EF4-FFF2-40B4-BE49-F238E27FC236}">
                  <a16:creationId xmlns:a16="http://schemas.microsoft.com/office/drawing/2014/main" id="{079621B5-05BF-4F43-9366-6EFC828BF5F9}"/>
                </a:ext>
              </a:extLst>
            </p:cNvPr>
            <p:cNvSpPr txBox="1"/>
            <p:nvPr/>
          </p:nvSpPr>
          <p:spPr>
            <a:xfrm>
              <a:off x="3605016" y="4555726"/>
              <a:ext cx="2347897" cy="152361"/>
            </a:xfrm>
            <a:prstGeom prst="rect">
              <a:avLst/>
            </a:prstGeom>
            <a:solidFill>
              <a:schemeClr val="bg1"/>
            </a:solidFill>
          </p:spPr>
          <p:txBody>
            <a:bodyPr wrap="none" lIns="0" tIns="0" rIns="91440" bIns="0" rtlCol="0">
              <a:spAutoFit/>
            </a:bodyPr>
            <a:lstStyle/>
            <a:p>
              <a:r>
                <a:rPr lang="pt-PT" sz="900" dirty="0">
                  <a:solidFill>
                    <a:schemeClr val="tx1">
                      <a:lumMod val="65000"/>
                      <a:lumOff val="35000"/>
                    </a:schemeClr>
                  </a:solidFill>
                </a:rPr>
                <a:t>Trabalho </a:t>
              </a:r>
              <a:r>
                <a:rPr lang="pt-PT" sz="900" i="1" dirty="0">
                  <a:solidFill>
                    <a:schemeClr val="tx1">
                      <a:lumMod val="65000"/>
                      <a:lumOff val="35000"/>
                    </a:schemeClr>
                  </a:solidFill>
                </a:rPr>
                <a:t>online</a:t>
              </a:r>
              <a:r>
                <a:rPr lang="pt-PT" sz="900" dirty="0">
                  <a:solidFill>
                    <a:srgbClr val="FF0000"/>
                  </a:solidFill>
                </a:rPr>
                <a:t> </a:t>
              </a:r>
              <a:r>
                <a:rPr lang="pt-PT" sz="900" dirty="0">
                  <a:solidFill>
                    <a:schemeClr val="tx1">
                      <a:lumMod val="65000"/>
                      <a:lumOff val="35000"/>
                    </a:schemeClr>
                  </a:solidFill>
                </a:rPr>
                <a:t>em plataformas digitais</a:t>
              </a:r>
            </a:p>
          </p:txBody>
        </p:sp>
        <p:sp>
          <p:nvSpPr>
            <p:cNvPr id="10" name="TextBox 9">
              <a:extLst>
                <a:ext uri="{FF2B5EF4-FFF2-40B4-BE49-F238E27FC236}">
                  <a16:creationId xmlns:a16="http://schemas.microsoft.com/office/drawing/2014/main" id="{B7F5F374-A056-4F36-8466-72B4564A2544}"/>
                </a:ext>
              </a:extLst>
            </p:cNvPr>
            <p:cNvSpPr txBox="1"/>
            <p:nvPr/>
          </p:nvSpPr>
          <p:spPr>
            <a:xfrm>
              <a:off x="6033816" y="4555609"/>
              <a:ext cx="2590980" cy="152361"/>
            </a:xfrm>
            <a:prstGeom prst="rect">
              <a:avLst/>
            </a:prstGeom>
            <a:solidFill>
              <a:schemeClr val="bg1"/>
            </a:solidFill>
          </p:spPr>
          <p:txBody>
            <a:bodyPr wrap="none" lIns="0" tIns="0" rIns="91440" bIns="0" rtlCol="0">
              <a:spAutoFit/>
            </a:bodyPr>
            <a:lstStyle/>
            <a:p>
              <a:r>
                <a:rPr lang="pt-PT" sz="900" dirty="0">
                  <a:solidFill>
                    <a:schemeClr val="tx1">
                      <a:lumMod val="65000"/>
                      <a:lumOff val="35000"/>
                    </a:schemeClr>
                  </a:solidFill>
                </a:rPr>
                <a:t>Trabalho presencial</a:t>
              </a:r>
              <a:r>
                <a:rPr lang="pt-PT" sz="900" dirty="0">
                  <a:solidFill>
                    <a:srgbClr val="FF0000"/>
                  </a:solidFill>
                </a:rPr>
                <a:t> </a:t>
              </a:r>
              <a:r>
                <a:rPr lang="pt-PT" sz="900" dirty="0">
                  <a:solidFill>
                    <a:schemeClr val="tx1">
                      <a:lumMod val="65000"/>
                      <a:lumOff val="35000"/>
                    </a:schemeClr>
                  </a:solidFill>
                </a:rPr>
                <a:t>em plataformas digitais</a:t>
              </a:r>
            </a:p>
          </p:txBody>
        </p:sp>
        <p:sp>
          <p:nvSpPr>
            <p:cNvPr id="13" name="TextBox 12">
              <a:extLst>
                <a:ext uri="{FF2B5EF4-FFF2-40B4-BE49-F238E27FC236}">
                  <a16:creationId xmlns:a16="http://schemas.microsoft.com/office/drawing/2014/main" id="{9668B970-368F-40D2-8904-D17501BB216A}"/>
                </a:ext>
              </a:extLst>
            </p:cNvPr>
            <p:cNvSpPr txBox="1"/>
            <p:nvPr/>
          </p:nvSpPr>
          <p:spPr>
            <a:xfrm>
              <a:off x="4082241" y="3814576"/>
              <a:ext cx="637191" cy="711020"/>
            </a:xfrm>
            <a:prstGeom prst="rect">
              <a:avLst/>
            </a:prstGeom>
            <a:solidFill>
              <a:schemeClr val="bg1"/>
            </a:solidFill>
          </p:spPr>
          <p:txBody>
            <a:bodyPr wrap="square" lIns="0" tIns="91440" rIns="0" bIns="91440" rtlCol="0">
              <a:spAutoFit/>
            </a:bodyPr>
            <a:lstStyle/>
            <a:p>
              <a:pPr algn="ctr"/>
              <a:r>
                <a:rPr lang="pt-PT" sz="600">
                  <a:solidFill>
                    <a:schemeClr val="tx1">
                      <a:lumMod val="65000"/>
                      <a:lumOff val="35000"/>
                    </a:schemeClr>
                  </a:solidFill>
                </a:rPr>
                <a:t>Administração, </a:t>
              </a:r>
            </a:p>
            <a:p>
              <a:pPr algn="ctr"/>
              <a:r>
                <a:rPr lang="pt-PT" sz="600">
                  <a:solidFill>
                    <a:schemeClr val="tx1">
                      <a:lumMod val="65000"/>
                      <a:lumOff val="35000"/>
                    </a:schemeClr>
                  </a:solidFill>
                </a:rPr>
                <a:t>incl. administração</a:t>
              </a:r>
            </a:p>
            <a:p>
              <a:pPr algn="ctr"/>
              <a:r>
                <a:rPr lang="pt-PT" sz="600">
                  <a:solidFill>
                    <a:schemeClr val="tx1">
                      <a:lumMod val="65000"/>
                      <a:lumOff val="35000"/>
                    </a:schemeClr>
                  </a:solidFill>
                </a:rPr>
                <a:t>pública</a:t>
              </a:r>
            </a:p>
            <a:p>
              <a:pPr algn="ctr"/>
              <a:r>
                <a:rPr lang="pt-PT" sz="600">
                  <a:solidFill>
                    <a:schemeClr val="tx1">
                      <a:lumMod val="65000"/>
                      <a:lumOff val="35000"/>
                    </a:schemeClr>
                  </a:solidFill>
                </a:rPr>
                <a:t>e defesa</a:t>
              </a:r>
              <a:br>
                <a:rPr lang="pt-PT" sz="600">
                  <a:solidFill>
                    <a:schemeClr val="tx1">
                      <a:lumMod val="65000"/>
                      <a:lumOff val="35000"/>
                    </a:schemeClr>
                  </a:solidFill>
                </a:rPr>
              </a:br>
              <a:endParaRPr lang="pt-PT" sz="600">
                <a:solidFill>
                  <a:schemeClr val="tx1">
                    <a:lumMod val="65000"/>
                    <a:lumOff val="35000"/>
                  </a:schemeClr>
                </a:solidFill>
              </a:endParaRPr>
            </a:p>
          </p:txBody>
        </p:sp>
        <p:sp>
          <p:nvSpPr>
            <p:cNvPr id="11" name="TextBox 10">
              <a:extLst>
                <a:ext uri="{FF2B5EF4-FFF2-40B4-BE49-F238E27FC236}">
                  <a16:creationId xmlns:a16="http://schemas.microsoft.com/office/drawing/2014/main" id="{DDE3AFAB-8750-4D92-9943-003A83C46500}"/>
                </a:ext>
              </a:extLst>
            </p:cNvPr>
            <p:cNvSpPr txBox="1"/>
            <p:nvPr/>
          </p:nvSpPr>
          <p:spPr>
            <a:xfrm>
              <a:off x="2617053" y="3796424"/>
              <a:ext cx="749562" cy="812595"/>
            </a:xfrm>
            <a:prstGeom prst="rect">
              <a:avLst/>
            </a:prstGeom>
            <a:solidFill>
              <a:schemeClr val="bg1"/>
            </a:solidFill>
          </p:spPr>
          <p:txBody>
            <a:bodyPr wrap="square" lIns="0" tIns="91440" rIns="0" bIns="91440" rtlCol="0">
              <a:spAutoFit/>
            </a:bodyPr>
            <a:lstStyle/>
            <a:p>
              <a:pPr algn="ctr"/>
              <a:r>
                <a:rPr lang="pt-PT" sz="600" dirty="0">
                  <a:solidFill>
                    <a:schemeClr val="tx1">
                      <a:lumMod val="65000"/>
                      <a:lumOff val="35000"/>
                    </a:schemeClr>
                  </a:solidFill>
                </a:rPr>
                <a:t>TIC, finanças, Atividades de consultoria, científicas, técnicas</a:t>
              </a:r>
            </a:p>
            <a:p>
              <a:pPr algn="ctr"/>
              <a:br>
                <a:rPr lang="pt-PT" sz="600" dirty="0">
                  <a:solidFill>
                    <a:schemeClr val="tx1">
                      <a:lumMod val="65000"/>
                      <a:lumOff val="35000"/>
                    </a:schemeClr>
                  </a:solidFill>
                </a:rPr>
              </a:br>
              <a:endParaRPr lang="pt-PT" sz="600" dirty="0">
                <a:solidFill>
                  <a:schemeClr val="tx1">
                    <a:lumMod val="65000"/>
                    <a:lumOff val="35000"/>
                  </a:schemeClr>
                </a:solidFill>
              </a:endParaRPr>
            </a:p>
          </p:txBody>
        </p:sp>
        <p:sp>
          <p:nvSpPr>
            <p:cNvPr id="14" name="TextBox 13">
              <a:extLst>
                <a:ext uri="{FF2B5EF4-FFF2-40B4-BE49-F238E27FC236}">
                  <a16:creationId xmlns:a16="http://schemas.microsoft.com/office/drawing/2014/main" id="{4811A95A-21C8-45E9-9568-87318547B00C}"/>
                </a:ext>
              </a:extLst>
            </p:cNvPr>
            <p:cNvSpPr txBox="1"/>
            <p:nvPr/>
          </p:nvSpPr>
          <p:spPr>
            <a:xfrm>
              <a:off x="4722185" y="3789458"/>
              <a:ext cx="679032" cy="406297"/>
            </a:xfrm>
            <a:prstGeom prst="rect">
              <a:avLst/>
            </a:prstGeom>
            <a:solidFill>
              <a:schemeClr val="bg1"/>
            </a:solidFill>
          </p:spPr>
          <p:txBody>
            <a:bodyPr wrap="square" lIns="91440" tIns="91440" rIns="91440" bIns="91440" rtlCol="0">
              <a:spAutoFit/>
            </a:bodyPr>
            <a:lstStyle/>
            <a:p>
              <a:pPr algn="ctr"/>
              <a:r>
                <a:rPr lang="pt-PT" sz="600">
                  <a:solidFill>
                    <a:schemeClr val="tx1">
                      <a:lumMod val="65000"/>
                      <a:lumOff val="35000"/>
                    </a:schemeClr>
                  </a:solidFill>
                </a:rPr>
                <a:t>Cuidados de saúde e assistência social</a:t>
              </a:r>
            </a:p>
          </p:txBody>
        </p:sp>
        <p:sp>
          <p:nvSpPr>
            <p:cNvPr id="15" name="TextBox 14">
              <a:extLst>
                <a:ext uri="{FF2B5EF4-FFF2-40B4-BE49-F238E27FC236}">
                  <a16:creationId xmlns:a16="http://schemas.microsoft.com/office/drawing/2014/main" id="{C20CCAFB-5C78-45F7-B351-955A9102C075}"/>
                </a:ext>
              </a:extLst>
            </p:cNvPr>
            <p:cNvSpPr txBox="1"/>
            <p:nvPr/>
          </p:nvSpPr>
          <p:spPr>
            <a:xfrm>
              <a:off x="5328209" y="3781409"/>
              <a:ext cx="650404" cy="609446"/>
            </a:xfrm>
            <a:prstGeom prst="rect">
              <a:avLst/>
            </a:prstGeom>
            <a:solidFill>
              <a:schemeClr val="bg1"/>
            </a:solidFill>
          </p:spPr>
          <p:txBody>
            <a:bodyPr wrap="square" lIns="91440" tIns="91440" rIns="0" bIns="91440" rtlCol="0">
              <a:spAutoFit/>
            </a:bodyPr>
            <a:lstStyle/>
            <a:p>
              <a:pPr algn="ctr"/>
              <a:r>
                <a:rPr lang="pt-PT" sz="600">
                  <a:solidFill>
                    <a:schemeClr val="tx1">
                      <a:lumMod val="65000"/>
                      <a:lumOff val="35000"/>
                    </a:schemeClr>
                  </a:solidFill>
                </a:rPr>
                <a:t>Serviços sociais, culturais, pessoais e outros</a:t>
              </a:r>
            </a:p>
          </p:txBody>
        </p:sp>
        <p:sp>
          <p:nvSpPr>
            <p:cNvPr id="16" name="TextBox 15">
              <a:extLst>
                <a:ext uri="{FF2B5EF4-FFF2-40B4-BE49-F238E27FC236}">
                  <a16:creationId xmlns:a16="http://schemas.microsoft.com/office/drawing/2014/main" id="{C3F972A1-A758-45E9-AF3A-ADF8A54461E1}"/>
                </a:ext>
              </a:extLst>
            </p:cNvPr>
            <p:cNvSpPr txBox="1"/>
            <p:nvPr/>
          </p:nvSpPr>
          <p:spPr>
            <a:xfrm>
              <a:off x="5978613" y="3797729"/>
              <a:ext cx="653815" cy="406297"/>
            </a:xfrm>
            <a:prstGeom prst="rect">
              <a:avLst/>
            </a:prstGeom>
            <a:solidFill>
              <a:schemeClr val="bg1"/>
            </a:solidFill>
          </p:spPr>
          <p:txBody>
            <a:bodyPr wrap="square" lIns="91440" tIns="91440" rIns="0" bIns="91440" rtlCol="0">
              <a:spAutoFit/>
            </a:bodyPr>
            <a:lstStyle/>
            <a:p>
              <a:pPr algn="ctr"/>
              <a:r>
                <a:rPr lang="pt-PT" sz="600">
                  <a:solidFill>
                    <a:schemeClr val="tx1">
                      <a:lumMod val="65000"/>
                      <a:lumOff val="35000"/>
                    </a:schemeClr>
                  </a:solidFill>
                </a:rPr>
                <a:t>Construção</a:t>
              </a:r>
              <a:br>
                <a:rPr lang="pt-PT" sz="600">
                  <a:solidFill>
                    <a:schemeClr val="tx1">
                      <a:lumMod val="65000"/>
                      <a:lumOff val="35000"/>
                    </a:schemeClr>
                  </a:solidFill>
                </a:rPr>
              </a:br>
              <a:endParaRPr lang="pt-PT" sz="600">
                <a:solidFill>
                  <a:schemeClr val="tx1">
                    <a:lumMod val="65000"/>
                    <a:lumOff val="35000"/>
                  </a:schemeClr>
                </a:solidFill>
              </a:endParaRPr>
            </a:p>
          </p:txBody>
        </p:sp>
        <p:sp>
          <p:nvSpPr>
            <p:cNvPr id="17" name="TextBox 16">
              <a:extLst>
                <a:ext uri="{FF2B5EF4-FFF2-40B4-BE49-F238E27FC236}">
                  <a16:creationId xmlns:a16="http://schemas.microsoft.com/office/drawing/2014/main" id="{9F15DA46-C8AE-4DF7-92A9-13AB7012B345}"/>
                </a:ext>
              </a:extLst>
            </p:cNvPr>
            <p:cNvSpPr txBox="1"/>
            <p:nvPr/>
          </p:nvSpPr>
          <p:spPr>
            <a:xfrm>
              <a:off x="6659940" y="3789459"/>
              <a:ext cx="671491" cy="507872"/>
            </a:xfrm>
            <a:prstGeom prst="rect">
              <a:avLst/>
            </a:prstGeom>
            <a:solidFill>
              <a:schemeClr val="bg1"/>
            </a:solidFill>
          </p:spPr>
          <p:txBody>
            <a:bodyPr wrap="square" lIns="91440" tIns="91440" rIns="0" bIns="91440" rtlCol="0">
              <a:spAutoFit/>
            </a:bodyPr>
            <a:lstStyle/>
            <a:p>
              <a:pPr algn="ctr"/>
              <a:r>
                <a:rPr lang="pt-PT" sz="600">
                  <a:solidFill>
                    <a:schemeClr val="tx1">
                      <a:lumMod val="65000"/>
                      <a:lumOff val="35000"/>
                    </a:schemeClr>
                  </a:solidFill>
                </a:rPr>
                <a:t>Indústrias transformadoras e engenharia</a:t>
              </a:r>
            </a:p>
          </p:txBody>
        </p:sp>
        <p:sp>
          <p:nvSpPr>
            <p:cNvPr id="18" name="TextBox 17">
              <a:extLst>
                <a:ext uri="{FF2B5EF4-FFF2-40B4-BE49-F238E27FC236}">
                  <a16:creationId xmlns:a16="http://schemas.microsoft.com/office/drawing/2014/main" id="{8525E1CE-B0F5-4ECE-A219-99BC65255498}"/>
                </a:ext>
              </a:extLst>
            </p:cNvPr>
            <p:cNvSpPr txBox="1"/>
            <p:nvPr/>
          </p:nvSpPr>
          <p:spPr>
            <a:xfrm>
              <a:off x="7467138" y="3789458"/>
              <a:ext cx="487239" cy="406297"/>
            </a:xfrm>
            <a:prstGeom prst="rect">
              <a:avLst/>
            </a:prstGeom>
            <a:solidFill>
              <a:schemeClr val="bg1"/>
            </a:solidFill>
          </p:spPr>
          <p:txBody>
            <a:bodyPr wrap="none" lIns="0" tIns="91440" rIns="91440" bIns="91440" rtlCol="0">
              <a:spAutoFit/>
            </a:bodyPr>
            <a:lstStyle/>
            <a:p>
              <a:pPr algn="ctr"/>
              <a:r>
                <a:rPr lang="pt-PT" sz="600">
                  <a:solidFill>
                    <a:schemeClr val="tx1">
                      <a:lumMod val="65000"/>
                      <a:lumOff val="35000"/>
                    </a:schemeClr>
                  </a:solidFill>
                </a:rPr>
                <a:t>Educação</a:t>
              </a:r>
              <a:br>
                <a:rPr lang="pt-PT" sz="600">
                  <a:solidFill>
                    <a:schemeClr val="tx1">
                      <a:lumMod val="65000"/>
                      <a:lumOff val="35000"/>
                    </a:schemeClr>
                  </a:solidFill>
                </a:rPr>
              </a:br>
              <a:endParaRPr lang="pt-PT" sz="600">
                <a:solidFill>
                  <a:schemeClr val="tx1">
                    <a:lumMod val="65000"/>
                    <a:lumOff val="35000"/>
                  </a:schemeClr>
                </a:solidFill>
              </a:endParaRPr>
            </a:p>
          </p:txBody>
        </p:sp>
        <p:sp>
          <p:nvSpPr>
            <p:cNvPr id="19" name="TextBox 18">
              <a:extLst>
                <a:ext uri="{FF2B5EF4-FFF2-40B4-BE49-F238E27FC236}">
                  <a16:creationId xmlns:a16="http://schemas.microsoft.com/office/drawing/2014/main" id="{4DFC4228-6E39-4198-AE50-99F5D1C2D704}"/>
                </a:ext>
              </a:extLst>
            </p:cNvPr>
            <p:cNvSpPr txBox="1"/>
            <p:nvPr/>
          </p:nvSpPr>
          <p:spPr>
            <a:xfrm>
              <a:off x="8031953" y="3814576"/>
              <a:ext cx="577396" cy="507872"/>
            </a:xfrm>
            <a:prstGeom prst="rect">
              <a:avLst/>
            </a:prstGeom>
            <a:solidFill>
              <a:schemeClr val="bg1"/>
            </a:solidFill>
          </p:spPr>
          <p:txBody>
            <a:bodyPr wrap="square" lIns="0" tIns="91440" rIns="91440" bIns="91440" rtlCol="0">
              <a:spAutoFit/>
            </a:bodyPr>
            <a:lstStyle/>
            <a:p>
              <a:pPr algn="ctr"/>
              <a:r>
                <a:rPr lang="pt-PT" sz="600">
                  <a:solidFill>
                    <a:schemeClr val="tx1">
                      <a:lumMod val="65000"/>
                      <a:lumOff val="35000"/>
                    </a:schemeClr>
                  </a:solidFill>
                </a:rPr>
                <a:t>Agricultura, floresta e pesca</a:t>
              </a:r>
            </a:p>
          </p:txBody>
        </p:sp>
        <p:sp>
          <p:nvSpPr>
            <p:cNvPr id="20" name="TextBox 19">
              <a:extLst>
                <a:ext uri="{FF2B5EF4-FFF2-40B4-BE49-F238E27FC236}">
                  <a16:creationId xmlns:a16="http://schemas.microsoft.com/office/drawing/2014/main" id="{15E0FA0B-30FA-470E-9AC2-9C56864968CD}"/>
                </a:ext>
              </a:extLst>
            </p:cNvPr>
            <p:cNvSpPr txBox="1"/>
            <p:nvPr/>
          </p:nvSpPr>
          <p:spPr>
            <a:xfrm>
              <a:off x="8613290" y="3797729"/>
              <a:ext cx="835013" cy="609446"/>
            </a:xfrm>
            <a:prstGeom prst="rect">
              <a:avLst/>
            </a:prstGeom>
            <a:solidFill>
              <a:schemeClr val="bg1"/>
            </a:solidFill>
          </p:spPr>
          <p:txBody>
            <a:bodyPr wrap="square" lIns="0" tIns="91440" rIns="91440" bIns="91440" rtlCol="0">
              <a:spAutoFit/>
            </a:bodyPr>
            <a:lstStyle/>
            <a:p>
              <a:pPr algn="ctr"/>
              <a:r>
                <a:rPr lang="pt-PT" sz="600">
                  <a:solidFill>
                    <a:schemeClr val="tx1">
                      <a:lumMod val="65000"/>
                      <a:lumOff val="35000"/>
                    </a:schemeClr>
                  </a:solidFill>
                </a:rPr>
                <a:t>Abastecimento de gás, eletricidade e água, indústrias extrativas</a:t>
              </a:r>
            </a:p>
          </p:txBody>
        </p:sp>
        <p:sp>
          <p:nvSpPr>
            <p:cNvPr id="12" name="TextBox 11">
              <a:extLst>
                <a:ext uri="{FF2B5EF4-FFF2-40B4-BE49-F238E27FC236}">
                  <a16:creationId xmlns:a16="http://schemas.microsoft.com/office/drawing/2014/main" id="{33B60571-DA1D-46F9-A34B-2C555601B046}"/>
                </a:ext>
              </a:extLst>
            </p:cNvPr>
            <p:cNvSpPr txBox="1"/>
            <p:nvPr/>
          </p:nvSpPr>
          <p:spPr>
            <a:xfrm>
              <a:off x="3460528" y="3789459"/>
              <a:ext cx="587414" cy="609446"/>
            </a:xfrm>
            <a:prstGeom prst="rect">
              <a:avLst/>
            </a:prstGeom>
            <a:solidFill>
              <a:schemeClr val="bg1"/>
            </a:solidFill>
          </p:spPr>
          <p:txBody>
            <a:bodyPr wrap="square" lIns="0" tIns="91440" rIns="0" bIns="0" rtlCol="0">
              <a:spAutoFit/>
            </a:bodyPr>
            <a:lstStyle/>
            <a:p>
              <a:pPr algn="ctr"/>
              <a:r>
                <a:rPr lang="pt-PT" sz="600" dirty="0">
                  <a:solidFill>
                    <a:schemeClr val="tx1">
                      <a:lumMod val="65000"/>
                      <a:lumOff val="35000"/>
                    </a:schemeClr>
                  </a:solidFill>
                </a:rPr>
                <a:t>Comércio, transportes, serviços de alojamento e restauração</a:t>
              </a:r>
            </a:p>
          </p:txBody>
        </p:sp>
      </p:grpSp>
      <p:pic>
        <p:nvPicPr>
          <p:cNvPr id="24" name="Picture 23">
            <a:extLst>
              <a:ext uri="{FF2B5EF4-FFF2-40B4-BE49-F238E27FC236}">
                <a16:creationId xmlns:a16="http://schemas.microsoft.com/office/drawing/2014/main" id="{4B5434A5-C8E2-4503-5210-9C8C570CCE26}"/>
              </a:ext>
            </a:extLst>
          </p:cNvPr>
          <p:cNvPicPr>
            <a:picLocks noChangeAspect="1"/>
          </p:cNvPicPr>
          <p:nvPr/>
        </p:nvPicPr>
        <p:blipFill>
          <a:blip r:embed="rId5"/>
          <a:stretch>
            <a:fillRect/>
          </a:stretch>
        </p:blipFill>
        <p:spPr>
          <a:xfrm>
            <a:off x="5593043" y="4520354"/>
            <a:ext cx="152400" cy="228600"/>
          </a:xfrm>
          <a:prstGeom prst="rect">
            <a:avLst/>
          </a:prstGeom>
        </p:spPr>
      </p:pic>
      <p:pic>
        <p:nvPicPr>
          <p:cNvPr id="26" name="Picture 25">
            <a:extLst>
              <a:ext uri="{FF2B5EF4-FFF2-40B4-BE49-F238E27FC236}">
                <a16:creationId xmlns:a16="http://schemas.microsoft.com/office/drawing/2014/main" id="{5EADB161-C120-0E6A-09FB-24AAD1BB6E37}"/>
              </a:ext>
            </a:extLst>
          </p:cNvPr>
          <p:cNvPicPr>
            <a:picLocks noChangeAspect="1"/>
          </p:cNvPicPr>
          <p:nvPr/>
        </p:nvPicPr>
        <p:blipFill>
          <a:blip r:embed="rId6"/>
          <a:stretch>
            <a:fillRect/>
          </a:stretch>
        </p:blipFill>
        <p:spPr>
          <a:xfrm>
            <a:off x="3388982" y="4511781"/>
            <a:ext cx="161925" cy="200025"/>
          </a:xfrm>
          <a:prstGeom prst="rect">
            <a:avLst/>
          </a:prstGeom>
        </p:spPr>
      </p:pic>
      <p:cxnSp>
        <p:nvCxnSpPr>
          <p:cNvPr id="28" name="Straight Connector 27">
            <a:extLst>
              <a:ext uri="{FF2B5EF4-FFF2-40B4-BE49-F238E27FC236}">
                <a16:creationId xmlns:a16="http://schemas.microsoft.com/office/drawing/2014/main" id="{9D1D0344-A999-183B-6AE3-3781D466DBDF}"/>
              </a:ext>
            </a:extLst>
          </p:cNvPr>
          <p:cNvCxnSpPr/>
          <p:nvPr/>
        </p:nvCxnSpPr>
        <p:spPr>
          <a:xfrm>
            <a:off x="2606722" y="3742640"/>
            <a:ext cx="618925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87ADFC2-65BD-47EB-A002-6AD5F188811B}"/>
              </a:ext>
            </a:extLst>
          </p:cNvPr>
          <p:cNvSpPr txBox="1"/>
          <p:nvPr/>
        </p:nvSpPr>
        <p:spPr>
          <a:xfrm>
            <a:off x="1033813" y="3395630"/>
            <a:ext cx="1572870" cy="430887"/>
          </a:xfrm>
          <a:prstGeom prst="rect">
            <a:avLst/>
          </a:prstGeom>
          <a:solidFill>
            <a:schemeClr val="bg1"/>
          </a:solidFill>
        </p:spPr>
        <p:txBody>
          <a:bodyPr wrap="square" rtlCol="0">
            <a:spAutoFit/>
          </a:bodyPr>
          <a:lstStyle/>
          <a:p>
            <a:r>
              <a:rPr lang="pt-PT" sz="1100" dirty="0">
                <a:solidFill>
                  <a:schemeClr val="bg1">
                    <a:lumMod val="50000"/>
                  </a:schemeClr>
                </a:solidFill>
              </a:rPr>
              <a:t>Trabalho em plataformas digitais</a:t>
            </a:r>
          </a:p>
        </p:txBody>
      </p:sp>
    </p:spTree>
    <p:extLst>
      <p:ext uri="{BB962C8B-B14F-4D97-AF65-F5344CB8AC3E}">
        <p14:creationId xmlns:p14="http://schemas.microsoft.com/office/powerpoint/2010/main" val="190687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865BCC-4E61-492E-853A-C974B2178294}"/>
              </a:ext>
            </a:extLst>
          </p:cNvPr>
          <p:cNvSpPr/>
          <p:nvPr/>
        </p:nvSpPr>
        <p:spPr>
          <a:xfrm>
            <a:off x="-36286" y="651673"/>
            <a:ext cx="8287789" cy="2191924"/>
          </a:xfrm>
          <a:prstGeom prst="rect">
            <a:avLst/>
          </a:prstGeom>
          <a:solidFill>
            <a:schemeClr val="accent1">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86C1C6-7485-45F3-AC64-7EDE788593F3}"/>
              </a:ext>
            </a:extLst>
          </p:cNvPr>
          <p:cNvSpPr/>
          <p:nvPr/>
        </p:nvSpPr>
        <p:spPr>
          <a:xfrm>
            <a:off x="-36285" y="2837055"/>
            <a:ext cx="8287788" cy="734977"/>
          </a:xfrm>
          <a:prstGeom prst="rect">
            <a:avLst/>
          </a:prstGeom>
          <a:solidFill>
            <a:srgbClr val="CEEFC9">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374B04-7A49-4060-8D4C-B5D1E8296C79}"/>
              </a:ext>
            </a:extLst>
          </p:cNvPr>
          <p:cNvSpPr/>
          <p:nvPr/>
        </p:nvSpPr>
        <p:spPr>
          <a:xfrm>
            <a:off x="-1" y="3581054"/>
            <a:ext cx="8251503" cy="759605"/>
          </a:xfrm>
          <a:prstGeom prst="rect">
            <a:avLst/>
          </a:prstGeom>
          <a:solidFill>
            <a:schemeClr val="accent4">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C9B7E37-7A87-47B9-8684-6780902FCEF2}"/>
              </a:ext>
            </a:extLst>
          </p:cNvPr>
          <p:cNvSpPr txBox="1"/>
          <p:nvPr/>
        </p:nvSpPr>
        <p:spPr>
          <a:xfrm>
            <a:off x="355395" y="3618306"/>
            <a:ext cx="309798" cy="674396"/>
          </a:xfrm>
          <a:prstGeom prst="rect">
            <a:avLst/>
          </a:prstGeom>
          <a:solidFill>
            <a:srgbClr val="FBE0D7"/>
          </a:solidFill>
        </p:spPr>
        <p:txBody>
          <a:bodyPr vert="vert270" wrap="square" lIns="91440" tIns="91440" rIns="91440" bIns="91440" rtlCol="0">
            <a:spAutoFit/>
          </a:bodyPr>
          <a:lstStyle/>
          <a:p>
            <a:pPr algn="ctr"/>
            <a:endParaRPr lang="pt-PT" sz="800" dirty="0">
              <a:solidFill>
                <a:schemeClr val="tx1">
                  <a:lumMod val="65000"/>
                  <a:lumOff val="35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2278630212"/>
              </p:ext>
            </p:extLst>
          </p:nvPr>
        </p:nvGraphicFramePr>
        <p:xfrm>
          <a:off x="289028" y="551037"/>
          <a:ext cx="8017297" cy="42279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6622" y="163065"/>
            <a:ext cx="8630756" cy="367200"/>
          </a:xfrm>
        </p:spPr>
        <p:txBody>
          <a:bodyPr lIns="0"/>
          <a:lstStyle/>
          <a:p>
            <a:r>
              <a:rPr lang="pt-PT" sz="2000" dirty="0"/>
              <a:t>Factos e números: trabalhadores por tipo de trabalho e características do trabalhador</a:t>
            </a:r>
          </a:p>
        </p:txBody>
      </p:sp>
      <p:sp>
        <p:nvSpPr>
          <p:cNvPr id="5" name="Right Arrow 4"/>
          <p:cNvSpPr/>
          <p:nvPr/>
        </p:nvSpPr>
        <p:spPr>
          <a:xfrm rot="10800000">
            <a:off x="2766293" y="2601672"/>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Right Arrow 5"/>
          <p:cNvSpPr/>
          <p:nvPr/>
        </p:nvSpPr>
        <p:spPr>
          <a:xfrm rot="10800000">
            <a:off x="5765692" y="3314074"/>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Right Arrow 6"/>
          <p:cNvSpPr/>
          <p:nvPr/>
        </p:nvSpPr>
        <p:spPr>
          <a:xfrm rot="10800000">
            <a:off x="2381316" y="4064482"/>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 name="TextBox 2">
            <a:extLst>
              <a:ext uri="{FF2B5EF4-FFF2-40B4-BE49-F238E27FC236}">
                <a16:creationId xmlns:a16="http://schemas.microsoft.com/office/drawing/2014/main" id="{5240036F-FDE2-2778-B10E-340D92782101}"/>
              </a:ext>
            </a:extLst>
          </p:cNvPr>
          <p:cNvSpPr txBox="1"/>
          <p:nvPr/>
        </p:nvSpPr>
        <p:spPr>
          <a:xfrm>
            <a:off x="4756284" y="707739"/>
            <a:ext cx="3515232" cy="2073251"/>
          </a:xfrm>
          <a:prstGeom prst="rect">
            <a:avLst/>
          </a:prstGeom>
          <a:solidFill>
            <a:srgbClr val="003399"/>
          </a:solidFill>
        </p:spPr>
        <p:txBody>
          <a:bodyPr wrap="square" lIns="0" tIns="72000" rIns="36000" rtlCol="0">
            <a:spAutoFit/>
          </a:bodyPr>
          <a:lstStyle/>
          <a:p>
            <a:pPr marL="342900" indent="-227013">
              <a:spcBef>
                <a:spcPts val="300"/>
              </a:spcBef>
              <a:spcAft>
                <a:spcPts val="300"/>
              </a:spcAft>
              <a:buFont typeface="Arial" panose="020B0604020202020204" pitchFamily="34" charset="0"/>
              <a:buChar char="•"/>
            </a:pPr>
            <a:r>
              <a:rPr lang="pt-PT" sz="1300" b="1" dirty="0">
                <a:solidFill>
                  <a:schemeClr val="bg1"/>
                </a:solidFill>
              </a:rPr>
              <a:t>As pessoas com idades compreendidas entre os 25 e os 34 anos compõem a maioria dos trabalhadores de plataformas</a:t>
            </a:r>
          </a:p>
          <a:p>
            <a:pPr marL="342900" indent="-227013">
              <a:spcBef>
                <a:spcPts val="300"/>
              </a:spcBef>
              <a:spcAft>
                <a:spcPts val="300"/>
              </a:spcAft>
              <a:buFont typeface="Arial" panose="020B0604020202020204" pitchFamily="34" charset="0"/>
              <a:buChar char="•"/>
            </a:pPr>
            <a:r>
              <a:rPr lang="pt-PT" sz="1300" b="1" dirty="0">
                <a:solidFill>
                  <a:schemeClr val="bg1"/>
                </a:solidFill>
              </a:rPr>
              <a:t>A maioria dos trabalhadores de plataformas são homens</a:t>
            </a:r>
          </a:p>
          <a:p>
            <a:pPr marL="342900" indent="-227013">
              <a:spcBef>
                <a:spcPts val="300"/>
              </a:spcBef>
              <a:spcAft>
                <a:spcPts val="300"/>
              </a:spcAft>
              <a:buFont typeface="Arial" panose="020B0604020202020204" pitchFamily="34" charset="0"/>
              <a:buChar char="•"/>
            </a:pPr>
            <a:r>
              <a:rPr lang="pt-PT" sz="1300" b="1" dirty="0">
                <a:solidFill>
                  <a:schemeClr val="bg1"/>
                </a:solidFill>
              </a:rPr>
              <a:t>A prevalência do trabalho em plataformas é mais elevada entre imigrantes</a:t>
            </a:r>
          </a:p>
        </p:txBody>
      </p:sp>
      <p:grpSp>
        <p:nvGrpSpPr>
          <p:cNvPr id="24" name="Group 23">
            <a:extLst>
              <a:ext uri="{FF2B5EF4-FFF2-40B4-BE49-F238E27FC236}">
                <a16:creationId xmlns:a16="http://schemas.microsoft.com/office/drawing/2014/main" id="{B37FD514-3710-487F-A544-689D52C6BF77}"/>
              </a:ext>
            </a:extLst>
          </p:cNvPr>
          <p:cNvGrpSpPr/>
          <p:nvPr/>
        </p:nvGrpSpPr>
        <p:grpSpPr>
          <a:xfrm>
            <a:off x="303468" y="749067"/>
            <a:ext cx="8165621" cy="3990568"/>
            <a:chOff x="295848" y="769084"/>
            <a:chExt cx="8165621" cy="3990568"/>
          </a:xfrm>
        </p:grpSpPr>
        <p:sp>
          <p:nvSpPr>
            <p:cNvPr id="8" name="TextBox 7"/>
            <p:cNvSpPr txBox="1"/>
            <p:nvPr/>
          </p:nvSpPr>
          <p:spPr>
            <a:xfrm>
              <a:off x="5431485" y="4439739"/>
              <a:ext cx="3029984" cy="230832"/>
            </a:xfrm>
            <a:prstGeom prst="rect">
              <a:avLst/>
            </a:prstGeom>
            <a:noFill/>
          </p:spPr>
          <p:txBody>
            <a:bodyPr wrap="square" rtlCol="0">
              <a:spAutoFit/>
            </a:bodyPr>
            <a:lstStyle/>
            <a:p>
              <a:r>
                <a:rPr lang="pt-PT" sz="900" i="1" dirty="0">
                  <a:solidFill>
                    <a:schemeClr val="bg1">
                      <a:lumMod val="50000"/>
                    </a:schemeClr>
                  </a:solidFill>
                </a:rPr>
                <a:t>Fonte: Tomar o pulso à SST, 2022 - EU-OSHA </a:t>
              </a:r>
            </a:p>
          </p:txBody>
        </p:sp>
        <p:sp>
          <p:nvSpPr>
            <p:cNvPr id="12" name="TextBox 11">
              <a:extLst>
                <a:ext uri="{FF2B5EF4-FFF2-40B4-BE49-F238E27FC236}">
                  <a16:creationId xmlns:a16="http://schemas.microsoft.com/office/drawing/2014/main" id="{F9495605-F3AD-4D1C-A58F-16A00003ECF3}"/>
                </a:ext>
              </a:extLst>
            </p:cNvPr>
            <p:cNvSpPr txBox="1"/>
            <p:nvPr/>
          </p:nvSpPr>
          <p:spPr>
            <a:xfrm>
              <a:off x="1415049" y="4473351"/>
              <a:ext cx="2041935" cy="276999"/>
            </a:xfrm>
            <a:prstGeom prst="rect">
              <a:avLst/>
            </a:prstGeom>
            <a:solidFill>
              <a:schemeClr val="bg1"/>
            </a:solidFill>
          </p:spPr>
          <p:txBody>
            <a:bodyPr wrap="square" lIns="0" tIns="0" rIns="91440" bIns="0" rtlCol="0">
              <a:spAutoFit/>
            </a:bodyPr>
            <a:lstStyle/>
            <a:p>
              <a:r>
                <a:rPr lang="pt-PT" sz="900" dirty="0">
                  <a:solidFill>
                    <a:schemeClr val="tx1">
                      <a:lumMod val="65000"/>
                      <a:lumOff val="35000"/>
                    </a:schemeClr>
                  </a:solidFill>
                </a:rPr>
                <a:t>Trabalho presencial em plataformas digitais</a:t>
              </a:r>
            </a:p>
          </p:txBody>
        </p:sp>
        <p:sp>
          <p:nvSpPr>
            <p:cNvPr id="13" name="TextBox 12">
              <a:extLst>
                <a:ext uri="{FF2B5EF4-FFF2-40B4-BE49-F238E27FC236}">
                  <a16:creationId xmlns:a16="http://schemas.microsoft.com/office/drawing/2014/main" id="{C387744E-03B1-498B-9F54-F4B2D0CBBB92}"/>
                </a:ext>
              </a:extLst>
            </p:cNvPr>
            <p:cNvSpPr txBox="1"/>
            <p:nvPr/>
          </p:nvSpPr>
          <p:spPr>
            <a:xfrm>
              <a:off x="3619641" y="4482653"/>
              <a:ext cx="1866396" cy="276999"/>
            </a:xfrm>
            <a:prstGeom prst="rect">
              <a:avLst/>
            </a:prstGeom>
            <a:solidFill>
              <a:schemeClr val="bg1"/>
            </a:solidFill>
          </p:spPr>
          <p:txBody>
            <a:bodyPr wrap="square" lIns="0" tIns="0" rIns="91440" bIns="0" rtlCol="0">
              <a:spAutoFit/>
            </a:bodyPr>
            <a:lstStyle/>
            <a:p>
              <a:r>
                <a:rPr lang="pt-PT" sz="900" dirty="0">
                  <a:solidFill>
                    <a:schemeClr val="tx1">
                      <a:lumMod val="65000"/>
                      <a:lumOff val="35000"/>
                    </a:schemeClr>
                  </a:solidFill>
                </a:rPr>
                <a:t>Trabalho </a:t>
              </a:r>
              <a:r>
                <a:rPr lang="pt-PT" sz="900" i="1" dirty="0">
                  <a:solidFill>
                    <a:schemeClr val="tx1">
                      <a:lumMod val="65000"/>
                      <a:lumOff val="35000"/>
                    </a:schemeClr>
                  </a:solidFill>
                </a:rPr>
                <a:t>online</a:t>
              </a:r>
              <a:r>
                <a:rPr lang="pt-PT" sz="900" dirty="0">
                  <a:solidFill>
                    <a:srgbClr val="FF0000"/>
                  </a:solidFill>
                </a:rPr>
                <a:t> </a:t>
              </a:r>
              <a:r>
                <a:rPr lang="pt-PT" sz="900" dirty="0">
                  <a:solidFill>
                    <a:schemeClr val="tx1">
                      <a:lumMod val="65000"/>
                      <a:lumOff val="35000"/>
                    </a:schemeClr>
                  </a:solidFill>
                </a:rPr>
                <a:t>em plataformas digitais</a:t>
              </a:r>
            </a:p>
          </p:txBody>
        </p:sp>
        <p:sp>
          <p:nvSpPr>
            <p:cNvPr id="15" name="TextBox 14">
              <a:extLst>
                <a:ext uri="{FF2B5EF4-FFF2-40B4-BE49-F238E27FC236}">
                  <a16:creationId xmlns:a16="http://schemas.microsoft.com/office/drawing/2014/main" id="{63545CAD-DDA1-48BF-B08B-3E8E088BF071}"/>
                </a:ext>
              </a:extLst>
            </p:cNvPr>
            <p:cNvSpPr txBox="1"/>
            <p:nvPr/>
          </p:nvSpPr>
          <p:spPr>
            <a:xfrm>
              <a:off x="680114" y="769084"/>
              <a:ext cx="832279" cy="138499"/>
            </a:xfrm>
            <a:prstGeom prst="rect">
              <a:avLst/>
            </a:prstGeom>
            <a:solidFill>
              <a:srgbClr val="E1EBFF"/>
            </a:solidFill>
          </p:spPr>
          <p:txBody>
            <a:bodyPr wrap="none" lIns="91440" tIns="0" rIns="91440" bIns="0" rtlCol="0">
              <a:spAutoFit/>
            </a:bodyPr>
            <a:lstStyle/>
            <a:p>
              <a:pPr algn="r"/>
              <a:r>
                <a:rPr lang="pt-PT" sz="900" dirty="0">
                  <a:solidFill>
                    <a:schemeClr val="tx1">
                      <a:lumMod val="65000"/>
                      <a:lumOff val="35000"/>
                    </a:schemeClr>
                  </a:solidFill>
                </a:rPr>
                <a:t>65 e mais</a:t>
              </a:r>
            </a:p>
          </p:txBody>
        </p:sp>
        <p:sp>
          <p:nvSpPr>
            <p:cNvPr id="16" name="TextBox 15">
              <a:extLst>
                <a:ext uri="{FF2B5EF4-FFF2-40B4-BE49-F238E27FC236}">
                  <a16:creationId xmlns:a16="http://schemas.microsoft.com/office/drawing/2014/main" id="{486769DD-9151-4491-B650-6012D5FBF099}"/>
                </a:ext>
              </a:extLst>
            </p:cNvPr>
            <p:cNvSpPr txBox="1"/>
            <p:nvPr/>
          </p:nvSpPr>
          <p:spPr>
            <a:xfrm>
              <a:off x="928820" y="2912209"/>
              <a:ext cx="582211" cy="323165"/>
            </a:xfrm>
            <a:prstGeom prst="rect">
              <a:avLst/>
            </a:prstGeom>
            <a:solidFill>
              <a:srgbClr val="EAF8E8"/>
            </a:solidFill>
          </p:spPr>
          <p:txBody>
            <a:bodyPr wrap="none" lIns="91440" tIns="91440" rIns="91440" bIns="91440" rtlCol="0">
              <a:spAutoFit/>
            </a:bodyPr>
            <a:lstStyle/>
            <a:p>
              <a:pPr algn="r"/>
              <a:r>
                <a:rPr lang="pt-PT" sz="900" dirty="0">
                  <a:solidFill>
                    <a:schemeClr val="tx1">
                      <a:lumMod val="65000"/>
                      <a:lumOff val="35000"/>
                    </a:schemeClr>
                  </a:solidFill>
                </a:rPr>
                <a:t>Mulher</a:t>
              </a:r>
            </a:p>
          </p:txBody>
        </p:sp>
        <p:sp>
          <p:nvSpPr>
            <p:cNvPr id="17" name="TextBox 16">
              <a:extLst>
                <a:ext uri="{FF2B5EF4-FFF2-40B4-BE49-F238E27FC236}">
                  <a16:creationId xmlns:a16="http://schemas.microsoft.com/office/drawing/2014/main" id="{BEA2DE65-6616-4ACD-B20B-01491251FD5D}"/>
                </a:ext>
              </a:extLst>
            </p:cNvPr>
            <p:cNvSpPr txBox="1"/>
            <p:nvPr/>
          </p:nvSpPr>
          <p:spPr>
            <a:xfrm>
              <a:off x="1082894" y="3207484"/>
              <a:ext cx="409087" cy="323165"/>
            </a:xfrm>
            <a:prstGeom prst="rect">
              <a:avLst/>
            </a:prstGeom>
            <a:solidFill>
              <a:srgbClr val="EAF8E8"/>
            </a:solidFill>
          </p:spPr>
          <p:txBody>
            <a:bodyPr wrap="none" lIns="91440" tIns="91440" rIns="91440" bIns="91440" rtlCol="0">
              <a:spAutoFit/>
            </a:bodyPr>
            <a:lstStyle/>
            <a:p>
              <a:pPr algn="r"/>
              <a:r>
                <a:rPr lang="pt-PT" sz="900">
                  <a:solidFill>
                    <a:schemeClr val="tx1">
                      <a:lumMod val="65000"/>
                      <a:lumOff val="35000"/>
                    </a:schemeClr>
                  </a:solidFill>
                </a:rPr>
                <a:t>Homem</a:t>
              </a:r>
            </a:p>
          </p:txBody>
        </p:sp>
        <p:sp>
          <p:nvSpPr>
            <p:cNvPr id="18" name="TextBox 17">
              <a:extLst>
                <a:ext uri="{FF2B5EF4-FFF2-40B4-BE49-F238E27FC236}">
                  <a16:creationId xmlns:a16="http://schemas.microsoft.com/office/drawing/2014/main" id="{3742329F-A5F4-4B56-A534-1D7CC3616EBE}"/>
                </a:ext>
              </a:extLst>
            </p:cNvPr>
            <p:cNvSpPr txBox="1"/>
            <p:nvPr/>
          </p:nvSpPr>
          <p:spPr>
            <a:xfrm>
              <a:off x="295848" y="2939355"/>
              <a:ext cx="323165" cy="640944"/>
            </a:xfrm>
            <a:prstGeom prst="rect">
              <a:avLst/>
            </a:prstGeom>
            <a:solidFill>
              <a:srgbClr val="EAF8E8"/>
            </a:solidFill>
          </p:spPr>
          <p:txBody>
            <a:bodyPr vert="vert270" wrap="square" lIns="91440" tIns="91440" rIns="91440" bIns="91440" rtlCol="0">
              <a:spAutoFit/>
            </a:bodyPr>
            <a:lstStyle/>
            <a:p>
              <a:pPr algn="r"/>
              <a:r>
                <a:rPr lang="pt-PT" sz="900" dirty="0">
                  <a:solidFill>
                    <a:schemeClr val="tx1">
                      <a:lumMod val="65000"/>
                      <a:lumOff val="35000"/>
                    </a:schemeClr>
                  </a:solidFill>
                </a:rPr>
                <a:t>Género</a:t>
              </a:r>
            </a:p>
          </p:txBody>
        </p:sp>
        <p:sp>
          <p:nvSpPr>
            <p:cNvPr id="19" name="TextBox 18">
              <a:extLst>
                <a:ext uri="{FF2B5EF4-FFF2-40B4-BE49-F238E27FC236}">
                  <a16:creationId xmlns:a16="http://schemas.microsoft.com/office/drawing/2014/main" id="{F9343521-A73D-4BBE-943B-8BDB44F60B45}"/>
                </a:ext>
              </a:extLst>
            </p:cNvPr>
            <p:cNvSpPr txBox="1"/>
            <p:nvPr/>
          </p:nvSpPr>
          <p:spPr>
            <a:xfrm>
              <a:off x="615191" y="3638322"/>
              <a:ext cx="855363" cy="306607"/>
            </a:xfrm>
            <a:prstGeom prst="rect">
              <a:avLst/>
            </a:prstGeom>
            <a:solidFill>
              <a:srgbClr val="FBE0D7"/>
            </a:solidFill>
          </p:spPr>
          <p:txBody>
            <a:bodyPr wrap="square" lIns="91440" tIns="91440" rIns="0" bIns="0" rtlCol="0">
              <a:normAutofit fontScale="92500"/>
            </a:bodyPr>
            <a:lstStyle/>
            <a:p>
              <a:pPr algn="r"/>
              <a:r>
                <a:rPr lang="pt-PT" sz="900" dirty="0">
                  <a:solidFill>
                    <a:schemeClr val="tx1">
                      <a:lumMod val="65000"/>
                      <a:lumOff val="35000"/>
                    </a:schemeClr>
                  </a:solidFill>
                </a:rPr>
                <a:t>Cidadão do país</a:t>
              </a:r>
            </a:p>
          </p:txBody>
        </p:sp>
        <p:sp>
          <p:nvSpPr>
            <p:cNvPr id="21" name="TextBox 20">
              <a:extLst>
                <a:ext uri="{FF2B5EF4-FFF2-40B4-BE49-F238E27FC236}">
                  <a16:creationId xmlns:a16="http://schemas.microsoft.com/office/drawing/2014/main" id="{1634C46C-F5D7-4E28-BE1A-89A75656E30F}"/>
                </a:ext>
              </a:extLst>
            </p:cNvPr>
            <p:cNvSpPr txBox="1"/>
            <p:nvPr/>
          </p:nvSpPr>
          <p:spPr>
            <a:xfrm>
              <a:off x="583393" y="3934586"/>
              <a:ext cx="855363" cy="369332"/>
            </a:xfrm>
            <a:prstGeom prst="rect">
              <a:avLst/>
            </a:prstGeom>
            <a:solidFill>
              <a:srgbClr val="FBE0D7"/>
            </a:solidFill>
          </p:spPr>
          <p:txBody>
            <a:bodyPr wrap="square" lIns="91440" tIns="91440" rIns="0" bIns="0" rtlCol="0">
              <a:spAutoFit/>
            </a:bodyPr>
            <a:lstStyle/>
            <a:p>
              <a:pPr algn="r"/>
              <a:r>
                <a:rPr lang="pt-PT" sz="900" dirty="0">
                  <a:solidFill>
                    <a:schemeClr val="tx1">
                      <a:lumMod val="65000"/>
                      <a:lumOff val="35000"/>
                    </a:schemeClr>
                  </a:solidFill>
                </a:rPr>
                <a:t>Cidadão </a:t>
              </a:r>
              <a:br>
                <a:rPr lang="pt-PT" sz="900" dirty="0">
                  <a:solidFill>
                    <a:schemeClr val="tx1">
                      <a:lumMod val="65000"/>
                      <a:lumOff val="35000"/>
                    </a:schemeClr>
                  </a:solidFill>
                </a:rPr>
              </a:br>
              <a:r>
                <a:rPr lang="pt-PT" sz="900" dirty="0">
                  <a:solidFill>
                    <a:schemeClr val="tx1">
                      <a:lumMod val="65000"/>
                      <a:lumOff val="35000"/>
                    </a:schemeClr>
                  </a:solidFill>
                </a:rPr>
                <a:t>estrangeiro</a:t>
              </a:r>
            </a:p>
          </p:txBody>
        </p:sp>
        <p:sp>
          <p:nvSpPr>
            <p:cNvPr id="23" name="TextBox 22">
              <a:extLst>
                <a:ext uri="{FF2B5EF4-FFF2-40B4-BE49-F238E27FC236}">
                  <a16:creationId xmlns:a16="http://schemas.microsoft.com/office/drawing/2014/main" id="{659761CA-D46D-4A7F-9575-6A4B78501810}"/>
                </a:ext>
              </a:extLst>
            </p:cNvPr>
            <p:cNvSpPr txBox="1"/>
            <p:nvPr/>
          </p:nvSpPr>
          <p:spPr>
            <a:xfrm>
              <a:off x="295848" y="907583"/>
              <a:ext cx="323165" cy="1806995"/>
            </a:xfrm>
            <a:prstGeom prst="rect">
              <a:avLst/>
            </a:prstGeom>
            <a:solidFill>
              <a:srgbClr val="E1EBFF"/>
            </a:solidFill>
          </p:spPr>
          <p:txBody>
            <a:bodyPr vert="vert270" wrap="square" lIns="91440" tIns="91440" rIns="91440" bIns="91440" rtlCol="0">
              <a:spAutoFit/>
            </a:bodyPr>
            <a:lstStyle/>
            <a:p>
              <a:r>
                <a:rPr lang="pt-PT" sz="900" dirty="0">
                  <a:solidFill>
                    <a:schemeClr val="tx1">
                      <a:lumMod val="65000"/>
                      <a:lumOff val="35000"/>
                    </a:schemeClr>
                  </a:solidFill>
                </a:rPr>
                <a:t>Idade do inquirido</a:t>
              </a:r>
            </a:p>
          </p:txBody>
        </p:sp>
        <p:sp>
          <p:nvSpPr>
            <p:cNvPr id="22" name="TextBox 21">
              <a:extLst>
                <a:ext uri="{FF2B5EF4-FFF2-40B4-BE49-F238E27FC236}">
                  <a16:creationId xmlns:a16="http://schemas.microsoft.com/office/drawing/2014/main" id="{22DDFF0A-A995-4543-BB83-1042CC9B4D6B}"/>
                </a:ext>
              </a:extLst>
            </p:cNvPr>
            <p:cNvSpPr txBox="1"/>
            <p:nvPr/>
          </p:nvSpPr>
          <p:spPr>
            <a:xfrm>
              <a:off x="307414" y="3618859"/>
              <a:ext cx="285721" cy="674397"/>
            </a:xfrm>
            <a:prstGeom prst="rect">
              <a:avLst/>
            </a:prstGeom>
            <a:solidFill>
              <a:srgbClr val="FBE0D7"/>
            </a:solidFill>
          </p:spPr>
          <p:txBody>
            <a:bodyPr vert="vert270" wrap="square" lIns="91440" tIns="91440" rIns="91440" bIns="91440" rtlCol="0">
              <a:spAutoFit/>
            </a:bodyPr>
            <a:lstStyle/>
            <a:p>
              <a:pPr algn="ctr"/>
              <a:endParaRPr lang="pt-PT" sz="800" dirty="0">
                <a:solidFill>
                  <a:schemeClr val="tx1">
                    <a:lumMod val="65000"/>
                    <a:lumOff val="35000"/>
                  </a:schemeClr>
                </a:solidFill>
              </a:endParaRPr>
            </a:p>
          </p:txBody>
        </p:sp>
      </p:grpSp>
      <p:sp>
        <p:nvSpPr>
          <p:cNvPr id="26" name="TextBox 25">
            <a:extLst>
              <a:ext uri="{FF2B5EF4-FFF2-40B4-BE49-F238E27FC236}">
                <a16:creationId xmlns:a16="http://schemas.microsoft.com/office/drawing/2014/main" id="{20C43B8D-6E92-4530-B5BF-D3065EDC671C}"/>
              </a:ext>
            </a:extLst>
          </p:cNvPr>
          <p:cNvSpPr txBox="1"/>
          <p:nvPr/>
        </p:nvSpPr>
        <p:spPr>
          <a:xfrm>
            <a:off x="305579" y="3521319"/>
            <a:ext cx="307777" cy="858055"/>
          </a:xfrm>
          <a:prstGeom prst="rect">
            <a:avLst/>
          </a:prstGeom>
          <a:noFill/>
        </p:spPr>
        <p:txBody>
          <a:bodyPr vert="vert270" wrap="square" lIns="91440" tIns="91440" rIns="91440" bIns="91440" rtlCol="0">
            <a:spAutoFit/>
          </a:bodyPr>
          <a:lstStyle/>
          <a:p>
            <a:pPr algn="ctr"/>
            <a:r>
              <a:rPr lang="pt-PT" sz="800" dirty="0">
                <a:solidFill>
                  <a:schemeClr val="tx1">
                    <a:lumMod val="65000"/>
                    <a:lumOff val="35000"/>
                  </a:schemeClr>
                </a:solidFill>
              </a:rPr>
              <a:t>Nacionalidade</a:t>
            </a:r>
          </a:p>
        </p:txBody>
      </p:sp>
      <p:pic>
        <p:nvPicPr>
          <p:cNvPr id="27" name="Picture 26">
            <a:extLst>
              <a:ext uri="{FF2B5EF4-FFF2-40B4-BE49-F238E27FC236}">
                <a16:creationId xmlns:a16="http://schemas.microsoft.com/office/drawing/2014/main" id="{17612517-40EE-42FC-B5FF-0AF0E0450033}"/>
              </a:ext>
            </a:extLst>
          </p:cNvPr>
          <p:cNvPicPr>
            <a:picLocks noChangeAspect="1"/>
          </p:cNvPicPr>
          <p:nvPr/>
        </p:nvPicPr>
        <p:blipFill>
          <a:blip r:embed="rId4"/>
          <a:stretch>
            <a:fillRect/>
          </a:stretch>
        </p:blipFill>
        <p:spPr>
          <a:xfrm>
            <a:off x="1279927" y="4425958"/>
            <a:ext cx="152400" cy="228600"/>
          </a:xfrm>
          <a:prstGeom prst="rect">
            <a:avLst/>
          </a:prstGeom>
        </p:spPr>
      </p:pic>
      <p:pic>
        <p:nvPicPr>
          <p:cNvPr id="28" name="Picture 27">
            <a:extLst>
              <a:ext uri="{FF2B5EF4-FFF2-40B4-BE49-F238E27FC236}">
                <a16:creationId xmlns:a16="http://schemas.microsoft.com/office/drawing/2014/main" id="{9570F21B-ADD3-4DC8-B07A-BEC80E869F73}"/>
              </a:ext>
            </a:extLst>
          </p:cNvPr>
          <p:cNvPicPr>
            <a:picLocks noChangeAspect="1"/>
          </p:cNvPicPr>
          <p:nvPr/>
        </p:nvPicPr>
        <p:blipFill>
          <a:blip r:embed="rId5"/>
          <a:stretch>
            <a:fillRect/>
          </a:stretch>
        </p:blipFill>
        <p:spPr>
          <a:xfrm>
            <a:off x="3464604" y="4440246"/>
            <a:ext cx="161925" cy="200025"/>
          </a:xfrm>
          <a:prstGeom prst="rect">
            <a:avLst/>
          </a:prstGeom>
        </p:spPr>
      </p:pic>
    </p:spTree>
    <p:extLst>
      <p:ext uri="{BB962C8B-B14F-4D97-AF65-F5344CB8AC3E}">
        <p14:creationId xmlns:p14="http://schemas.microsoft.com/office/powerpoint/2010/main" val="342811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white logo&#10;&#10;Description automatically generated">
            <a:extLst>
              <a:ext uri="{FF2B5EF4-FFF2-40B4-BE49-F238E27FC236}">
                <a16:creationId xmlns:a16="http://schemas.microsoft.com/office/drawing/2014/main" id="{0A044E64-E771-4A13-B5F0-4E616D04C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548" y="1968268"/>
            <a:ext cx="1666472" cy="1666472"/>
          </a:xfrm>
          <a:prstGeom prst="rect">
            <a:avLst/>
          </a:prstGeom>
        </p:spPr>
      </p:pic>
      <p:sp>
        <p:nvSpPr>
          <p:cNvPr id="2" name="Title 1">
            <a:extLst>
              <a:ext uri="{FF2B5EF4-FFF2-40B4-BE49-F238E27FC236}">
                <a16:creationId xmlns:a16="http://schemas.microsoft.com/office/drawing/2014/main" id="{E4457C07-7E65-4DA6-837B-DA9E4BF48786}"/>
              </a:ext>
            </a:extLst>
          </p:cNvPr>
          <p:cNvSpPr>
            <a:spLocks noGrp="1"/>
          </p:cNvSpPr>
          <p:nvPr>
            <p:ph type="title"/>
          </p:nvPr>
        </p:nvSpPr>
        <p:spPr>
          <a:noFill/>
        </p:spPr>
        <p:txBody>
          <a:bodyPr lIns="0"/>
          <a:lstStyle/>
          <a:p>
            <a:r>
              <a:rPr lang="pt-PT" sz="2400">
                <a:solidFill>
                  <a:srgbClr val="003399"/>
                </a:solidFill>
                <a:latin typeface="Arial" panose="020B0604020202020204" pitchFamily="34" charset="0"/>
              </a:rPr>
              <a:t>Factos e números: diversidade da mão de obra</a:t>
            </a:r>
          </a:p>
        </p:txBody>
      </p:sp>
      <p:sp>
        <p:nvSpPr>
          <p:cNvPr id="3" name="Content Placeholder 2">
            <a:extLst>
              <a:ext uri="{FF2B5EF4-FFF2-40B4-BE49-F238E27FC236}">
                <a16:creationId xmlns:a16="http://schemas.microsoft.com/office/drawing/2014/main" id="{F960FE00-78AE-4389-ACD8-182FA21F5FE5}"/>
              </a:ext>
            </a:extLst>
          </p:cNvPr>
          <p:cNvSpPr>
            <a:spLocks noGrp="1"/>
          </p:cNvSpPr>
          <p:nvPr>
            <p:ph sz="half" idx="1"/>
          </p:nvPr>
        </p:nvSpPr>
        <p:spPr>
          <a:xfrm>
            <a:off x="480481" y="877887"/>
            <a:ext cx="8258371" cy="3261405"/>
          </a:xfrm>
        </p:spPr>
        <p:txBody>
          <a:bodyPr lIns="0" tIns="0" rIns="0" bIns="0">
            <a:normAutofit lnSpcReduction="10000"/>
          </a:bodyPr>
          <a:lstStyle/>
          <a:p>
            <a:pPr marL="53975" indent="-53975">
              <a:buNone/>
            </a:pPr>
            <a:r>
              <a:rPr lang="pt-PT" sz="1600" b="1" dirty="0">
                <a:solidFill>
                  <a:schemeClr val="accent2"/>
                </a:solidFill>
              </a:rPr>
              <a:t>Migrantes e minorias étnicas</a:t>
            </a:r>
          </a:p>
          <a:p>
            <a:pPr lvl="1">
              <a:spcBef>
                <a:spcPts val="300"/>
              </a:spcBef>
              <a:spcAft>
                <a:spcPts val="300"/>
              </a:spcAft>
            </a:pPr>
            <a:r>
              <a:rPr lang="pt-PT" sz="1600" dirty="0">
                <a:solidFill>
                  <a:schemeClr val="tx2"/>
                </a:solidFill>
              </a:rPr>
              <a:t>Sobrerrepresentados no trabalho em plataformas digitais </a:t>
            </a:r>
            <a:r>
              <a:rPr lang="pt-PT" sz="1600" i="1" dirty="0">
                <a:solidFill>
                  <a:schemeClr val="tx2"/>
                </a:solidFill>
              </a:rPr>
              <a:t>online</a:t>
            </a:r>
            <a:r>
              <a:rPr lang="pt-PT" sz="1600" dirty="0">
                <a:solidFill>
                  <a:srgbClr val="FF0000"/>
                </a:solidFill>
              </a:rPr>
              <a:t> </a:t>
            </a:r>
            <a:r>
              <a:rPr lang="pt-PT" sz="1600" dirty="0">
                <a:solidFill>
                  <a:schemeClr val="tx2"/>
                </a:solidFill>
              </a:rPr>
              <a:t>e presencial</a:t>
            </a:r>
            <a:r>
              <a:rPr lang="pt-PT" sz="1600" dirty="0">
                <a:solidFill>
                  <a:srgbClr val="FF0000"/>
                </a:solidFill>
              </a:rPr>
              <a:t> </a:t>
            </a:r>
            <a:r>
              <a:rPr lang="pt-PT" sz="1600" dirty="0">
                <a:solidFill>
                  <a:schemeClr val="tx2"/>
                </a:solidFill>
              </a:rPr>
              <a:t>com baixo nível de competências</a:t>
            </a:r>
          </a:p>
          <a:p>
            <a:pPr lvl="1">
              <a:spcBef>
                <a:spcPts val="300"/>
              </a:spcBef>
              <a:spcAft>
                <a:spcPts val="300"/>
              </a:spcAft>
            </a:pPr>
            <a:r>
              <a:rPr lang="pt-PT" sz="1600" dirty="0">
                <a:solidFill>
                  <a:schemeClr val="tx2"/>
                </a:solidFill>
              </a:rPr>
              <a:t>Motivações: auferir um rendimento, fugir ao trabalho informal, fazer parte do «percurso migratório» </a:t>
            </a:r>
          </a:p>
          <a:p>
            <a:pPr marL="0" indent="0">
              <a:buNone/>
            </a:pPr>
            <a:endParaRPr lang="en-US" sz="1600" b="1" dirty="0"/>
          </a:p>
          <a:p>
            <a:pPr marL="0" indent="0">
              <a:buNone/>
            </a:pPr>
            <a:r>
              <a:rPr lang="pt-PT" sz="1600" b="1" dirty="0">
                <a:solidFill>
                  <a:schemeClr val="accent2"/>
                </a:solidFill>
              </a:rPr>
              <a:t>Mulheres</a:t>
            </a:r>
          </a:p>
          <a:p>
            <a:pPr lvl="1"/>
            <a:r>
              <a:rPr lang="pt-PT" sz="1600" dirty="0">
                <a:solidFill>
                  <a:schemeClr val="tx2"/>
                </a:solidFill>
              </a:rPr>
              <a:t>O trabalho em plataformas digitais está a tornar-se menos </a:t>
            </a:r>
            <a:br>
              <a:rPr lang="pt-PT" sz="1600" dirty="0">
                <a:solidFill>
                  <a:schemeClr val="tx2"/>
                </a:solidFill>
              </a:rPr>
            </a:br>
            <a:r>
              <a:rPr lang="pt-PT" sz="1600" dirty="0">
                <a:solidFill>
                  <a:schemeClr val="tx2"/>
                </a:solidFill>
              </a:rPr>
              <a:t>segregado em termos de género</a:t>
            </a:r>
          </a:p>
          <a:p>
            <a:pPr marL="0" indent="0">
              <a:buNone/>
            </a:pPr>
            <a:endParaRPr lang="en-US" sz="1600" b="1" dirty="0">
              <a:solidFill>
                <a:schemeClr val="accent2"/>
              </a:solidFill>
            </a:endParaRPr>
          </a:p>
          <a:p>
            <a:pPr marL="0" indent="0">
              <a:buNone/>
            </a:pPr>
            <a:r>
              <a:rPr lang="pt-PT" sz="1600" b="1" dirty="0">
                <a:solidFill>
                  <a:schemeClr val="accent2"/>
                </a:solidFill>
              </a:rPr>
              <a:t>Pessoas com deficiência, condição ou doença crónica</a:t>
            </a:r>
          </a:p>
          <a:p>
            <a:pPr lvl="1"/>
            <a:r>
              <a:rPr lang="pt-PT" sz="1600" dirty="0">
                <a:solidFill>
                  <a:schemeClr val="tx2"/>
                </a:solidFill>
              </a:rPr>
              <a:t>O envolvimento depende da natureza da condição e da tarefa</a:t>
            </a:r>
          </a:p>
        </p:txBody>
      </p:sp>
    </p:spTree>
    <p:extLst>
      <p:ext uri="{BB962C8B-B14F-4D97-AF65-F5344CB8AC3E}">
        <p14:creationId xmlns:p14="http://schemas.microsoft.com/office/powerpoint/2010/main" val="291430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0EC7-DEEB-472F-A870-8C7627B07CBF}"/>
              </a:ext>
            </a:extLst>
          </p:cNvPr>
          <p:cNvSpPr>
            <a:spLocks noGrp="1"/>
          </p:cNvSpPr>
          <p:nvPr>
            <p:ph type="title"/>
          </p:nvPr>
        </p:nvSpPr>
        <p:spPr>
          <a:noFill/>
        </p:spPr>
        <p:txBody>
          <a:bodyPr lIns="0"/>
          <a:lstStyle/>
          <a:p>
            <a:r>
              <a:rPr lang="pt-PT" sz="2400" b="1">
                <a:solidFill>
                  <a:srgbClr val="003399"/>
                </a:solidFill>
                <a:effectLst/>
                <a:latin typeface="Arial" panose="020B0604020202020204" pitchFamily="34" charset="0"/>
                <a:ea typeface="Times New Roman" panose="02020603050405020304" pitchFamily="18" charset="0"/>
                <a:cs typeface="ArialMT"/>
              </a:rPr>
              <a:t>Oportunidades</a:t>
            </a:r>
          </a:p>
        </p:txBody>
      </p:sp>
      <p:sp>
        <p:nvSpPr>
          <p:cNvPr id="3" name="Content Placeholder 2">
            <a:extLst>
              <a:ext uri="{FF2B5EF4-FFF2-40B4-BE49-F238E27FC236}">
                <a16:creationId xmlns:a16="http://schemas.microsoft.com/office/drawing/2014/main" id="{6FF9A26E-3D77-4FDD-AD59-69C1BA233CEC}"/>
              </a:ext>
            </a:extLst>
          </p:cNvPr>
          <p:cNvSpPr>
            <a:spLocks noGrp="1"/>
          </p:cNvSpPr>
          <p:nvPr>
            <p:ph sz="half" idx="1"/>
          </p:nvPr>
        </p:nvSpPr>
        <p:spPr>
          <a:xfrm>
            <a:off x="450001" y="1158241"/>
            <a:ext cx="8106771" cy="3005546"/>
          </a:xfrm>
        </p:spPr>
        <p:txBody>
          <a:bodyPr lIns="0" tIns="0" rIns="0" bIns="0">
            <a:noAutofit/>
          </a:bodyPr>
          <a:lstStyle/>
          <a:p>
            <a:pPr>
              <a:spcAft>
                <a:spcPts val="600"/>
              </a:spcAft>
              <a:buFont typeface="Wingdings" panose="05000000000000000000" pitchFamily="2" charset="2"/>
              <a:buChar char="ü"/>
            </a:pPr>
            <a:r>
              <a:rPr lang="pt-PT" sz="1600" b="0" dirty="0"/>
              <a:t>Promove a (</a:t>
            </a:r>
            <a:r>
              <a:rPr lang="pt-PT" sz="1600" b="0" dirty="0" err="1"/>
              <a:t>re</a:t>
            </a:r>
            <a:r>
              <a:rPr lang="pt-PT" sz="1600" b="0" dirty="0"/>
              <a:t>)entrada e a participação no mercado de trabalho</a:t>
            </a:r>
          </a:p>
          <a:p>
            <a:pPr>
              <a:spcAft>
                <a:spcPts val="600"/>
              </a:spcAft>
              <a:buFont typeface="Wingdings" panose="05000000000000000000" pitchFamily="2" charset="2"/>
              <a:buChar char="ü"/>
            </a:pPr>
            <a:r>
              <a:rPr lang="pt-PT" sz="1600" b="0" dirty="0"/>
              <a:t>Inclui grupos vulneráveis e marginalizados</a:t>
            </a:r>
          </a:p>
          <a:p>
            <a:pPr>
              <a:spcAft>
                <a:spcPts val="600"/>
              </a:spcAft>
              <a:buFont typeface="Wingdings" panose="05000000000000000000" pitchFamily="2" charset="2"/>
              <a:buChar char="ü"/>
            </a:pPr>
            <a:r>
              <a:rPr lang="pt-PT" sz="1600" b="0" dirty="0"/>
              <a:t>Fonte de rendimento atrativa</a:t>
            </a:r>
          </a:p>
          <a:p>
            <a:pPr>
              <a:spcAft>
                <a:spcPts val="600"/>
              </a:spcAft>
              <a:buFont typeface="Wingdings" panose="05000000000000000000" pitchFamily="2" charset="2"/>
              <a:buChar char="ü"/>
            </a:pPr>
            <a:r>
              <a:rPr lang="pt-PT" sz="1600" b="0" dirty="0"/>
              <a:t>Desenvolve competências </a:t>
            </a:r>
          </a:p>
          <a:p>
            <a:pPr>
              <a:spcAft>
                <a:spcPts val="600"/>
              </a:spcAft>
              <a:buFont typeface="Wingdings" panose="05000000000000000000" pitchFamily="2" charset="2"/>
              <a:buChar char="ü"/>
            </a:pPr>
            <a:r>
              <a:rPr lang="pt-PT" sz="1600" b="0" dirty="0"/>
              <a:t>Proporciona experiência para encontrar melhores empregos</a:t>
            </a:r>
          </a:p>
          <a:p>
            <a:pPr>
              <a:spcAft>
                <a:spcPts val="600"/>
              </a:spcAft>
              <a:buFont typeface="Wingdings" panose="05000000000000000000" pitchFamily="2" charset="2"/>
              <a:buChar char="ü"/>
            </a:pPr>
            <a:r>
              <a:rPr lang="pt-PT" sz="1600" b="0" dirty="0"/>
              <a:t>Permite a escolha do ambiente de trabalho</a:t>
            </a:r>
          </a:p>
          <a:p>
            <a:pPr>
              <a:spcAft>
                <a:spcPts val="600"/>
              </a:spcAft>
              <a:buFont typeface="Wingdings" panose="05000000000000000000" pitchFamily="2" charset="2"/>
              <a:buChar char="ü"/>
            </a:pPr>
            <a:r>
              <a:rPr lang="pt-PT" sz="1600" b="0" dirty="0"/>
              <a:t>Reduz os riscos de violência e assédio</a:t>
            </a:r>
          </a:p>
          <a:p>
            <a:pPr lvl="1">
              <a:spcAft>
                <a:spcPts val="600"/>
              </a:spcAft>
              <a:buFont typeface="Wingdings" panose="05000000000000000000" pitchFamily="2" charset="2"/>
              <a:buChar char="ü"/>
            </a:pPr>
            <a:endParaRPr lang="en-GB" sz="1600" b="1" dirty="0">
              <a:solidFill>
                <a:schemeClr val="accent2"/>
              </a:solidFill>
            </a:endParaRPr>
          </a:p>
          <a:p>
            <a:pPr lvl="1">
              <a:spcAft>
                <a:spcPts val="600"/>
              </a:spcAft>
              <a:buFont typeface="Wingdings" panose="05000000000000000000" pitchFamily="2" charset="2"/>
              <a:buChar char="ü"/>
            </a:pPr>
            <a:endParaRPr lang="en-GB" sz="1600" b="1" dirty="0">
              <a:solidFill>
                <a:schemeClr val="accent2"/>
              </a:solidFill>
            </a:endParaRPr>
          </a:p>
          <a:p>
            <a:pPr lvl="1">
              <a:spcAft>
                <a:spcPts val="600"/>
              </a:spcAft>
              <a:buFont typeface="Wingdings" panose="05000000000000000000" pitchFamily="2" charset="2"/>
              <a:buChar char="ü"/>
            </a:pPr>
            <a:endParaRPr lang="en-GB" sz="1600" dirty="0"/>
          </a:p>
        </p:txBody>
      </p:sp>
      <p:pic>
        <p:nvPicPr>
          <p:cNvPr id="5" name="Picture 4" descr="A hand with keys on it&#10;&#10;Description automatically generated">
            <a:extLst>
              <a:ext uri="{FF2B5EF4-FFF2-40B4-BE49-F238E27FC236}">
                <a16:creationId xmlns:a16="http://schemas.microsoft.com/office/drawing/2014/main" id="{8D7E2D75-0878-4FE1-A15D-CCD732A08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539" y="1910806"/>
            <a:ext cx="1695335" cy="1695335"/>
          </a:xfrm>
          <a:prstGeom prst="rect">
            <a:avLst/>
          </a:prstGeom>
        </p:spPr>
      </p:pic>
    </p:spTree>
    <p:extLst>
      <p:ext uri="{BB962C8B-B14F-4D97-AF65-F5344CB8AC3E}">
        <p14:creationId xmlns:p14="http://schemas.microsoft.com/office/powerpoint/2010/main" val="311640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pt-PT" sz="2400"/>
              <a:t>Riscos e desafios de SST</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0000" y="1405370"/>
            <a:ext cx="5764525" cy="2187938"/>
          </a:xfrm>
        </p:spPr>
        <p:txBody>
          <a:bodyPr lIns="0" tIns="0" rIns="0" bIns="0">
            <a:noAutofit/>
          </a:bodyPr>
          <a:lstStyle/>
          <a:p>
            <a:pPr>
              <a:spcAft>
                <a:spcPts val="600"/>
              </a:spcAft>
              <a:buFont typeface="Wingdings" panose="05000000000000000000" pitchFamily="2" charset="2"/>
              <a:buChar char="ü"/>
            </a:pPr>
            <a:r>
              <a:rPr lang="pt-PT" sz="1600" b="0" dirty="0">
                <a:effectLst/>
                <a:latin typeface="Arial" panose="020B0604020202020204" pitchFamily="34" charset="0"/>
                <a:ea typeface="Yu Mincho" panose="02020400000000000000" pitchFamily="18" charset="-128"/>
                <a:cs typeface="Arial" panose="020B0604020202020204" pitchFamily="34" charset="0"/>
              </a:rPr>
              <a:t>Concentrados em profissões de maior risco</a:t>
            </a:r>
          </a:p>
          <a:p>
            <a:pPr>
              <a:spcAft>
                <a:spcPts val="600"/>
              </a:spcAft>
              <a:buFont typeface="Wingdings" panose="05000000000000000000" pitchFamily="2" charset="2"/>
              <a:buChar char="ü"/>
            </a:pPr>
            <a:r>
              <a:rPr lang="pt-PT" sz="1600" b="0" dirty="0">
                <a:effectLst/>
                <a:latin typeface="Arial" panose="020B0604020202020204" pitchFamily="34" charset="0"/>
                <a:ea typeface="Yu Mincho" panose="02020400000000000000" pitchFamily="18" charset="-128"/>
                <a:cs typeface="Arial" panose="020B0604020202020204" pitchFamily="34" charset="0"/>
              </a:rPr>
              <a:t>Muitas vezes, implica trabalho adicional</a:t>
            </a:r>
          </a:p>
          <a:p>
            <a:pPr>
              <a:spcAft>
                <a:spcPts val="600"/>
              </a:spcAft>
              <a:buFont typeface="Wingdings" panose="05000000000000000000" pitchFamily="2" charset="2"/>
              <a:buChar char="ü"/>
            </a:pPr>
            <a:r>
              <a:rPr lang="pt-PT" sz="1600" b="0" dirty="0">
                <a:latin typeface="Arial" panose="020B0604020202020204" pitchFamily="34" charset="0"/>
                <a:cs typeface="Arial" panose="020B0604020202020204" pitchFamily="34" charset="0"/>
              </a:rPr>
              <a:t>A sua natureza e as suas condições de trabalho aumentam os desafios e riscos de SST</a:t>
            </a:r>
          </a:p>
          <a:p>
            <a:pPr marL="227013" lvl="2" indent="-227013">
              <a:spcBef>
                <a:spcPts val="450"/>
              </a:spcBef>
              <a:spcAft>
                <a:spcPts val="600"/>
              </a:spcAft>
              <a:buClr>
                <a:schemeClr val="tx2"/>
              </a:buClr>
              <a:buFont typeface="Wingdings" panose="05000000000000000000" pitchFamily="2" charset="2"/>
              <a:buChar char="ü"/>
            </a:pPr>
            <a:r>
              <a:rPr lang="pt-PT" sz="1600" dirty="0">
                <a:solidFill>
                  <a:schemeClr val="tx2"/>
                </a:solidFill>
                <a:latin typeface="Arial" panose="020B0604020202020204" pitchFamily="34" charset="0"/>
                <a:cs typeface="Arial" panose="020B0604020202020204" pitchFamily="34" charset="0"/>
              </a:rPr>
              <a:t>Os trabalhadores enfrentam riscos físicos e psicológicos para a segurança e a saúde, cuja prevenção e gestão são insuficientes</a:t>
            </a:r>
          </a:p>
        </p:txBody>
      </p:sp>
      <p:pic>
        <p:nvPicPr>
          <p:cNvPr id="5" name="Picture 4" descr="A hand with a triangle and exclamation mark&#10;&#10;Description automatically generated">
            <a:extLst>
              <a:ext uri="{FF2B5EF4-FFF2-40B4-BE49-F238E27FC236}">
                <a16:creationId xmlns:a16="http://schemas.microsoft.com/office/drawing/2014/main" id="{C8A6ED81-D93D-4F1F-B6A8-BE216034A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538" y="1544796"/>
            <a:ext cx="1695336" cy="1695336"/>
          </a:xfrm>
          <a:prstGeom prst="rect">
            <a:avLst/>
          </a:prstGeom>
        </p:spPr>
      </p:pic>
    </p:spTree>
    <p:extLst>
      <p:ext uri="{BB962C8B-B14F-4D97-AF65-F5344CB8AC3E}">
        <p14:creationId xmlns:p14="http://schemas.microsoft.com/office/powerpoint/2010/main" val="2130031619"/>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6" ma:contentTypeDescription="Create a new document." ma:contentTypeScope="" ma:versionID="78dbe105da4b2947b3266c3c9806e440">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259c96785393d8c71ac626a71a81e4e8"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809E6F-3E45-437D-90F1-24B9D8C4AA6B}">
  <ds:schemaRefs>
    <ds:schemaRef ds:uri="http://purl.org/dc/elements/1.1/"/>
    <ds:schemaRef ds:uri="http://www.w3.org/XML/1998/namespace"/>
    <ds:schemaRef ds:uri="http://schemas.microsoft.com/office/2006/documentManagement/types"/>
    <ds:schemaRef ds:uri="http://purl.org/dc/terms/"/>
    <ds:schemaRef ds:uri="80b70bcf-9351-4e71-b19f-1201847c9328"/>
    <ds:schemaRef ds:uri="http://schemas.microsoft.com/office/2006/metadata/properties"/>
    <ds:schemaRef ds:uri="http://purl.org/dc/dcmitype/"/>
    <ds:schemaRef ds:uri="http://schemas.microsoft.com/office/infopath/2007/PartnerControls"/>
    <ds:schemaRef ds:uri="http://schemas.openxmlformats.org/package/2006/metadata/core-properties"/>
    <ds:schemaRef ds:uri="6976e29a-8670-4f9c-afee-c255a09d55c2"/>
  </ds:schemaRefs>
</ds:datastoreItem>
</file>

<file path=customXml/itemProps2.xml><?xml version="1.0" encoding="utf-8"?>
<ds:datastoreItem xmlns:ds="http://schemas.openxmlformats.org/officeDocument/2006/customXml" ds:itemID="{BEBB23CC-60FE-4997-AF64-795B137C9968}">
  <ds:schemaRefs>
    <ds:schemaRef ds:uri="http://schemas.microsoft.com/sharepoint/v3/contenttype/forms"/>
  </ds:schemaRefs>
</ds:datastoreItem>
</file>

<file path=customXml/itemProps3.xml><?xml version="1.0" encoding="utf-8"?>
<ds:datastoreItem xmlns:ds="http://schemas.openxmlformats.org/officeDocument/2006/customXml" ds:itemID="{3D0C290D-093C-45C6-9859-A1E72B85F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0</TotalTime>
  <Words>2491</Words>
  <Application>Microsoft Office PowerPoint</Application>
  <PresentationFormat>On-screen Show (16:9)</PresentationFormat>
  <Paragraphs>246</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Helvetica Neue</vt:lpstr>
      <vt:lpstr>Segoe UI</vt:lpstr>
      <vt:lpstr>Times New Roman</vt:lpstr>
      <vt:lpstr>Wingdings</vt:lpstr>
      <vt:lpstr>Theme1</vt:lpstr>
      <vt:lpstr>TRABALHAR COM SEGURANÇA E SAÚDE NA ERA DIGITAL  Campanha «Locais de trabalho seguros e saudáveis 2023-25» </vt:lpstr>
      <vt:lpstr>Visão geral</vt:lpstr>
      <vt:lpstr>Definição do trabalho em plataformas digitais</vt:lpstr>
      <vt:lpstr>Taxonomia</vt:lpstr>
      <vt:lpstr>Factos e números: trabalhadores por tipo de trabalho e setor</vt:lpstr>
      <vt:lpstr>Factos e números: trabalhadores por tipo de trabalho e características do trabalhador</vt:lpstr>
      <vt:lpstr>Factos e números: diversidade da mão de obra</vt:lpstr>
      <vt:lpstr>Oportunidades</vt:lpstr>
      <vt:lpstr>Riscos e desafios de SST</vt:lpstr>
      <vt:lpstr>Fatores que aumentam os riscos e desafios de SST</vt:lpstr>
      <vt:lpstr>Fatores que aumentam os riscos e desafios de SST</vt:lpstr>
      <vt:lpstr>Desafios para grupos específicos de trabalhadores</vt:lpstr>
      <vt:lpstr>Desafios para grupos específicos de trabalhadores</vt:lpstr>
      <vt:lpstr>PowerPoint Presentation</vt:lpstr>
      <vt:lpstr>PowerPoint Presentation</vt:lpstr>
      <vt:lpstr>PowerPoint Presentation</vt:lpstr>
      <vt:lpstr>Políticas e práticas</vt:lpstr>
      <vt:lpstr>Exemplos de políticas nacionais </vt:lpstr>
      <vt:lpstr>Conclusões sobre o trabalho em plataformas digitais</vt:lpstr>
      <vt:lpstr>Informações adicionais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2023-07-28T06:39:18Z</dcterms:created>
  <dcterms:modified xsi:type="dcterms:W3CDTF">2024-01-24T13:04:51Z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ies>
</file>